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4" r:id="rId46"/>
  </p:sldIdLst>
  <p:sldSz cx="9144000" cy="5143500" type="screen16x9"/>
  <p:notesSz cx="6858000" cy="9144000"/>
  <p:embeddedFontLst>
    <p:embeddedFont>
      <p:font typeface="Proxima Nova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ffa9ac2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ffa9ac2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3321a117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3321a117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a902e81d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a902e81d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d9ba6b2e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d9ba6b2e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b252bdbd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b252bdbd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75a59ea4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175a59ea4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d9ba6b2e6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d9ba6b2e6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d9ba6b2e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bd9ba6b2e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db994a4b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6db994a4b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b252bdbd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b252bdbd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d9ba6b2e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bd9ba6b2e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3321a11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3321a11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649b3f566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4649b3f566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649b3f566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4649b3f566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467240ac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467240ac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468e8355f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468e8355f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68e8355f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68e8355f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68e8355f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468e8355f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a56ed4e9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1a56ed4e9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468e8355f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468e8355f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a56ed4e9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1a56ed4e9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1a56ed4e9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1a56ed4e9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649b3f56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649b3f56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68e8355f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468e8355f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468e8355f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468e8355f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d9ba6b2e6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bd9ba6b2e6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d9ba6b2e6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d9ba6b2e6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d9ba6b2e6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bd9ba6b2e6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bdfec3d6d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bdfec3d6d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175a59ea48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175a59ea48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e72048c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e72048c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e703ecb1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e703ecb1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468e8355f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468e8355f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649b3f56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649b3f56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4649b3f566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4649b3f566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d7775c8f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d7775c8f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d7775c8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d7775c8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ad7775c8f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ad7775c8f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0951bb06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0951bb06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f7bd81e62a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f7bd81e62a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d9ba6b2e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d9ba6b2e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d9ba6b2e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d9ba6b2e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75a59ea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75a59ea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75a59ea4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75a59ea4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75a59ea4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175a59ea4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softmoderna.info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739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/>
              <a:t>Engenharia de Software </a:t>
            </a:r>
            <a:r>
              <a:rPr lang="en" sz="3100" dirty="0" smtClean="0"/>
              <a:t>I (2ECOM.042)</a:t>
            </a:r>
            <a:endParaRPr sz="31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/>
              <a:t>Apresentação da Disciplina - 2024/1 </a:t>
            </a:r>
            <a:endParaRPr sz="31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Prof. </a:t>
            </a:r>
            <a:r>
              <a:rPr lang="en" sz="2400" dirty="0" smtClean="0"/>
              <a:t>Eduardo Cunha Campos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/>
              <a:t>edu@cefetmg.br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Cargos de mercado para ES </a:t>
            </a:r>
            <a:endParaRPr sz="3400"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679500" y="1152475"/>
            <a:ext cx="3356100" cy="381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Engenheiro de Software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Desenvolvedor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Desenvolvedor FullStack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Desenvolvedor Frontend 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Desenvolvedor Backend 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Desenvolvedor Mobile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Programador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Tech Lead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Arquiteto de Software</a:t>
            </a:r>
            <a:endParaRPr sz="2000"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4637500" y="1152475"/>
            <a:ext cx="3255900" cy="132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Scrum Master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Agile Master/Coach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Gerente de Projetos</a:t>
            </a:r>
            <a:endParaRPr sz="2000"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4641900" y="2676475"/>
            <a:ext cx="3356100" cy="908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Analista de Qualidade (QA)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Analista de Testes</a:t>
            </a:r>
            <a:endParaRPr sz="2000"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4641900" y="3743275"/>
            <a:ext cx="2823900" cy="132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Product Owner (PO)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Product Manager (PM)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Analista de Requisitos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Devs trabalham próximos dos seguintes cargos</a:t>
            </a:r>
            <a:endParaRPr sz="3100"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59578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2813100" y="1685875"/>
            <a:ext cx="2823900" cy="908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Cientista de Dados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Engenheiro de Dados</a:t>
            </a:r>
            <a:endParaRPr sz="2000"/>
          </a:p>
        </p:txBody>
      </p:sp>
      <p:sp>
        <p:nvSpPr>
          <p:cNvPr id="125" name="Google Shape;125;p23"/>
          <p:cNvSpPr txBox="1"/>
          <p:nvPr/>
        </p:nvSpPr>
        <p:spPr>
          <a:xfrm>
            <a:off x="3576600" y="1191675"/>
            <a:ext cx="131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Dados</a:t>
            </a:r>
            <a:endParaRPr sz="2200"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146100" y="1685875"/>
            <a:ext cx="2459400" cy="132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UX Designer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UX Researcher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UX Writer</a:t>
            </a:r>
            <a:endParaRPr sz="2000"/>
          </a:p>
        </p:txBody>
      </p:sp>
      <p:sp>
        <p:nvSpPr>
          <p:cNvPr id="127" name="Google Shape;127;p23"/>
          <p:cNvSpPr txBox="1"/>
          <p:nvPr/>
        </p:nvSpPr>
        <p:spPr>
          <a:xfrm>
            <a:off x="833400" y="1191675"/>
            <a:ext cx="108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UX/UI</a:t>
            </a:r>
            <a:endParaRPr sz="2200"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5937300" y="1685875"/>
            <a:ext cx="3105900" cy="215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Administrador de Rede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Site Reliability Engineer 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Engenheiro de Release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Analista de Suporte</a:t>
            </a:r>
            <a:endParaRPr sz="2000"/>
          </a:p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Analista de Segurança </a:t>
            </a:r>
            <a:endParaRPr sz="2000"/>
          </a:p>
        </p:txBody>
      </p:sp>
      <p:sp>
        <p:nvSpPr>
          <p:cNvPr id="129" name="Google Shape;129;p23"/>
          <p:cNvSpPr txBox="1"/>
          <p:nvPr/>
        </p:nvSpPr>
        <p:spPr>
          <a:xfrm>
            <a:off x="6948082" y="1191675"/>
            <a:ext cx="135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Ops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160700" y="445600"/>
            <a:ext cx="4105800" cy="2599200"/>
          </a:xfrm>
          <a:prstGeom prst="ellipse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730475" y="1137150"/>
            <a:ext cx="3065100" cy="17772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3025675" y="41800"/>
            <a:ext cx="5537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3189125" y="272050"/>
            <a:ext cx="3922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                 </a:t>
            </a:r>
            <a:r>
              <a:rPr lang="en" sz="1600">
                <a:solidFill>
                  <a:srgbClr val="666666"/>
                </a:solidFill>
              </a:rPr>
              <a:t>Bacharéis em CC/SI </a:t>
            </a:r>
            <a:endParaRPr sz="16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</a:rPr>
              <a:t>                 (atuando no "mercado" hoje)</a:t>
            </a:r>
            <a:endParaRPr sz="1600">
              <a:solidFill>
                <a:srgbClr val="666666"/>
              </a:solidFill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1207925" y="1567450"/>
            <a:ext cx="1844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       Engenheiros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       de Software</a:t>
            </a:r>
            <a:endParaRPr b="1"/>
          </a:p>
        </p:txBody>
      </p:sp>
      <p:sp>
        <p:nvSpPr>
          <p:cNvPr id="140" name="Google Shape;140;p24"/>
          <p:cNvSpPr txBox="1"/>
          <p:nvPr/>
        </p:nvSpPr>
        <p:spPr>
          <a:xfrm>
            <a:off x="649425" y="3455725"/>
            <a:ext cx="30651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Figura meramente ilustrativa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B5394"/>
                </a:solidFill>
              </a:rPr>
              <a:t>O que eu preciso para ser um excelente Engenheiro de Software?</a:t>
            </a:r>
            <a:endParaRPr sz="4800">
              <a:solidFill>
                <a:srgbClr val="0B5394"/>
              </a:solidFill>
            </a:endParaRPr>
          </a:p>
          <a:p>
            <a:pPr marL="45720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8320058" y="4434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2138000" y="666825"/>
            <a:ext cx="2921700" cy="769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Fundamentos de Programação</a:t>
            </a:r>
            <a:endParaRPr sz="1900"/>
          </a:p>
        </p:txBody>
      </p:sp>
      <p:sp>
        <p:nvSpPr>
          <p:cNvPr id="153" name="Google Shape;153;p26"/>
          <p:cNvSpPr txBox="1"/>
          <p:nvPr/>
        </p:nvSpPr>
        <p:spPr>
          <a:xfrm>
            <a:off x="2138000" y="2343225"/>
            <a:ext cx="2921700" cy="4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Engenharia de Software</a:t>
            </a:r>
            <a:endParaRPr sz="1900"/>
          </a:p>
        </p:txBody>
      </p:sp>
      <p:sp>
        <p:nvSpPr>
          <p:cNvPr id="154" name="Google Shape;154;p26"/>
          <p:cNvSpPr txBox="1"/>
          <p:nvPr/>
        </p:nvSpPr>
        <p:spPr>
          <a:xfrm>
            <a:off x="5490800" y="1733625"/>
            <a:ext cx="2230500" cy="4770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Fundamentos</a:t>
            </a:r>
            <a:endParaRPr sz="1900"/>
          </a:p>
        </p:txBody>
      </p:sp>
      <p:sp>
        <p:nvSpPr>
          <p:cNvPr id="155" name="Google Shape;155;p26"/>
          <p:cNvSpPr txBox="1"/>
          <p:nvPr/>
        </p:nvSpPr>
        <p:spPr>
          <a:xfrm>
            <a:off x="5490800" y="2800425"/>
            <a:ext cx="2192700" cy="4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Prática</a:t>
            </a:r>
            <a:endParaRPr sz="1900"/>
          </a:p>
        </p:txBody>
      </p:sp>
      <p:cxnSp>
        <p:nvCxnSpPr>
          <p:cNvPr id="156" name="Google Shape;156;p26"/>
          <p:cNvCxnSpPr>
            <a:stCxn id="153" idx="3"/>
            <a:endCxn id="154" idx="1"/>
          </p:cNvCxnSpPr>
          <p:nvPr/>
        </p:nvCxnSpPr>
        <p:spPr>
          <a:xfrm rot="10800000" flipH="1">
            <a:off x="5059700" y="1972125"/>
            <a:ext cx="431100" cy="60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26"/>
          <p:cNvCxnSpPr>
            <a:stCxn id="153" idx="3"/>
            <a:endCxn id="155" idx="1"/>
          </p:cNvCxnSpPr>
          <p:nvPr/>
        </p:nvCxnSpPr>
        <p:spPr>
          <a:xfrm>
            <a:off x="5059700" y="2581725"/>
            <a:ext cx="431100" cy="45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p26"/>
          <p:cNvSpPr txBox="1"/>
          <p:nvPr/>
        </p:nvSpPr>
        <p:spPr>
          <a:xfrm>
            <a:off x="1412700" y="3562425"/>
            <a:ext cx="1966800" cy="4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Soft Skills</a:t>
            </a:r>
            <a:endParaRPr sz="1900"/>
          </a:p>
        </p:txBody>
      </p:sp>
      <p:sp>
        <p:nvSpPr>
          <p:cNvPr id="159" name="Google Shape;159;p26"/>
          <p:cNvSpPr txBox="1"/>
          <p:nvPr/>
        </p:nvSpPr>
        <p:spPr>
          <a:xfrm>
            <a:off x="4079700" y="3562425"/>
            <a:ext cx="1966800" cy="47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Negócios</a:t>
            </a:r>
            <a:endParaRPr sz="1900"/>
          </a:p>
        </p:txBody>
      </p:sp>
      <p:cxnSp>
        <p:nvCxnSpPr>
          <p:cNvPr id="160" name="Google Shape;160;p26"/>
          <p:cNvCxnSpPr>
            <a:stCxn id="152" idx="2"/>
            <a:endCxn id="153" idx="0"/>
          </p:cNvCxnSpPr>
          <p:nvPr/>
        </p:nvCxnSpPr>
        <p:spPr>
          <a:xfrm>
            <a:off x="3598850" y="1436325"/>
            <a:ext cx="0" cy="90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26"/>
          <p:cNvCxnSpPr>
            <a:stCxn id="153" idx="2"/>
            <a:endCxn id="158" idx="0"/>
          </p:cNvCxnSpPr>
          <p:nvPr/>
        </p:nvCxnSpPr>
        <p:spPr>
          <a:xfrm flipH="1">
            <a:off x="2396150" y="2820225"/>
            <a:ext cx="1202700" cy="74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26"/>
          <p:cNvCxnSpPr>
            <a:stCxn id="153" idx="2"/>
            <a:endCxn id="159" idx="0"/>
          </p:cNvCxnSpPr>
          <p:nvPr/>
        </p:nvCxnSpPr>
        <p:spPr>
          <a:xfrm>
            <a:off x="3598850" y="2820225"/>
            <a:ext cx="1464300" cy="74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63;p26"/>
          <p:cNvCxnSpPr/>
          <p:nvPr/>
        </p:nvCxnSpPr>
        <p:spPr>
          <a:xfrm rot="10800000" flipH="1">
            <a:off x="309500" y="1589650"/>
            <a:ext cx="8443500" cy="129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6"/>
          <p:cNvCxnSpPr/>
          <p:nvPr/>
        </p:nvCxnSpPr>
        <p:spPr>
          <a:xfrm rot="10800000" flipH="1">
            <a:off x="309500" y="3418450"/>
            <a:ext cx="8443500" cy="12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65" name="Google Shape;165;p26"/>
          <p:cNvSpPr txBox="1"/>
          <p:nvPr/>
        </p:nvSpPr>
        <p:spPr>
          <a:xfrm>
            <a:off x="7969475" y="1810400"/>
            <a:ext cx="1194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" dirty="0">
                <a:solidFill>
                  <a:srgbClr val="FF0000"/>
                </a:solidFill>
              </a:rPr>
              <a:t>2ECOM.042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7807875" y="1667200"/>
            <a:ext cx="189300" cy="6585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88" y="735926"/>
            <a:ext cx="8856225" cy="335605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3" name="Google Shape;173;p27"/>
          <p:cNvSpPr txBox="1"/>
          <p:nvPr/>
        </p:nvSpPr>
        <p:spPr>
          <a:xfrm>
            <a:off x="830275" y="4284675"/>
            <a:ext cx="757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highlight>
                  <a:srgbClr val="FFFFFF"/>
                </a:highlight>
              </a:rPr>
              <a:t>Montandon et al. What Skills do IT Companies look for in New Developers? A Study with Stack Overflow Jobs, 2020.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</a:rPr>
              <a:t>“Muitas vezes, contratamos um dev pelos seus hard skills, mas somos forçados a demiti-lo por causa dos soft skills”</a:t>
            </a:r>
            <a:endParaRPr sz="3400">
              <a:solidFill>
                <a:srgbClr val="666666"/>
              </a:solidFill>
            </a:endParaRPr>
          </a:p>
          <a:p>
            <a:pPr marL="45720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“Eu não quero desenvolvedor só tarefeiro…”</a:t>
            </a:r>
            <a:endParaRPr sz="3300"/>
          </a:p>
          <a:p>
            <a:pPr marL="45720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400190" y="1823526"/>
            <a:ext cx="8520600" cy="1664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0">
              <a:lnSpc>
                <a:spcPct val="114000"/>
              </a:lnSpc>
              <a:buNone/>
            </a:pPr>
            <a:r>
              <a:rPr lang="en" sz="3200" b="1" dirty="0" smtClean="0">
                <a:solidFill>
                  <a:srgbClr val="4A86E8"/>
                </a:solidFill>
              </a:rPr>
              <a:t>2ECOM.042 - Engenharia </a:t>
            </a:r>
            <a:r>
              <a:rPr lang="en" sz="3200" b="1" dirty="0">
                <a:solidFill>
                  <a:srgbClr val="4A86E8"/>
                </a:solidFill>
              </a:rPr>
              <a:t>de </a:t>
            </a:r>
            <a:r>
              <a:rPr lang="en" sz="3200" b="1" dirty="0" smtClean="0">
                <a:solidFill>
                  <a:srgbClr val="4A86E8"/>
                </a:solidFill>
              </a:rPr>
              <a:t>Software I </a:t>
            </a:r>
            <a:endParaRPr sz="3200" b="1" dirty="0">
              <a:solidFill>
                <a:srgbClr val="4A86E8"/>
              </a:solidFill>
            </a:endParaRPr>
          </a:p>
          <a:p>
            <a:pPr marL="45720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Programming in the small</a:t>
            </a:r>
            <a:r>
              <a:rPr lang="en" sz="2500"/>
              <a:t> vs </a:t>
            </a:r>
            <a:r>
              <a:rPr lang="en" sz="2500" b="1"/>
              <a:t>Programming in the large</a:t>
            </a:r>
            <a:endParaRPr sz="2500" b="1"/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700"/>
              <a:t>                       </a:t>
            </a:r>
            <a:endParaRPr sz="2700"/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700"/>
              <a:t>      </a:t>
            </a:r>
            <a:r>
              <a:rPr lang="en" sz="2300"/>
              <a:t>Programação                       Engenharia de software</a:t>
            </a:r>
            <a:endParaRPr sz="2300"/>
          </a:p>
          <a:p>
            <a:pPr marL="45720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/>
          </a:p>
        </p:txBody>
      </p:sp>
      <p:cxnSp>
        <p:nvCxnSpPr>
          <p:cNvPr id="198" name="Google Shape;198;p31"/>
          <p:cNvCxnSpPr/>
          <p:nvPr/>
        </p:nvCxnSpPr>
        <p:spPr>
          <a:xfrm>
            <a:off x="2462275" y="1787625"/>
            <a:ext cx="0" cy="60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" name="Google Shape;199;p31"/>
          <p:cNvCxnSpPr/>
          <p:nvPr/>
        </p:nvCxnSpPr>
        <p:spPr>
          <a:xfrm>
            <a:off x="6729475" y="1787625"/>
            <a:ext cx="0" cy="60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35500" y="1381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Motivação &amp; Importância</a:t>
            </a:r>
            <a:endParaRPr sz="3300"/>
          </a:p>
          <a:p>
            <a:pPr marL="45720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Programação </a:t>
            </a:r>
            <a:r>
              <a:rPr lang="en" sz="2200"/>
              <a:t>(programming in the small)</a:t>
            </a:r>
            <a:endParaRPr sz="2200"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Um problema, algoritmo ou funcionalidade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Um desenvolvedor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Poucas linhas de código (~KLOC)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Pouca ou nenhuma manutenção futura</a:t>
            </a:r>
            <a:endParaRPr sz="22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Engenharia de Software </a:t>
            </a:r>
            <a:r>
              <a:rPr lang="en" sz="2200"/>
              <a:t>(programming in the large)</a:t>
            </a:r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Dezenas de funcionalidades</a:t>
            </a:r>
            <a:endParaRPr sz="20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Milhões de linhas de código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Dezenas de desenvolvedores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Diversos clientes, versões e tecnologias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Interfaces e integrações externas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Manutenção e operação por anos 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Requisitos não-funcionais (segurança, escalabilidade, etc)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etc</a:t>
            </a:r>
            <a:endParaRPr sz="22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235500" y="542875"/>
            <a:ext cx="870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Dezenas de desenvolvedores ⇒ </a:t>
            </a:r>
            <a:r>
              <a:rPr lang="en" sz="2200" b="1"/>
              <a:t>Processos </a:t>
            </a:r>
            <a:r>
              <a:rPr lang="en" sz="2200"/>
              <a:t>(cap. 2)</a:t>
            </a:r>
            <a:endParaRPr sz="2000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Extreme Programming (XP)</a:t>
            </a:r>
            <a:endParaRPr sz="2000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Scrum</a:t>
            </a:r>
            <a:endParaRPr sz="2000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Kanban</a:t>
            </a:r>
            <a:endParaRPr sz="20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235500" y="542875"/>
            <a:ext cx="870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Dezenas de funcionalidades ⇒ </a:t>
            </a:r>
            <a:r>
              <a:rPr lang="en" sz="2200" b="1"/>
              <a:t>Requisitos </a:t>
            </a:r>
            <a:r>
              <a:rPr lang="en" sz="2200"/>
              <a:t>(cap. 3)</a:t>
            </a:r>
            <a:endParaRPr sz="2000" b="1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Histórias de Usuários</a:t>
            </a:r>
            <a:endParaRPr sz="2000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Casos de Uso</a:t>
            </a:r>
            <a:endParaRPr sz="2000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MVPs</a:t>
            </a:r>
            <a:endParaRPr sz="2000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Testes A/B</a:t>
            </a:r>
            <a:endParaRPr sz="20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235500" y="619075"/>
            <a:ext cx="883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Milhões de LOC ⇒ </a:t>
            </a:r>
            <a:r>
              <a:rPr lang="en" sz="2200" b="1"/>
              <a:t>Modelos </a:t>
            </a:r>
            <a:r>
              <a:rPr lang="en" sz="2200"/>
              <a:t>(cap. 4)</a:t>
            </a:r>
            <a:endParaRPr sz="2200" b="1"/>
          </a:p>
          <a:p>
            <a:pPr marL="914400" lvl="1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Modelos gráficos (“uma figura vale mais do que mil palavras”)</a:t>
            </a:r>
            <a:endParaRPr sz="2200"/>
          </a:p>
          <a:p>
            <a:pPr marL="914400" lvl="1" indent="-3683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○"/>
            </a:pPr>
            <a:r>
              <a:rPr lang="en" sz="2200"/>
              <a:t>Diagramas UML</a:t>
            </a:r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235500" y="546850"/>
            <a:ext cx="8709300" cy="22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Milhões de LOC ⇒ </a:t>
            </a:r>
            <a:r>
              <a:rPr lang="en" sz="2200" b="1"/>
              <a:t>Projeto </a:t>
            </a:r>
            <a:r>
              <a:rPr lang="en" sz="2000" b="1"/>
              <a:t>&amp; </a:t>
            </a:r>
            <a:r>
              <a:rPr lang="en" sz="2200" b="1"/>
              <a:t>Arquitetura</a:t>
            </a:r>
            <a:r>
              <a:rPr lang="en" sz="2200"/>
              <a:t> (caps. 5, 6 e 7)</a:t>
            </a:r>
            <a:endParaRPr sz="2200"/>
          </a:p>
          <a:p>
            <a:pPr marL="914400" lvl="1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Princípios de Projeto:  coesão &amp; acoplamento; SOLID</a:t>
            </a:r>
            <a:endParaRPr sz="2200"/>
          </a:p>
          <a:p>
            <a:pPr marL="914400" lvl="1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Padrões de Projeto: </a:t>
            </a:r>
            <a:r>
              <a:rPr lang="en" sz="2000"/>
              <a:t>singleton, Proxy, Adaptadores, etc</a:t>
            </a:r>
            <a:endParaRPr sz="2000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200"/>
              <a:t>Arquitetura: camadas, MVC, microsserviços, Pub/Sub, etc</a:t>
            </a:r>
            <a:endParaRPr sz="2000"/>
          </a:p>
          <a:p>
            <a:pPr marL="45720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200" y="804062"/>
            <a:ext cx="4569150" cy="36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>
            <a:off x="235500" y="542875"/>
            <a:ext cx="870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200"/>
              <a:t>Mudanças constantes ⇒ </a:t>
            </a:r>
            <a:r>
              <a:rPr lang="en" sz="2200" b="1"/>
              <a:t>Testes </a:t>
            </a:r>
            <a:r>
              <a:rPr lang="en" sz="2000" b="1"/>
              <a:t>Automatizados </a:t>
            </a:r>
            <a:r>
              <a:rPr lang="en" sz="2200"/>
              <a:t>(cap. 8)</a:t>
            </a:r>
            <a:endParaRPr sz="2200" b="1"/>
          </a:p>
          <a:p>
            <a:pPr marL="914400" lvl="1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Testes de unidade</a:t>
            </a:r>
            <a:endParaRPr sz="2200"/>
          </a:p>
          <a:p>
            <a:pPr marL="914400" lvl="1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Testes de integração</a:t>
            </a:r>
            <a:endParaRPr sz="2200"/>
          </a:p>
          <a:p>
            <a:pPr marL="914400" lvl="1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Testes de sistema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255" name="Google Shape;25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24" y="690574"/>
            <a:ext cx="3703800" cy="19358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40"/>
          <p:cNvSpPr txBox="1"/>
          <p:nvPr/>
        </p:nvSpPr>
        <p:spPr>
          <a:xfrm>
            <a:off x="4896500" y="664025"/>
            <a:ext cx="3777300" cy="24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0"/>
          <p:cNvSpPr txBox="1"/>
          <p:nvPr/>
        </p:nvSpPr>
        <p:spPr>
          <a:xfrm>
            <a:off x="5228250" y="1213900"/>
            <a:ext cx="3261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Qual código falta aqui?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263" name="Google Shape;2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24" y="538174"/>
            <a:ext cx="3703800" cy="19358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4" name="Google Shape;26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8725" y="511400"/>
            <a:ext cx="3765150" cy="22910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3100" y="15334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Toda empresa está se transformando em uma empresa de software</a:t>
            </a:r>
            <a:endParaRPr sz="3400"/>
          </a:p>
          <a:p>
            <a:pPr marL="45720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body" idx="1"/>
          </p:nvPr>
        </p:nvSpPr>
        <p:spPr>
          <a:xfrm>
            <a:off x="235500" y="542875"/>
            <a:ext cx="870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200"/>
              <a:t>Usado por anos ⇒ </a:t>
            </a:r>
            <a:r>
              <a:rPr lang="en" sz="2200" b="1"/>
              <a:t>Manutenção ou refactoring </a:t>
            </a:r>
            <a:r>
              <a:rPr lang="en" sz="2200"/>
              <a:t>(cap. 9)</a:t>
            </a:r>
            <a:endParaRPr sz="2200" b="1"/>
          </a:p>
          <a:p>
            <a:pPr marL="914400" lvl="1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Catálogos de refactoring</a:t>
            </a:r>
            <a:endParaRPr sz="2200"/>
          </a:p>
          <a:p>
            <a:pPr marL="914400" lvl="1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Code smells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235500" y="542875"/>
            <a:ext cx="870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200"/>
              <a:t>Temos também que operar ⇒ </a:t>
            </a:r>
            <a:r>
              <a:rPr lang="en" sz="2200" b="1"/>
              <a:t>DevOps </a:t>
            </a:r>
            <a:r>
              <a:rPr lang="en" sz="2200"/>
              <a:t>(cap. 10)</a:t>
            </a:r>
            <a:endParaRPr sz="2000" b="1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Controle de versões</a:t>
            </a:r>
            <a:endParaRPr sz="2000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Gerenciamento de branches</a:t>
            </a:r>
            <a:endParaRPr sz="2000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Integração Contínua</a:t>
            </a:r>
            <a:endParaRPr sz="2000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Deployment contínuo </a:t>
            </a:r>
            <a:endParaRPr sz="2000"/>
          </a:p>
          <a:p>
            <a:pPr marL="914400" lvl="1" indent="-355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etc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</a:rPr>
              <a:t>Mais uma comparação para tentar explicar o trabalho de um ES</a:t>
            </a:r>
            <a:endParaRPr sz="3400">
              <a:solidFill>
                <a:srgbClr val="666666"/>
              </a:solidFill>
            </a:endParaRPr>
          </a:p>
          <a:p>
            <a:pPr marL="45720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body" idx="1"/>
          </p:nvPr>
        </p:nvSpPr>
        <p:spPr>
          <a:xfrm>
            <a:off x="235500" y="619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Trabalho de um ES é parecido com a administração de uma grande cidade</a:t>
            </a:r>
            <a:endParaRPr sz="3100"/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100"/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400"/>
              <a:t>software 〜 cidade digital</a:t>
            </a:r>
            <a:endParaRPr sz="3400"/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0"/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Explorando um pouco mais…</a:t>
            </a:r>
            <a:endParaRPr sz="2200"/>
          </a:p>
        </p:txBody>
      </p:sp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BH funciona 24 horas → idem software (operação)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BH tem diversos bairros → módulos, camadas, etc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BH tem que se integrar com municípios vizinhos → integração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BH precisa de um plano de expansão → novas features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BH tem problemas de segurança → idem para software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BH tem milhares de funcionários  → idem empresas software</a:t>
            </a:r>
            <a:endParaRPr sz="2200"/>
          </a:p>
          <a:p>
            <a:pPr marL="45720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BH tem problemas de limpeza → clean code, qualidade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T's da Engenharia de Software</a:t>
            </a:r>
            <a:endParaRPr sz="2200"/>
          </a:p>
        </p:txBody>
      </p:sp>
      <p:sp>
        <p:nvSpPr>
          <p:cNvPr id="301" name="Google Shape;301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302" name="Google Shape;302;p47"/>
          <p:cNvSpPr txBox="1"/>
          <p:nvPr/>
        </p:nvSpPr>
        <p:spPr>
          <a:xfrm>
            <a:off x="823875" y="1075850"/>
            <a:ext cx="3089400" cy="1645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2"/>
                </a:solidFill>
              </a:rPr>
              <a:t>Time</a:t>
            </a:r>
            <a:endParaRPr sz="2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alinhar pessoas, processos, trabalho em equipe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3" name="Google Shape;303;p47"/>
          <p:cNvSpPr txBox="1"/>
          <p:nvPr/>
        </p:nvSpPr>
        <p:spPr>
          <a:xfrm>
            <a:off x="4786275" y="1075850"/>
            <a:ext cx="3090600" cy="1645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2"/>
                </a:solidFill>
              </a:rPr>
              <a:t>Tempo</a:t>
            </a:r>
            <a:endParaRPr sz="2900" b="1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sistemas duram anos; manutenção, evolução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4" name="Google Shape;304;p47"/>
          <p:cNvSpPr txBox="1"/>
          <p:nvPr/>
        </p:nvSpPr>
        <p:spPr>
          <a:xfrm>
            <a:off x="823875" y="3133250"/>
            <a:ext cx="3089400" cy="1645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2"/>
                </a:solidFill>
              </a:rPr>
              <a:t>T</a:t>
            </a:r>
            <a:r>
              <a:rPr lang="en" sz="2600" b="1">
                <a:solidFill>
                  <a:schemeClr val="dk2"/>
                </a:solidFill>
              </a:rPr>
              <a:t>amanho</a:t>
            </a:r>
            <a:endParaRPr sz="2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sistemas têm MLOC; complexidade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305" name="Google Shape;305;p47"/>
          <p:cNvSpPr txBox="1"/>
          <p:nvPr/>
        </p:nvSpPr>
        <p:spPr>
          <a:xfrm>
            <a:off x="4786275" y="3133250"/>
            <a:ext cx="3090600" cy="1645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2"/>
                </a:solidFill>
              </a:rPr>
              <a:t>Tecnologia</a:t>
            </a:r>
            <a:endParaRPr sz="2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ferramenta de trabalho; evolução constante; legado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1"/>
          </p:nvPr>
        </p:nvSpPr>
        <p:spPr>
          <a:xfrm>
            <a:off x="464100" y="1685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Mais informações sobre a disciplina</a:t>
            </a:r>
            <a:endParaRPr sz="3400"/>
          </a:p>
          <a:p>
            <a:pPr marL="45720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Pré-requisitos</a:t>
            </a:r>
            <a:endParaRPr/>
          </a:p>
        </p:txBody>
      </p:sp>
      <p:sp>
        <p:nvSpPr>
          <p:cNvPr id="317" name="Google Shape;317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Algoritmos e estruturas de dados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Orientação a objetos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Conhecimento básico de BDs (para o trabalho prático)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Importante para alunos que não são de CC ou SI 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Desejável: aluno deve estar na metade final do seu curso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318" name="Google Shape;31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Bibliografia Principal </a:t>
            </a:r>
            <a:endParaRPr/>
          </a:p>
        </p:txBody>
      </p:sp>
      <p:sp>
        <p:nvSpPr>
          <p:cNvPr id="332" name="Google Shape;332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333" name="Google Shape;333;p51"/>
          <p:cNvSpPr txBox="1"/>
          <p:nvPr/>
        </p:nvSpPr>
        <p:spPr>
          <a:xfrm>
            <a:off x="642950" y="3862700"/>
            <a:ext cx="7170000" cy="84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Versão Web (aberta):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https://engsoftmoderna.info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334" name="Google Shape;33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200" y="1170125"/>
            <a:ext cx="3151213" cy="25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Capítulos</a:t>
            </a:r>
            <a:endParaRPr/>
          </a:p>
        </p:txBody>
      </p:sp>
      <p:sp>
        <p:nvSpPr>
          <p:cNvPr id="340" name="Google Shape;340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4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Introdução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Processos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Requisitos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Modelos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Princípios de Projeto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Padrões de Projeto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Arquitetura</a:t>
            </a:r>
            <a:r>
              <a:rPr lang="en"/>
              <a:t>	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1"/>
          </p:nvPr>
        </p:nvSpPr>
        <p:spPr>
          <a:xfrm>
            <a:off x="4807500" y="1152475"/>
            <a:ext cx="410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 startAt="8"/>
            </a:pPr>
            <a:r>
              <a:rPr lang="en" sz="2200"/>
              <a:t>Testes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 startAt="8"/>
            </a:pPr>
            <a:r>
              <a:rPr lang="en" sz="2200"/>
              <a:t>Refactoring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 startAt="8"/>
            </a:pPr>
            <a:r>
              <a:rPr lang="en" sz="2200"/>
              <a:t>DevOps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 startAt="8"/>
            </a:pPr>
            <a:r>
              <a:rPr lang="en" sz="2200"/>
              <a:t>Apêndice A: Git</a:t>
            </a:r>
            <a:endParaRPr sz="2200"/>
          </a:p>
          <a:p>
            <a:pPr marL="45720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83100" y="1533475"/>
            <a:ext cx="89382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Bancos, comércio, transporte, hotéis, mídia, educação, saúde, lazer, moeda, etc</a:t>
            </a:r>
            <a:endParaRPr sz="3400"/>
          </a:p>
          <a:p>
            <a:pPr marL="45720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Também estão disponíveis </a:t>
            </a:r>
            <a:r>
              <a:rPr lang="en" sz="1900"/>
              <a:t>(</a:t>
            </a:r>
            <a:r>
              <a:rPr lang="en" sz="1900">
                <a:solidFill>
                  <a:schemeClr val="dk2"/>
                </a:solidFill>
              </a:rPr>
              <a:t>https://engsoftmoderna.info</a:t>
            </a:r>
            <a:r>
              <a:rPr lang="en" sz="1900"/>
              <a:t>)</a:t>
            </a:r>
            <a:endParaRPr sz="1900"/>
          </a:p>
        </p:txBody>
      </p:sp>
      <p:sp>
        <p:nvSpPr>
          <p:cNvPr id="348" name="Google Shape;348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0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Slides (para cada capítulo)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Exercícios de V ou F (para cada capítulo)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Código fonte (IDE online repl.it)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FAQs (cada capítulo)</a:t>
            </a:r>
            <a:endParaRPr sz="2200"/>
          </a:p>
          <a:p>
            <a:pPr marL="457200" marR="0" lvl="0" indent="-3683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Artigos didáticos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349" name="Google Shape;349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>
            <a:spLocks noGrp="1"/>
          </p:cNvSpPr>
          <p:nvPr>
            <p:ph type="title"/>
          </p:nvPr>
        </p:nvSpPr>
        <p:spPr>
          <a:xfrm>
            <a:off x="1579475" y="1740425"/>
            <a:ext cx="604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Bibliografia Complementar</a:t>
            </a:r>
            <a:endParaRPr sz="3200"/>
          </a:p>
        </p:txBody>
      </p:sp>
      <p:sp>
        <p:nvSpPr>
          <p:cNvPr id="355" name="Google Shape;355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"/>
          <p:cNvSpPr txBox="1"/>
          <p:nvPr/>
        </p:nvSpPr>
        <p:spPr>
          <a:xfrm>
            <a:off x="4095400" y="679325"/>
            <a:ext cx="7344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50" y="152400"/>
            <a:ext cx="1461879" cy="23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791" y="152400"/>
            <a:ext cx="1569300" cy="233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2853" y="164525"/>
            <a:ext cx="1793497" cy="23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7112" y="209550"/>
            <a:ext cx="1738676" cy="21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6550" y="209550"/>
            <a:ext cx="1793500" cy="21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150" y="2824187"/>
            <a:ext cx="1461875" cy="176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49425" y="2824187"/>
            <a:ext cx="1461875" cy="192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55150" y="2824187"/>
            <a:ext cx="1142557" cy="17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03150" y="2824187"/>
            <a:ext cx="1569300" cy="198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228600"/>
            <a:ext cx="1475650" cy="224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4640" y="228600"/>
            <a:ext cx="1643275" cy="220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2204" y="234025"/>
            <a:ext cx="1729071" cy="216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675" y="2819400"/>
            <a:ext cx="1643275" cy="210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7600" y="2822275"/>
            <a:ext cx="1643275" cy="216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9350" y="2826507"/>
            <a:ext cx="1729075" cy="213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4950" y="309587"/>
            <a:ext cx="1569300" cy="2049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Avaliação</a:t>
            </a:r>
            <a:endParaRPr/>
          </a:p>
        </p:txBody>
      </p:sp>
      <p:sp>
        <p:nvSpPr>
          <p:cNvPr id="386" name="Google Shape;386;p57"/>
          <p:cNvSpPr txBox="1">
            <a:spLocks noGrp="1"/>
          </p:cNvSpPr>
          <p:nvPr>
            <p:ph type="body" idx="1"/>
          </p:nvPr>
        </p:nvSpPr>
        <p:spPr>
          <a:xfrm>
            <a:off x="311700" y="966192"/>
            <a:ext cx="8637900" cy="3985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200" dirty="0" smtClean="0"/>
              <a:t>3 listas de exercícios práticos: 10 pontos</a:t>
            </a:r>
            <a:endParaRPr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 smtClean="0"/>
              <a:t>Lista 1 – 2 pontos</a:t>
            </a: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 smtClean="0"/>
              <a:t>Lista 2 e Lista 3 – 4 pontos cada uma</a:t>
            </a:r>
            <a:endParaRPr sz="18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 dirty="0" smtClean="0"/>
              <a:t>3 </a:t>
            </a:r>
            <a:r>
              <a:rPr lang="en" sz="2200" dirty="0"/>
              <a:t>provas presenciais e sem consulta: 9</a:t>
            </a:r>
            <a:r>
              <a:rPr lang="en" sz="2200" dirty="0" smtClean="0"/>
              <a:t>0 </a:t>
            </a:r>
            <a:r>
              <a:rPr lang="en" sz="2200" dirty="0"/>
              <a:t>pontos</a:t>
            </a:r>
            <a:endParaRPr sz="2200" dirty="0"/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" sz="1800" dirty="0"/>
              <a:t>Prova 1 </a:t>
            </a:r>
            <a:r>
              <a:rPr lang="en" sz="1800" dirty="0" smtClean="0"/>
              <a:t>– 30 pontos </a:t>
            </a:r>
            <a:r>
              <a:rPr lang="en" sz="1800" dirty="0"/>
              <a:t>– </a:t>
            </a:r>
            <a:r>
              <a:rPr lang="pt-BR" sz="1800" i="1" dirty="0" smtClean="0"/>
              <a:t>Aulas </a:t>
            </a:r>
            <a:r>
              <a:rPr lang="pt-BR" sz="1800" i="1" dirty="0"/>
              <a:t>01, 02, 03, 04, 05 e </a:t>
            </a:r>
            <a:r>
              <a:rPr lang="pt-BR" sz="1800" i="1" dirty="0" smtClean="0"/>
              <a:t>06</a:t>
            </a:r>
            <a:endParaRPr lang="en" sz="1800" dirty="0" smtClean="0"/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" sz="1800" dirty="0" smtClean="0"/>
              <a:t>Prova </a:t>
            </a:r>
            <a:r>
              <a:rPr lang="en" sz="1800"/>
              <a:t>2 – </a:t>
            </a:r>
            <a:r>
              <a:rPr lang="en" sz="1800" dirty="0"/>
              <a:t>30 </a:t>
            </a:r>
            <a:r>
              <a:rPr lang="en" sz="1800" dirty="0" smtClean="0"/>
              <a:t>pontos </a:t>
            </a:r>
            <a:r>
              <a:rPr lang="en" sz="1800" dirty="0"/>
              <a:t>–</a:t>
            </a:r>
            <a:r>
              <a:rPr lang="en" sz="1800" dirty="0" smtClean="0"/>
              <a:t> </a:t>
            </a:r>
            <a:r>
              <a:rPr lang="pt-BR" sz="1800" i="1" dirty="0" smtClean="0"/>
              <a:t>Aulas </a:t>
            </a:r>
            <a:r>
              <a:rPr lang="pt-BR" sz="1800" i="1" dirty="0"/>
              <a:t>07, 08, 09, 10, 11 e 12 </a:t>
            </a:r>
            <a:endParaRPr lang="pt-BR" sz="1800" i="1" dirty="0" smtClean="0"/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pt-BR" sz="1800" dirty="0" smtClean="0"/>
              <a:t>P</a:t>
            </a:r>
            <a:r>
              <a:rPr lang="en" sz="1800" dirty="0" smtClean="0"/>
              <a:t>rova 3 – 30 pontos </a:t>
            </a:r>
            <a:r>
              <a:rPr lang="en" sz="1800" dirty="0"/>
              <a:t>–</a:t>
            </a:r>
            <a:r>
              <a:rPr lang="en" sz="1800" dirty="0" smtClean="0"/>
              <a:t> </a:t>
            </a:r>
            <a:r>
              <a:rPr lang="pt-BR" sz="1800" i="1" dirty="0"/>
              <a:t>Aulas 13, 14, 15, 16, 17 e 18</a:t>
            </a:r>
            <a:endParaRPr sz="1800" dirty="0"/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Prova de 2a chamada (para quem perdeu alguma prova - matéria toda)</a:t>
            </a:r>
            <a:endParaRPr sz="1800" dirty="0"/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Exame Especial (matéria toda)</a:t>
            </a:r>
            <a:endParaRPr sz="1800" dirty="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387" name="Google Shape;387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1"/>
          <p:cNvSpPr txBox="1">
            <a:spLocks noGrp="1"/>
          </p:cNvSpPr>
          <p:nvPr>
            <p:ph type="title"/>
          </p:nvPr>
        </p:nvSpPr>
        <p:spPr>
          <a:xfrm>
            <a:off x="332550" y="1283225"/>
            <a:ext cx="858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>
                <a:solidFill>
                  <a:schemeClr val="dk2"/>
                </a:solidFill>
              </a:rPr>
              <a:t>Obrigado!</a:t>
            </a:r>
            <a:endParaRPr sz="46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chemeClr val="dk2"/>
                </a:solidFill>
              </a:rPr>
              <a:t>eduardocunha11@gmail.com</a:t>
            </a:r>
            <a:endParaRPr sz="2500" dirty="0">
              <a:solidFill>
                <a:schemeClr val="dk2"/>
              </a:solidFill>
            </a:endParaRPr>
          </a:p>
        </p:txBody>
      </p:sp>
      <p:sp>
        <p:nvSpPr>
          <p:cNvPr id="414" name="Google Shape;414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83100" y="1304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X  = empresa &amp; app</a:t>
            </a:r>
            <a:endParaRPr sz="3400"/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0"/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83100" y="1304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X  = empresa &amp; app</a:t>
            </a:r>
            <a:endParaRPr sz="3400"/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X = Uber, iFood, Zoom, YouTube, Inter, Nubank, etc.</a:t>
            </a:r>
            <a:endParaRPr sz="2800"/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0"/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400"/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83100" y="161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/>
              <a:t>Empresa de software ⇒ movida por </a:t>
            </a:r>
            <a:r>
              <a:rPr lang="en" sz="3000" b="1"/>
              <a:t>engenheiros de software</a:t>
            </a:r>
            <a:endParaRPr sz="3000" b="1"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885" y="1546550"/>
            <a:ext cx="5269824" cy="29642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2871350" y="4658875"/>
            <a:ext cx="32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GitLab team photo, New Orleans, 2019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8200"/>
            <a:ext cx="8839201" cy="21996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0" name="Google Shape;100;p20"/>
          <p:cNvSpPr txBox="1"/>
          <p:nvPr/>
        </p:nvSpPr>
        <p:spPr>
          <a:xfrm>
            <a:off x="951625" y="3327875"/>
            <a:ext cx="766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https://tecnoblog.net/457977/nubank-abre-300-vagas-de-emprego-40-sao-para-engenheiros/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235500" y="4666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400"/>
              <a:t>Mercado de trabalho global</a:t>
            </a:r>
            <a:endParaRPr sz="3400" b="1"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50" y="1398238"/>
            <a:ext cx="7968700" cy="315392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961</Words>
  <Application>Microsoft Office PowerPoint</Application>
  <PresentationFormat>On-screen Show (16:9)</PresentationFormat>
  <Paragraphs>233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Proxima Nova</vt:lpstr>
      <vt:lpstr>Simple Light</vt:lpstr>
      <vt:lpstr>Engenharia de Software I (2ECOM.042)   Apresentação da Disciplina - 2024/1   Prof. Eduardo Cunha Campos  edu@cefetmg.br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Cargos de mercado para ES </vt:lpstr>
      <vt:lpstr>Devs trabalham próximos dos seguintes cargos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Programação (programming in the small)</vt:lpstr>
      <vt:lpstr>Engenharia de Software (programming in the large)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Explorando um pouco mais…</vt:lpstr>
      <vt:lpstr>4 T's da Engenharia de Software</vt:lpstr>
      <vt:lpstr>PowerPoint Presentation</vt:lpstr>
      <vt:lpstr>Pré-requisitos</vt:lpstr>
      <vt:lpstr>Bibliografia Principal </vt:lpstr>
      <vt:lpstr>Capítulos</vt:lpstr>
      <vt:lpstr>Também estão disponíveis (https://engsoftmoderna.info)</vt:lpstr>
      <vt:lpstr>Bibliografia Complementar</vt:lpstr>
      <vt:lpstr>PowerPoint Presentation</vt:lpstr>
      <vt:lpstr>PowerPoint Presentation</vt:lpstr>
      <vt:lpstr>Avaliação</vt:lpstr>
      <vt:lpstr>Obrigado!  eduardocunha11@gmail.com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Engenharia de Software (DCC 603)   Apresentação da Disciplina - 2024/1   Prof. Marco Tulio Valente  mtov@dcc.ufmg.br  </dc:title>
  <cp:lastModifiedBy>Eduardo Cunha Campos</cp:lastModifiedBy>
  <cp:revision>10</cp:revision>
  <dcterms:modified xsi:type="dcterms:W3CDTF">2024-03-01T13:44:34Z</dcterms:modified>
</cp:coreProperties>
</file>