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jpg"/><Relationship Id="rId8" Type="http://schemas.openxmlformats.org/officeDocument/2006/relationships/image" Target="../media/image12.jpg"/><Relationship Id="rId9" Type="http://schemas.openxmlformats.org/officeDocument/2006/relationships/image" Target="../media/image13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98107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90487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36798" y="3314699"/>
            <a:ext cx="4457699" cy="22859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3999" cy="362904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3999" cy="355280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47163" y="6325361"/>
            <a:ext cx="1371599" cy="53263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43867" y="6163693"/>
            <a:ext cx="3288246" cy="60804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28750" y="1419240"/>
            <a:ext cx="6305549" cy="169543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98014" y="1713935"/>
            <a:ext cx="5645784" cy="9410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jpg"/><Relationship Id="rId11" Type="http://schemas.openxmlformats.org/officeDocument/2006/relationships/image" Target="../media/image5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9525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89890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36800" y="3314700"/>
            <a:ext cx="4457700" cy="2286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702" y="6553109"/>
            <a:ext cx="782447" cy="29700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85428" y="6465050"/>
            <a:ext cx="1864298" cy="3405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6704" y="161289"/>
            <a:ext cx="8762682" cy="8366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8294" y="1303972"/>
            <a:ext cx="8487410" cy="4915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Relationship Id="rId7" Type="http://schemas.openxmlformats.org/officeDocument/2006/relationships/image" Target="../media/image76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8" Type="http://schemas.openxmlformats.org/officeDocument/2006/relationships/image" Target="../media/image89.png"/><Relationship Id="rId9" Type="http://schemas.openxmlformats.org/officeDocument/2006/relationships/image" Target="../media/image90.png"/><Relationship Id="rId10" Type="http://schemas.openxmlformats.org/officeDocument/2006/relationships/image" Target="../media/image91.png"/><Relationship Id="rId11" Type="http://schemas.openxmlformats.org/officeDocument/2006/relationships/image" Target="../media/image92.png"/><Relationship Id="rId12" Type="http://schemas.openxmlformats.org/officeDocument/2006/relationships/image" Target="../media/image93.png"/><Relationship Id="rId13" Type="http://schemas.openxmlformats.org/officeDocument/2006/relationships/image" Target="../media/image94.png"/><Relationship Id="rId14" Type="http://schemas.openxmlformats.org/officeDocument/2006/relationships/image" Target="../media/image95.png"/><Relationship Id="rId15" Type="http://schemas.openxmlformats.org/officeDocument/2006/relationships/image" Target="../media/image96.png"/><Relationship Id="rId16" Type="http://schemas.openxmlformats.org/officeDocument/2006/relationships/image" Target="../media/image97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7" Type="http://schemas.openxmlformats.org/officeDocument/2006/relationships/image" Target="../media/image103.png"/><Relationship Id="rId8" Type="http://schemas.openxmlformats.org/officeDocument/2006/relationships/image" Target="../media/image104.png"/><Relationship Id="rId9" Type="http://schemas.openxmlformats.org/officeDocument/2006/relationships/image" Target="../media/image105.png"/><Relationship Id="rId10" Type="http://schemas.openxmlformats.org/officeDocument/2006/relationships/image" Target="../media/image106.png"/><Relationship Id="rId11" Type="http://schemas.openxmlformats.org/officeDocument/2006/relationships/image" Target="../media/image107.png"/><Relationship Id="rId12" Type="http://schemas.openxmlformats.org/officeDocument/2006/relationships/image" Target="../media/image108.png"/><Relationship Id="rId13" Type="http://schemas.openxmlformats.org/officeDocument/2006/relationships/image" Target="../media/image109.png"/><Relationship Id="rId14" Type="http://schemas.openxmlformats.org/officeDocument/2006/relationships/image" Target="../media/image110.png"/><Relationship Id="rId15" Type="http://schemas.openxmlformats.org/officeDocument/2006/relationships/image" Target="../media/image111.png"/><Relationship Id="rId16" Type="http://schemas.openxmlformats.org/officeDocument/2006/relationships/image" Target="../media/image112.png"/><Relationship Id="rId17" Type="http://schemas.openxmlformats.org/officeDocument/2006/relationships/image" Target="../media/image113.png"/><Relationship Id="rId18" Type="http://schemas.openxmlformats.org/officeDocument/2006/relationships/image" Target="../media/image114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png"/><Relationship Id="rId3" Type="http://schemas.openxmlformats.org/officeDocument/2006/relationships/image" Target="../media/image116.png"/><Relationship Id="rId4" Type="http://schemas.openxmlformats.org/officeDocument/2006/relationships/image" Target="../media/image117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9.png"/><Relationship Id="rId3" Type="http://schemas.openxmlformats.org/officeDocument/2006/relationships/image" Target="../media/image120.png"/><Relationship Id="rId4" Type="http://schemas.openxmlformats.org/officeDocument/2006/relationships/image" Target="../media/image12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Relationship Id="rId3" Type="http://schemas.openxmlformats.org/officeDocument/2006/relationships/hyperlink" Target="http://www.washingtonpost.com/wp-dyn/content/article/2008/06/05/AR2008060501958.html" TargetMode="Externa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2.png"/><Relationship Id="rId3" Type="http://schemas.openxmlformats.org/officeDocument/2006/relationships/image" Target="../media/image123.png"/><Relationship Id="rId4" Type="http://schemas.openxmlformats.org/officeDocument/2006/relationships/image" Target="../media/image124.png"/><Relationship Id="rId5" Type="http://schemas.openxmlformats.org/officeDocument/2006/relationships/image" Target="../media/image125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6.png"/><Relationship Id="rId3" Type="http://schemas.openxmlformats.org/officeDocument/2006/relationships/image" Target="../media/image127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png"/><Relationship Id="rId3" Type="http://schemas.openxmlformats.org/officeDocument/2006/relationships/image" Target="../media/image129.png"/><Relationship Id="rId4" Type="http://schemas.openxmlformats.org/officeDocument/2006/relationships/image" Target="../media/image130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1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2.png"/><Relationship Id="rId3" Type="http://schemas.openxmlformats.org/officeDocument/2006/relationships/image" Target="../media/image133.png"/><Relationship Id="rId4" Type="http://schemas.openxmlformats.org/officeDocument/2006/relationships/image" Target="../media/image134.png"/><Relationship Id="rId5" Type="http://schemas.openxmlformats.org/officeDocument/2006/relationships/image" Target="../media/image135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6.png"/><Relationship Id="rId3" Type="http://schemas.openxmlformats.org/officeDocument/2006/relationships/image" Target="../media/image137.png"/><Relationship Id="rId4" Type="http://schemas.openxmlformats.org/officeDocument/2006/relationships/image" Target="../media/image138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9.png"/><Relationship Id="rId3" Type="http://schemas.openxmlformats.org/officeDocument/2006/relationships/image" Target="../media/image140.png"/><Relationship Id="rId4" Type="http://schemas.openxmlformats.org/officeDocument/2006/relationships/image" Target="../media/image141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2.png"/><Relationship Id="rId3" Type="http://schemas.openxmlformats.org/officeDocument/2006/relationships/image" Target="../media/image143.png"/><Relationship Id="rId4" Type="http://schemas.openxmlformats.org/officeDocument/2006/relationships/image" Target="../media/image144.png"/><Relationship Id="rId5" Type="http://schemas.openxmlformats.org/officeDocument/2006/relationships/image" Target="../media/image145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6.png"/><Relationship Id="rId3" Type="http://schemas.openxmlformats.org/officeDocument/2006/relationships/image" Target="../media/image147.png"/><Relationship Id="rId4" Type="http://schemas.openxmlformats.org/officeDocument/2006/relationships/image" Target="../media/image148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9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Relationship Id="rId3" Type="http://schemas.openxmlformats.org/officeDocument/2006/relationships/hyperlink" Target="http://www.darkreading.com/risk-management/software-bug-triggered-airplane-dive-emergency/d/d-id/1101952" TargetMode="External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0.png"/><Relationship Id="rId3" Type="http://schemas.openxmlformats.org/officeDocument/2006/relationships/image" Target="../media/image151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2.png"/><Relationship Id="rId3" Type="http://schemas.openxmlformats.org/officeDocument/2006/relationships/image" Target="../media/image153.png"/><Relationship Id="rId4" Type="http://schemas.openxmlformats.org/officeDocument/2006/relationships/image" Target="../media/image154.png"/><Relationship Id="rId5" Type="http://schemas.openxmlformats.org/officeDocument/2006/relationships/image" Target="../media/image155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6.png"/><Relationship Id="rId3" Type="http://schemas.openxmlformats.org/officeDocument/2006/relationships/image" Target="../media/image157.png"/><Relationship Id="rId4" Type="http://schemas.openxmlformats.org/officeDocument/2006/relationships/image" Target="../media/image158.png"/><Relationship Id="rId5" Type="http://schemas.openxmlformats.org/officeDocument/2006/relationships/image" Target="../media/image159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0.png"/><Relationship Id="rId3" Type="http://schemas.openxmlformats.org/officeDocument/2006/relationships/image" Target="../media/image161.png"/><Relationship Id="rId4" Type="http://schemas.openxmlformats.org/officeDocument/2006/relationships/image" Target="../media/image158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2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Relationship Id="rId3" Type="http://schemas.openxmlformats.org/officeDocument/2006/relationships/hyperlink" Target="http://www.forbes.com/sites/kellyclay/2013/08/19/amazon-com-goes-down-loses-66240-per-minute/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000" spc="-495">
                <a:latin typeface="Tahoma"/>
                <a:cs typeface="Tahoma"/>
              </a:rPr>
              <a:t>Sistemas</a:t>
            </a:r>
            <a:r>
              <a:rPr dirty="0" sz="6000" spc="-450">
                <a:latin typeface="Tahoma"/>
                <a:cs typeface="Tahoma"/>
              </a:rPr>
              <a:t> </a:t>
            </a:r>
            <a:r>
              <a:rPr dirty="0" sz="6000" spc="-425">
                <a:latin typeface="Tahoma"/>
                <a:cs typeface="Tahoma"/>
              </a:rPr>
              <a:t>Críticos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1539" y="5518444"/>
            <a:ext cx="6618605" cy="503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200" spc="-114" i="1">
                <a:solidFill>
                  <a:srgbClr val="585858"/>
                </a:solidFill>
                <a:latin typeface="Verdana"/>
                <a:cs typeface="Verdana"/>
              </a:rPr>
              <a:t>Slides</a:t>
            </a:r>
            <a:r>
              <a:rPr dirty="0" sz="1200" spc="-135" i="1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originais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elaborados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por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Ian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Sommerville</a:t>
            </a:r>
            <a:r>
              <a:rPr dirty="0" sz="1200" spc="-9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e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adaptado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585858"/>
                </a:solidFill>
                <a:latin typeface="Tahoma"/>
                <a:cs typeface="Tahoma"/>
              </a:rPr>
              <a:t>pelos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professores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Marcio</a:t>
            </a:r>
            <a:r>
              <a:rPr dirty="0" sz="1200" spc="-9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Cornélio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e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Kiev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Tahoma"/>
                <a:cs typeface="Tahoma"/>
              </a:rPr>
              <a:t>Gama</a:t>
            </a:r>
            <a:endParaRPr sz="1200">
              <a:latin typeface="Tahoma"/>
              <a:cs typeface="Tahoma"/>
            </a:endParaRPr>
          </a:p>
          <a:p>
            <a:pPr algn="ctr" marR="24765">
              <a:lnSpc>
                <a:spcPct val="100000"/>
              </a:lnSpc>
              <a:spcBef>
                <a:spcPts val="885"/>
              </a:spcBef>
            </a:pP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O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autor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85858"/>
                </a:solidFill>
                <a:latin typeface="Tahoma"/>
                <a:cs typeface="Tahoma"/>
              </a:rPr>
              <a:t>permite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585858"/>
                </a:solidFill>
                <a:latin typeface="Tahoma"/>
                <a:cs typeface="Tahoma"/>
              </a:rPr>
              <a:t>o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85858"/>
                </a:solidFill>
                <a:latin typeface="Tahoma"/>
                <a:cs typeface="Tahoma"/>
              </a:rPr>
              <a:t>uso</a:t>
            </a:r>
            <a:r>
              <a:rPr dirty="0" sz="1200" spc="-9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e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a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modificação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dos</a:t>
            </a:r>
            <a:r>
              <a:rPr dirty="0" sz="1200" spc="-9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100" i="1">
                <a:solidFill>
                  <a:srgbClr val="585858"/>
                </a:solidFill>
                <a:latin typeface="Verdana"/>
                <a:cs typeface="Verdana"/>
              </a:rPr>
              <a:t>slides</a:t>
            </a:r>
            <a:r>
              <a:rPr dirty="0" sz="1200" spc="-145" i="1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para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585858"/>
                </a:solidFill>
                <a:latin typeface="Tahoma"/>
                <a:cs typeface="Tahoma"/>
              </a:rPr>
              <a:t>fins</a:t>
            </a:r>
            <a:r>
              <a:rPr dirty="0" sz="1200" spc="-9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Tahoma"/>
                <a:cs typeface="Tahoma"/>
              </a:rPr>
              <a:t>didáticos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1136" y="4187538"/>
            <a:ext cx="5422265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>
                <a:latin typeface="Calibri"/>
                <a:cs typeface="Calibri"/>
              </a:rPr>
              <a:t>Prof.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Eduardo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Campos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(CEFET-</a:t>
            </a:r>
            <a:r>
              <a:rPr dirty="0" sz="3000" spc="-25">
                <a:latin typeface="Calibri"/>
                <a:cs typeface="Calibri"/>
              </a:rPr>
              <a:t>MG)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09550"/>
            <a:ext cx="7077075" cy="1143000"/>
            <a:chOff x="857250" y="209550"/>
            <a:chExt cx="7077075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09550"/>
              <a:ext cx="2514600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8925" y="209550"/>
              <a:ext cx="347662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3100" y="209550"/>
              <a:ext cx="218122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644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Sistemas</a:t>
            </a:r>
            <a:r>
              <a:rPr dirty="0" spc="50"/>
              <a:t> </a:t>
            </a:r>
            <a:r>
              <a:rPr dirty="0"/>
              <a:t>sóciotécnicos</a:t>
            </a:r>
            <a:r>
              <a:rPr dirty="0" spc="10"/>
              <a:t> </a:t>
            </a:r>
            <a:r>
              <a:rPr dirty="0" spc="-10"/>
              <a:t>críticos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25500" rIns="0" bIns="0" rtlCol="0" vert="horz">
            <a:spAutoFit/>
          </a:bodyPr>
          <a:lstStyle/>
          <a:p>
            <a:pPr marL="1339215">
              <a:lnSpc>
                <a:spcPct val="100000"/>
              </a:lnSpc>
              <a:spcBef>
                <a:spcPts val="100"/>
              </a:spcBef>
            </a:pPr>
            <a:r>
              <a:rPr dirty="0"/>
              <a:t>Falhas</a:t>
            </a:r>
            <a:r>
              <a:rPr dirty="0" spc="-70"/>
              <a:t> </a:t>
            </a:r>
            <a:r>
              <a:rPr dirty="0"/>
              <a:t>de</a:t>
            </a:r>
            <a:r>
              <a:rPr dirty="0" spc="-60"/>
              <a:t> </a:t>
            </a:r>
            <a:r>
              <a:rPr dirty="0" spc="-10"/>
              <a:t>hardware</a:t>
            </a:r>
          </a:p>
          <a:p>
            <a:pPr marL="1939289" marR="571500">
              <a:lnSpc>
                <a:spcPct val="80000"/>
              </a:lnSpc>
              <a:spcBef>
                <a:spcPts val="640"/>
              </a:spcBef>
            </a:pPr>
            <a:r>
              <a:rPr dirty="0" sz="2400"/>
              <a:t>O</a:t>
            </a:r>
            <a:r>
              <a:rPr dirty="0" sz="2400" spc="-100"/>
              <a:t> </a:t>
            </a:r>
            <a:r>
              <a:rPr dirty="0" sz="2400"/>
              <a:t>hardware</a:t>
            </a:r>
            <a:r>
              <a:rPr dirty="0" sz="2400" spc="-60"/>
              <a:t> </a:t>
            </a:r>
            <a:r>
              <a:rPr dirty="0" sz="2400"/>
              <a:t>pode</a:t>
            </a:r>
            <a:r>
              <a:rPr dirty="0" sz="2400" spc="-130"/>
              <a:t> </a:t>
            </a:r>
            <a:r>
              <a:rPr dirty="0" sz="2400"/>
              <a:t>falhar</a:t>
            </a:r>
            <a:r>
              <a:rPr dirty="0" sz="2400" spc="55"/>
              <a:t> </a:t>
            </a:r>
            <a:r>
              <a:rPr dirty="0" sz="2400"/>
              <a:t>por</a:t>
            </a:r>
            <a:r>
              <a:rPr dirty="0" sz="2400" spc="-75"/>
              <a:t> </a:t>
            </a:r>
            <a:r>
              <a:rPr dirty="0" sz="2400"/>
              <a:t>causa</a:t>
            </a:r>
            <a:r>
              <a:rPr dirty="0" sz="2400" spc="-135"/>
              <a:t> </a:t>
            </a:r>
            <a:r>
              <a:rPr dirty="0" sz="2400"/>
              <a:t>de</a:t>
            </a:r>
            <a:r>
              <a:rPr dirty="0" sz="2400" spc="-60"/>
              <a:t> </a:t>
            </a:r>
            <a:r>
              <a:rPr dirty="0" sz="2400"/>
              <a:t>erros</a:t>
            </a:r>
            <a:r>
              <a:rPr dirty="0" sz="2400" spc="30"/>
              <a:t> </a:t>
            </a:r>
            <a:r>
              <a:rPr dirty="0" sz="2400" spc="-25"/>
              <a:t>de </a:t>
            </a:r>
            <a:r>
              <a:rPr dirty="0" sz="2400" spc="-10"/>
              <a:t>projeto</a:t>
            </a:r>
            <a:r>
              <a:rPr dirty="0" sz="2400" spc="-120"/>
              <a:t> </a:t>
            </a:r>
            <a:r>
              <a:rPr dirty="0" sz="2400"/>
              <a:t>e</a:t>
            </a:r>
            <a:r>
              <a:rPr dirty="0" sz="2400" spc="-45"/>
              <a:t> </a:t>
            </a:r>
            <a:r>
              <a:rPr dirty="0" sz="2400"/>
              <a:t>de</a:t>
            </a:r>
            <a:r>
              <a:rPr dirty="0" sz="2400" spc="-45"/>
              <a:t> </a:t>
            </a:r>
            <a:r>
              <a:rPr dirty="0" sz="2400" spc="-10"/>
              <a:t>produção,</a:t>
            </a:r>
            <a:r>
              <a:rPr dirty="0" sz="2400" spc="-50"/>
              <a:t> </a:t>
            </a:r>
            <a:r>
              <a:rPr dirty="0" sz="2400"/>
              <a:t>ou</a:t>
            </a:r>
            <a:r>
              <a:rPr dirty="0" sz="2400" spc="-40"/>
              <a:t> </a:t>
            </a:r>
            <a:r>
              <a:rPr dirty="0" sz="2400"/>
              <a:t>pelo</a:t>
            </a:r>
            <a:r>
              <a:rPr dirty="0" sz="2400" spc="-40"/>
              <a:t> </a:t>
            </a:r>
            <a:r>
              <a:rPr dirty="0" sz="2400"/>
              <a:t>fato</a:t>
            </a:r>
            <a:r>
              <a:rPr dirty="0" sz="2400" spc="-40"/>
              <a:t> </a:t>
            </a:r>
            <a:r>
              <a:rPr dirty="0" sz="2400"/>
              <a:t>de</a:t>
            </a:r>
            <a:r>
              <a:rPr dirty="0" sz="2400" spc="-45"/>
              <a:t> </a:t>
            </a:r>
            <a:r>
              <a:rPr dirty="0" sz="2400" spc="-25"/>
              <a:t>os </a:t>
            </a:r>
            <a:r>
              <a:rPr dirty="0" sz="2400"/>
              <a:t>componentes</a:t>
            </a:r>
            <a:r>
              <a:rPr dirty="0" sz="2400" spc="-65"/>
              <a:t> </a:t>
            </a:r>
            <a:r>
              <a:rPr dirty="0" sz="2400" spc="-10"/>
              <a:t>terem</a:t>
            </a:r>
            <a:r>
              <a:rPr dirty="0" sz="2400" spc="-285"/>
              <a:t> </a:t>
            </a:r>
            <a:r>
              <a:rPr dirty="0" sz="2400"/>
              <a:t>atingido</a:t>
            </a:r>
            <a:r>
              <a:rPr dirty="0" sz="2400" spc="-15"/>
              <a:t> </a:t>
            </a:r>
            <a:r>
              <a:rPr dirty="0" sz="2400"/>
              <a:t>o</a:t>
            </a:r>
            <a:r>
              <a:rPr dirty="0" sz="2400" spc="-15"/>
              <a:t> </a:t>
            </a:r>
            <a:r>
              <a:rPr dirty="0" sz="2400"/>
              <a:t>fim</a:t>
            </a:r>
            <a:r>
              <a:rPr dirty="0" sz="2400" spc="10"/>
              <a:t> </a:t>
            </a:r>
            <a:r>
              <a:rPr dirty="0" sz="2400"/>
              <a:t>de</a:t>
            </a:r>
            <a:r>
              <a:rPr dirty="0" sz="2400" spc="-20"/>
              <a:t> </a:t>
            </a:r>
            <a:r>
              <a:rPr dirty="0" sz="2400"/>
              <a:t>sua</a:t>
            </a:r>
            <a:r>
              <a:rPr dirty="0" sz="2400" spc="-50"/>
              <a:t> </a:t>
            </a:r>
            <a:r>
              <a:rPr dirty="0" sz="2400" spc="-20"/>
              <a:t>vida </a:t>
            </a:r>
            <a:r>
              <a:rPr dirty="0" sz="2400" spc="-10"/>
              <a:t>natural.</a:t>
            </a:r>
            <a:endParaRPr sz="2400"/>
          </a:p>
          <a:p>
            <a:pPr marL="1339215">
              <a:lnSpc>
                <a:spcPts val="3215"/>
              </a:lnSpc>
            </a:pPr>
            <a:r>
              <a:rPr dirty="0"/>
              <a:t>Falhas</a:t>
            </a:r>
            <a:r>
              <a:rPr dirty="0" spc="-75"/>
              <a:t> </a:t>
            </a:r>
            <a:r>
              <a:rPr dirty="0"/>
              <a:t>de</a:t>
            </a:r>
            <a:r>
              <a:rPr dirty="0" spc="-60"/>
              <a:t> </a:t>
            </a:r>
            <a:r>
              <a:rPr dirty="0" spc="-10"/>
              <a:t>software</a:t>
            </a:r>
          </a:p>
          <a:p>
            <a:pPr marL="1939289" marR="24130">
              <a:lnSpc>
                <a:spcPct val="78300"/>
              </a:lnSpc>
              <a:spcBef>
                <a:spcPts val="685"/>
              </a:spcBef>
            </a:pPr>
            <a:r>
              <a:rPr dirty="0" sz="2400"/>
              <a:t>Software</a:t>
            </a:r>
            <a:r>
              <a:rPr dirty="0" sz="2400" spc="-135"/>
              <a:t> </a:t>
            </a:r>
            <a:r>
              <a:rPr dirty="0" sz="2400"/>
              <a:t>falha</a:t>
            </a:r>
            <a:r>
              <a:rPr dirty="0" sz="2400" spc="-25"/>
              <a:t> </a:t>
            </a:r>
            <a:r>
              <a:rPr dirty="0" sz="2400"/>
              <a:t>devido</a:t>
            </a:r>
            <a:r>
              <a:rPr dirty="0" sz="2400" spc="-55"/>
              <a:t> </a:t>
            </a:r>
            <a:r>
              <a:rPr dirty="0" sz="2400"/>
              <a:t>a</a:t>
            </a:r>
            <a:r>
              <a:rPr dirty="0" sz="2400" spc="-25"/>
              <a:t> </a:t>
            </a:r>
            <a:r>
              <a:rPr dirty="0" sz="2400"/>
              <a:t>erros</a:t>
            </a:r>
            <a:r>
              <a:rPr dirty="0" sz="2400" spc="-35"/>
              <a:t> </a:t>
            </a:r>
            <a:r>
              <a:rPr dirty="0" sz="2400"/>
              <a:t>na</a:t>
            </a:r>
            <a:r>
              <a:rPr dirty="0" sz="2400" spc="-90"/>
              <a:t> </a:t>
            </a:r>
            <a:r>
              <a:rPr dirty="0" sz="2400"/>
              <a:t>sua</a:t>
            </a:r>
            <a:r>
              <a:rPr dirty="0" sz="2400" spc="-90"/>
              <a:t> </a:t>
            </a:r>
            <a:r>
              <a:rPr dirty="0" sz="2400" spc="-10"/>
              <a:t>especificação, projeto</a:t>
            </a:r>
            <a:r>
              <a:rPr dirty="0" sz="2400" spc="-90"/>
              <a:t> </a:t>
            </a:r>
            <a:r>
              <a:rPr dirty="0" sz="2400"/>
              <a:t>ou</a:t>
            </a:r>
            <a:r>
              <a:rPr dirty="0" sz="2400" spc="-5"/>
              <a:t> </a:t>
            </a:r>
            <a:r>
              <a:rPr dirty="0" sz="2400" spc="-10"/>
              <a:t>implementação.</a:t>
            </a:r>
            <a:endParaRPr sz="2400"/>
          </a:p>
          <a:p>
            <a:pPr marL="1339215">
              <a:lnSpc>
                <a:spcPts val="3235"/>
              </a:lnSpc>
              <a:spcBef>
                <a:spcPts val="50"/>
              </a:spcBef>
            </a:pPr>
            <a:r>
              <a:rPr dirty="0"/>
              <a:t>Falha</a:t>
            </a:r>
            <a:r>
              <a:rPr dirty="0" spc="-120"/>
              <a:t> </a:t>
            </a:r>
            <a:r>
              <a:rPr dirty="0" spc="-10"/>
              <a:t>operacional</a:t>
            </a:r>
          </a:p>
          <a:p>
            <a:pPr marL="1939289">
              <a:lnSpc>
                <a:spcPts val="2600"/>
              </a:lnSpc>
            </a:pPr>
            <a:r>
              <a:rPr dirty="0" sz="2400" spc="-10"/>
              <a:t>Operadores</a:t>
            </a:r>
            <a:r>
              <a:rPr dirty="0" sz="2400" spc="-30"/>
              <a:t> </a:t>
            </a:r>
            <a:r>
              <a:rPr dirty="0" sz="2400"/>
              <a:t>humanos</a:t>
            </a:r>
            <a:r>
              <a:rPr dirty="0" sz="2400" spc="-80"/>
              <a:t> </a:t>
            </a:r>
            <a:r>
              <a:rPr dirty="0" sz="2400"/>
              <a:t>cometem</a:t>
            </a:r>
            <a:r>
              <a:rPr dirty="0" sz="2400" spc="-210"/>
              <a:t> </a:t>
            </a:r>
            <a:r>
              <a:rPr dirty="0" sz="2400"/>
              <a:t>erros.</a:t>
            </a:r>
            <a:r>
              <a:rPr dirty="0" sz="2400" spc="-50"/>
              <a:t> </a:t>
            </a:r>
            <a:r>
              <a:rPr dirty="0" sz="2400" spc="-10"/>
              <a:t>Atualmente,</a:t>
            </a:r>
            <a:endParaRPr sz="2400"/>
          </a:p>
          <a:p>
            <a:pPr marL="1939289">
              <a:lnSpc>
                <a:spcPts val="2605"/>
              </a:lnSpc>
            </a:pPr>
            <a:r>
              <a:rPr dirty="0" sz="2400"/>
              <a:t>talvez</a:t>
            </a:r>
            <a:r>
              <a:rPr dirty="0" sz="2400" spc="-50"/>
              <a:t> </a:t>
            </a:r>
            <a:r>
              <a:rPr dirty="0" sz="2400"/>
              <a:t>sejam</a:t>
            </a:r>
            <a:r>
              <a:rPr dirty="0" sz="2400" spc="-95"/>
              <a:t> </a:t>
            </a:r>
            <a:r>
              <a:rPr dirty="0" sz="2400"/>
              <a:t>a</a:t>
            </a:r>
            <a:r>
              <a:rPr dirty="0" sz="2400" spc="-80"/>
              <a:t> </a:t>
            </a:r>
            <a:r>
              <a:rPr dirty="0" sz="2400"/>
              <a:t>maior causa</a:t>
            </a:r>
            <a:r>
              <a:rPr dirty="0" sz="2400" spc="-135"/>
              <a:t> </a:t>
            </a:r>
            <a:r>
              <a:rPr dirty="0" sz="2400"/>
              <a:t>de</a:t>
            </a:r>
            <a:r>
              <a:rPr dirty="0" sz="2400" spc="-50"/>
              <a:t> </a:t>
            </a:r>
            <a:r>
              <a:rPr dirty="0" sz="2400"/>
              <a:t>falhas</a:t>
            </a:r>
            <a:r>
              <a:rPr dirty="0" sz="2400" spc="35"/>
              <a:t> </a:t>
            </a:r>
            <a:r>
              <a:rPr dirty="0" sz="2400"/>
              <a:t>de</a:t>
            </a:r>
            <a:r>
              <a:rPr dirty="0" sz="2400" spc="-50"/>
              <a:t> </a:t>
            </a:r>
            <a:r>
              <a:rPr dirty="0" sz="2400" spc="-10"/>
              <a:t>sistema.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075" y="66675"/>
            <a:ext cx="5143500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575" y="201549"/>
            <a:ext cx="4487545" cy="63246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Propagação</a:t>
            </a:r>
            <a:r>
              <a:rPr dirty="0" spc="50"/>
              <a:t> </a:t>
            </a:r>
            <a:r>
              <a:rPr dirty="0"/>
              <a:t>de</a:t>
            </a:r>
            <a:r>
              <a:rPr dirty="0" spc="-35"/>
              <a:t> </a:t>
            </a:r>
            <a:r>
              <a:rPr dirty="0" spc="-10"/>
              <a:t>falhas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847708" y="6434137"/>
            <a:ext cx="17780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6446" y="63"/>
            <a:ext cx="372300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1F1F1"/>
                </a:solidFill>
                <a:latin typeface="Calibri"/>
                <a:cs typeface="Calibri"/>
              </a:rPr>
              <a:t>[if682]</a:t>
            </a:r>
            <a:r>
              <a:rPr dirty="0" sz="1200" spc="2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Engenharia</a:t>
            </a:r>
            <a:r>
              <a:rPr dirty="0" sz="1200" spc="-3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de</a:t>
            </a:r>
            <a:r>
              <a:rPr dirty="0" sz="1200" spc="-4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Software</a:t>
            </a:r>
            <a:r>
              <a:rPr dirty="0" sz="1200" spc="-4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e</a:t>
            </a:r>
            <a:r>
              <a:rPr dirty="0" sz="1200" spc="-4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Sistemas</a:t>
            </a:r>
            <a:r>
              <a:rPr dirty="0" sz="1200" spc="-1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-</a:t>
            </a:r>
            <a:r>
              <a:rPr dirty="0" sz="1200" spc="-2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Calibri"/>
                <a:cs typeface="Calibri"/>
              </a:rPr>
              <a:t>EC</a:t>
            </a:r>
            <a:r>
              <a:rPr dirty="0" sz="1200" spc="-6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-</a:t>
            </a:r>
            <a:r>
              <a:rPr dirty="0" sz="1200" spc="-2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CIn</a:t>
            </a:r>
            <a:r>
              <a:rPr dirty="0" sz="1200" spc="8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-</a:t>
            </a:r>
            <a:r>
              <a:rPr dirty="0" sz="1200" spc="5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spc="-20" b="1">
                <a:solidFill>
                  <a:srgbClr val="F1F1F1"/>
                </a:solidFill>
                <a:latin typeface="Calibri"/>
                <a:cs typeface="Calibri"/>
              </a:rPr>
              <a:t>UFPE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 descr="10.3 FailurePropagation.ep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88717" y="2614802"/>
            <a:ext cx="3632961" cy="21323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42975" y="295275"/>
            <a:ext cx="7648575" cy="809625"/>
            <a:chOff x="942975" y="295275"/>
            <a:chExt cx="7648575" cy="809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975" y="295275"/>
              <a:ext cx="1276350" cy="8096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4025" y="295275"/>
              <a:ext cx="1524000" cy="8096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8450" y="295275"/>
              <a:ext cx="942975" cy="8096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86125" y="295275"/>
              <a:ext cx="1638300" cy="8096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24375" y="295275"/>
              <a:ext cx="2076450" cy="8096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1250" y="295275"/>
              <a:ext cx="1000125" cy="8096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81800" y="295275"/>
              <a:ext cx="1809750" cy="809625"/>
            </a:xfrm>
            <a:prstGeom prst="rect">
              <a:avLst/>
            </a:prstGeom>
          </p:spPr>
        </p:pic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3997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25"/>
              </a:spcBef>
            </a:pPr>
            <a:r>
              <a:rPr dirty="0" sz="2750"/>
              <a:t>Uma</a:t>
            </a:r>
            <a:r>
              <a:rPr dirty="0" sz="2750" spc="114"/>
              <a:t> </a:t>
            </a:r>
            <a:r>
              <a:rPr dirty="0" sz="2750"/>
              <a:t>bomba</a:t>
            </a:r>
            <a:r>
              <a:rPr dirty="0" sz="2750" spc="70"/>
              <a:t> </a:t>
            </a:r>
            <a:r>
              <a:rPr dirty="0" sz="2750"/>
              <a:t>de</a:t>
            </a:r>
            <a:r>
              <a:rPr dirty="0" sz="2750" spc="35"/>
              <a:t> </a:t>
            </a:r>
            <a:r>
              <a:rPr dirty="0" sz="2750"/>
              <a:t>insulina</a:t>
            </a:r>
            <a:r>
              <a:rPr dirty="0" sz="2750" spc="160"/>
              <a:t> </a:t>
            </a:r>
            <a:r>
              <a:rPr dirty="0" sz="2750"/>
              <a:t>controlada</a:t>
            </a:r>
            <a:r>
              <a:rPr dirty="0" sz="2750" spc="85"/>
              <a:t> </a:t>
            </a:r>
            <a:r>
              <a:rPr dirty="0" sz="2750"/>
              <a:t>por</a:t>
            </a:r>
            <a:r>
              <a:rPr dirty="0" sz="2750" spc="85"/>
              <a:t> </a:t>
            </a:r>
            <a:r>
              <a:rPr dirty="0" sz="2750" spc="-10"/>
              <a:t>software</a:t>
            </a:r>
            <a:endParaRPr sz="2750"/>
          </a:p>
        </p:txBody>
      </p:sp>
      <p:sp>
        <p:nvSpPr>
          <p:cNvPr id="11" name="object 11"/>
          <p:cNvSpPr txBox="1"/>
          <p:nvPr/>
        </p:nvSpPr>
        <p:spPr>
          <a:xfrm>
            <a:off x="1655191" y="1683448"/>
            <a:ext cx="7154545" cy="3879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69265">
              <a:lnSpc>
                <a:spcPct val="100000"/>
              </a:lnSpc>
              <a:spcBef>
                <a:spcPts val="100"/>
              </a:spcBef>
            </a:pPr>
            <a:r>
              <a:rPr dirty="0" sz="3000">
                <a:latin typeface="Calibri"/>
                <a:cs typeface="Calibri"/>
              </a:rPr>
              <a:t>Usada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por</a:t>
            </a:r>
            <a:r>
              <a:rPr dirty="0" sz="3000" spc="-5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diabéticos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para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simular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função </a:t>
            </a:r>
            <a:r>
              <a:rPr dirty="0" sz="3000">
                <a:latin typeface="Calibri"/>
                <a:cs typeface="Calibri"/>
              </a:rPr>
              <a:t>do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pâncreas,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que</a:t>
            </a:r>
            <a:r>
              <a:rPr dirty="0" sz="3000" spc="-5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produz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insulina,</a:t>
            </a:r>
            <a:r>
              <a:rPr dirty="0" sz="3000" spc="15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um </a:t>
            </a:r>
            <a:r>
              <a:rPr dirty="0" sz="3000">
                <a:latin typeface="Calibri"/>
                <a:cs typeface="Calibri"/>
              </a:rPr>
              <a:t>hormônio</a:t>
            </a:r>
            <a:r>
              <a:rPr dirty="0" sz="3000" spc="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essencial</a:t>
            </a:r>
            <a:r>
              <a:rPr dirty="0" sz="3000" spc="-1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que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com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</a:t>
            </a:r>
            <a:r>
              <a:rPr dirty="0" sz="3000" spc="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função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de </a:t>
            </a:r>
            <a:r>
              <a:rPr dirty="0" sz="3000" spc="-10">
                <a:latin typeface="Calibri"/>
                <a:cs typeface="Calibri"/>
              </a:rPr>
              <a:t>metabolizar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o</a:t>
            </a:r>
            <a:r>
              <a:rPr dirty="0" sz="3000" spc="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açúcar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do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sangue.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65"/>
              </a:spcBef>
            </a:pPr>
            <a:endParaRPr sz="3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3000">
                <a:latin typeface="Calibri"/>
                <a:cs typeface="Calibri"/>
              </a:rPr>
              <a:t>Mede</a:t>
            </a:r>
            <a:r>
              <a:rPr dirty="0" sz="3000" spc="-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glicose</a:t>
            </a:r>
            <a:r>
              <a:rPr dirty="0" sz="3000" spc="-10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do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sangue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(açúcar)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usando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um </a:t>
            </a:r>
            <a:r>
              <a:rPr dirty="0" sz="3000">
                <a:latin typeface="Calibri"/>
                <a:cs typeface="Calibri"/>
              </a:rPr>
              <a:t>micro</a:t>
            </a:r>
            <a:r>
              <a:rPr dirty="0" sz="3000" spc="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sensor</a:t>
            </a:r>
            <a:r>
              <a:rPr dirty="0" sz="3000" spc="-10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</a:t>
            </a:r>
            <a:r>
              <a:rPr dirty="0" sz="3000" spc="-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calcula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dose</a:t>
            </a:r>
            <a:r>
              <a:rPr dirty="0" sz="3000" spc="-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9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insulina </a:t>
            </a:r>
            <a:r>
              <a:rPr dirty="0" sz="3000">
                <a:latin typeface="Calibri"/>
                <a:cs typeface="Calibri"/>
              </a:rPr>
              <a:t>necessária</a:t>
            </a:r>
            <a:r>
              <a:rPr dirty="0" sz="3000" spc="-1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para</a:t>
            </a:r>
            <a:r>
              <a:rPr dirty="0" sz="3000" spc="1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metabolizar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</a:t>
            </a:r>
            <a:r>
              <a:rPr dirty="0" sz="3000" spc="-6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glicose.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5825" y="228600"/>
            <a:ext cx="7143750" cy="1038225"/>
            <a:chOff x="885825" y="228600"/>
            <a:chExt cx="7143750" cy="10382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5825" y="228600"/>
              <a:ext cx="2952750" cy="10382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4700" y="228600"/>
              <a:ext cx="1200150" cy="10382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86200" y="228600"/>
              <a:ext cx="1971675" cy="10382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4475" y="228600"/>
              <a:ext cx="1209675" cy="10382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05500" y="228600"/>
              <a:ext cx="2124075" cy="1038225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4563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05"/>
              </a:spcBef>
            </a:pPr>
            <a:r>
              <a:rPr dirty="0" sz="3600" spc="-10"/>
              <a:t>Organização</a:t>
            </a:r>
            <a:r>
              <a:rPr dirty="0" sz="3600" spc="5"/>
              <a:t> </a:t>
            </a:r>
            <a:r>
              <a:rPr dirty="0" sz="3600"/>
              <a:t>da</a:t>
            </a:r>
            <a:r>
              <a:rPr dirty="0" sz="3600" spc="-70"/>
              <a:t> </a:t>
            </a:r>
            <a:r>
              <a:rPr dirty="0" sz="3600"/>
              <a:t>bomba</a:t>
            </a:r>
            <a:r>
              <a:rPr dirty="0" sz="3600" spc="-70"/>
              <a:t> </a:t>
            </a:r>
            <a:r>
              <a:rPr dirty="0" sz="3600"/>
              <a:t>de</a:t>
            </a:r>
            <a:r>
              <a:rPr dirty="0" sz="3600" spc="-35"/>
              <a:t> </a:t>
            </a:r>
            <a:r>
              <a:rPr dirty="0" sz="3600" spc="-10"/>
              <a:t>insulina</a:t>
            </a:r>
            <a:endParaRPr sz="3600"/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6012" y="2106676"/>
            <a:ext cx="7715250" cy="32670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5825" y="247650"/>
            <a:ext cx="7658100" cy="1038225"/>
            <a:chOff x="885825" y="247650"/>
            <a:chExt cx="7658100" cy="10382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5825" y="247650"/>
              <a:ext cx="1647825" cy="10382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00250" y="247650"/>
              <a:ext cx="3038475" cy="10382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0075" y="247650"/>
              <a:ext cx="1971675" cy="10382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8350" y="247650"/>
              <a:ext cx="1200150" cy="10382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19850" y="247650"/>
              <a:ext cx="2124075" cy="1038225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6281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05"/>
              </a:spcBef>
            </a:pPr>
            <a:r>
              <a:rPr dirty="0" sz="3600"/>
              <a:t>Fluxo</a:t>
            </a:r>
            <a:r>
              <a:rPr dirty="0" sz="3600" spc="-60"/>
              <a:t> </a:t>
            </a:r>
            <a:r>
              <a:rPr dirty="0" sz="3600"/>
              <a:t>de</a:t>
            </a:r>
            <a:r>
              <a:rPr dirty="0" sz="3600" spc="-25"/>
              <a:t> </a:t>
            </a:r>
            <a:r>
              <a:rPr dirty="0" sz="3600"/>
              <a:t>dados</a:t>
            </a:r>
            <a:r>
              <a:rPr dirty="0" sz="3600" spc="-90"/>
              <a:t> </a:t>
            </a:r>
            <a:r>
              <a:rPr dirty="0" sz="3600"/>
              <a:t>da</a:t>
            </a:r>
            <a:r>
              <a:rPr dirty="0" sz="3600" spc="40"/>
              <a:t> </a:t>
            </a:r>
            <a:r>
              <a:rPr dirty="0" sz="3600"/>
              <a:t>bomba</a:t>
            </a:r>
            <a:r>
              <a:rPr dirty="0" sz="3600" spc="-50"/>
              <a:t> </a:t>
            </a:r>
            <a:r>
              <a:rPr dirty="0" sz="3600"/>
              <a:t>de</a:t>
            </a:r>
            <a:r>
              <a:rPr dirty="0" sz="3600" spc="-85"/>
              <a:t> </a:t>
            </a:r>
            <a:r>
              <a:rPr dirty="0" sz="3600" spc="-10"/>
              <a:t>insulina</a:t>
            </a:r>
            <a:endParaRPr sz="3600"/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6012" y="2440051"/>
            <a:ext cx="7715250" cy="24288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152400"/>
            <a:ext cx="5638800" cy="1143000"/>
            <a:chOff x="857250" y="152400"/>
            <a:chExt cx="563880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152400"/>
              <a:ext cx="2838450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52775" y="152400"/>
              <a:ext cx="1333500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00475" y="152400"/>
              <a:ext cx="269557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5000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Requisitos</a:t>
            </a:r>
            <a:r>
              <a:rPr dirty="0" spc="85"/>
              <a:t> </a:t>
            </a:r>
            <a:r>
              <a:rPr dirty="0"/>
              <a:t>de</a:t>
            </a:r>
            <a:r>
              <a:rPr dirty="0" spc="-15"/>
              <a:t> </a:t>
            </a:r>
            <a:r>
              <a:rPr dirty="0" spc="-10"/>
              <a:t>confiança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55191" y="1607248"/>
            <a:ext cx="7059295" cy="3964304"/>
          </a:xfrm>
          <a:prstGeom prst="rect">
            <a:avLst/>
          </a:prstGeom>
        </p:spPr>
        <p:txBody>
          <a:bodyPr wrap="square" lIns="0" tIns="107950" rIns="0" bIns="0" rtlCol="0" vert="horz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850"/>
              </a:spcBef>
            </a:pPr>
            <a:r>
              <a:rPr dirty="0" sz="3000">
                <a:latin typeface="Calibri"/>
                <a:cs typeface="Calibri"/>
              </a:rPr>
              <a:t>O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sistema</a:t>
            </a:r>
            <a:r>
              <a:rPr dirty="0" sz="3000" spc="-1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deverá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estar</a:t>
            </a:r>
            <a:r>
              <a:rPr dirty="0" sz="3000" spc="-1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disponível</a:t>
            </a:r>
            <a:r>
              <a:rPr dirty="0" sz="3000" spc="-6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para</a:t>
            </a:r>
            <a:r>
              <a:rPr dirty="0" sz="3000" spc="-6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liberar </a:t>
            </a:r>
            <a:r>
              <a:rPr dirty="0" sz="3000">
                <a:latin typeface="Calibri"/>
                <a:cs typeface="Calibri"/>
              </a:rPr>
              <a:t>insulina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quando</a:t>
            </a:r>
            <a:r>
              <a:rPr dirty="0" sz="3000" spc="3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requisitado.</a:t>
            </a:r>
            <a:endParaRPr sz="3000">
              <a:latin typeface="Calibri"/>
              <a:cs typeface="Calibri"/>
            </a:endParaRPr>
          </a:p>
          <a:p>
            <a:pPr marL="12700" marR="10160">
              <a:lnSpc>
                <a:spcPct val="80000"/>
              </a:lnSpc>
              <a:spcBef>
                <a:spcPts val="725"/>
              </a:spcBef>
            </a:pPr>
            <a:r>
              <a:rPr dirty="0" sz="3000">
                <a:latin typeface="Calibri"/>
                <a:cs typeface="Calibri"/>
              </a:rPr>
              <a:t>O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sistema</a:t>
            </a:r>
            <a:r>
              <a:rPr dirty="0" sz="3000" spc="-14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apresentará</a:t>
            </a:r>
            <a:r>
              <a:rPr dirty="0" sz="3000" spc="-8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confiabilidade</a:t>
            </a:r>
            <a:r>
              <a:rPr dirty="0" sz="3000" spc="-5">
                <a:latin typeface="Calibri"/>
                <a:cs typeface="Calibri"/>
              </a:rPr>
              <a:t> </a:t>
            </a:r>
            <a:r>
              <a:rPr dirty="0" sz="3000" spc="-50">
                <a:latin typeface="Calibri"/>
                <a:cs typeface="Calibri"/>
              </a:rPr>
              <a:t>e </a:t>
            </a:r>
            <a:r>
              <a:rPr dirty="0" sz="3000">
                <a:latin typeface="Calibri"/>
                <a:cs typeface="Calibri"/>
              </a:rPr>
              <a:t>liberará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quantidade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correta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insulina</a:t>
            </a:r>
            <a:r>
              <a:rPr dirty="0" sz="3000" spc="-85">
                <a:latin typeface="Calibri"/>
                <a:cs typeface="Calibri"/>
              </a:rPr>
              <a:t> </a:t>
            </a:r>
            <a:r>
              <a:rPr dirty="0" sz="3000" spc="-20">
                <a:latin typeface="Calibri"/>
                <a:cs typeface="Calibri"/>
              </a:rPr>
              <a:t>para </a:t>
            </a:r>
            <a:r>
              <a:rPr dirty="0" sz="3000" spc="-10">
                <a:latin typeface="Calibri"/>
                <a:cs typeface="Calibri"/>
              </a:rPr>
              <a:t>neutralizar</a:t>
            </a:r>
            <a:r>
              <a:rPr dirty="0" sz="3000" spc="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o</a:t>
            </a:r>
            <a:r>
              <a:rPr dirty="0" sz="3000" spc="-5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nível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corrente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açúcar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no </a:t>
            </a:r>
            <a:r>
              <a:rPr dirty="0" sz="3000" spc="-10">
                <a:latin typeface="Calibri"/>
                <a:cs typeface="Calibri"/>
              </a:rPr>
              <a:t>sangue.</a:t>
            </a:r>
            <a:endParaRPr sz="3000">
              <a:latin typeface="Calibri"/>
              <a:cs typeface="Calibri"/>
            </a:endParaRPr>
          </a:p>
          <a:p>
            <a:pPr marL="12700" marR="17780">
              <a:lnSpc>
                <a:spcPct val="80700"/>
              </a:lnSpc>
              <a:spcBef>
                <a:spcPts val="700"/>
              </a:spcBef>
            </a:pPr>
            <a:r>
              <a:rPr dirty="0" sz="3000">
                <a:latin typeface="Calibri"/>
                <a:cs typeface="Calibri"/>
              </a:rPr>
              <a:t>O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requisito</a:t>
            </a:r>
            <a:r>
              <a:rPr dirty="0" sz="3000" spc="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essencial</a:t>
            </a:r>
            <a:r>
              <a:rPr dirty="0" sz="3000" spc="-1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segurança</a:t>
            </a:r>
            <a:r>
              <a:rPr dirty="0" sz="3000" spc="-1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é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que </a:t>
            </a:r>
            <a:r>
              <a:rPr dirty="0" sz="3000">
                <a:latin typeface="Calibri"/>
                <a:cs typeface="Calibri"/>
              </a:rPr>
              <a:t>doses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excessivas</a:t>
            </a:r>
            <a:r>
              <a:rPr dirty="0" sz="3000" spc="-1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insulina</a:t>
            </a:r>
            <a:r>
              <a:rPr dirty="0" sz="3000" spc="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nunca</a:t>
            </a:r>
            <a:r>
              <a:rPr dirty="0" sz="3000" spc="-1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devem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ser </a:t>
            </a:r>
            <a:r>
              <a:rPr dirty="0" sz="3000">
                <a:latin typeface="Calibri"/>
                <a:cs typeface="Calibri"/>
              </a:rPr>
              <a:t>liberadas,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já</a:t>
            </a:r>
            <a:r>
              <a:rPr dirty="0" sz="3000" spc="-5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que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isso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é,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potencialmente,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uma </a:t>
            </a:r>
            <a:r>
              <a:rPr dirty="0" sz="3000">
                <a:latin typeface="Calibri"/>
                <a:cs typeface="Calibri"/>
              </a:rPr>
              <a:t>ameaça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5">
                <a:latin typeface="Calibri"/>
                <a:cs typeface="Calibri"/>
              </a:rPr>
              <a:t> </a:t>
            </a:r>
            <a:r>
              <a:rPr dirty="0" sz="3000" spc="-20">
                <a:latin typeface="Calibri"/>
                <a:cs typeface="Calibri"/>
              </a:rPr>
              <a:t>vida.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0" y="190500"/>
            <a:ext cx="2752725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8181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 spc="-10"/>
              <a:t>Confiança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02970" rIns="0" bIns="0" rtlCol="0" vert="horz">
            <a:spAutoFit/>
          </a:bodyPr>
          <a:lstStyle/>
          <a:p>
            <a:pPr marL="1339215" marR="321310">
              <a:lnSpc>
                <a:spcPts val="3080"/>
              </a:lnSpc>
              <a:spcBef>
                <a:spcPts val="860"/>
              </a:spcBef>
            </a:pPr>
            <a:r>
              <a:rPr dirty="0" sz="3200"/>
              <a:t>A</a:t>
            </a:r>
            <a:r>
              <a:rPr dirty="0" sz="3200" spc="-45"/>
              <a:t> </a:t>
            </a:r>
            <a:r>
              <a:rPr dirty="0" sz="3200"/>
              <a:t>confiança</a:t>
            </a:r>
            <a:r>
              <a:rPr dirty="0" sz="3200" spc="-250"/>
              <a:t> </a:t>
            </a:r>
            <a:r>
              <a:rPr dirty="0" sz="3200"/>
              <a:t>em</a:t>
            </a:r>
            <a:r>
              <a:rPr dirty="0" sz="3200" spc="-5"/>
              <a:t> </a:t>
            </a:r>
            <a:r>
              <a:rPr dirty="0" sz="3200"/>
              <a:t>um</a:t>
            </a:r>
            <a:r>
              <a:rPr dirty="0" sz="3200" spc="-10"/>
              <a:t> </a:t>
            </a:r>
            <a:r>
              <a:rPr dirty="0" sz="3200"/>
              <a:t>sistema</a:t>
            </a:r>
            <a:r>
              <a:rPr dirty="0" sz="3200" spc="-95"/>
              <a:t> </a:t>
            </a:r>
            <a:r>
              <a:rPr dirty="0" sz="3200"/>
              <a:t>equivale</a:t>
            </a:r>
            <a:r>
              <a:rPr dirty="0" sz="3200" spc="-80"/>
              <a:t> </a:t>
            </a:r>
            <a:r>
              <a:rPr dirty="0" sz="3200" spc="-35"/>
              <a:t>ao </a:t>
            </a:r>
            <a:r>
              <a:rPr dirty="0" sz="3200"/>
              <a:t>seu</a:t>
            </a:r>
            <a:r>
              <a:rPr dirty="0" sz="3200" spc="-45"/>
              <a:t> </a:t>
            </a:r>
            <a:r>
              <a:rPr dirty="0" sz="3200" spc="-10"/>
              <a:t>merecimento</a:t>
            </a:r>
            <a:r>
              <a:rPr dirty="0" sz="3200" spc="-45"/>
              <a:t> </a:t>
            </a:r>
            <a:r>
              <a:rPr dirty="0" sz="3200"/>
              <a:t>de</a:t>
            </a:r>
            <a:r>
              <a:rPr dirty="0" sz="3200" spc="-95"/>
              <a:t> </a:t>
            </a:r>
            <a:r>
              <a:rPr dirty="0" sz="3200" spc="-10"/>
              <a:t>confiança.</a:t>
            </a:r>
            <a:endParaRPr sz="3200"/>
          </a:p>
          <a:p>
            <a:pPr marL="1339215" marR="5080">
              <a:lnSpc>
                <a:spcPts val="3080"/>
              </a:lnSpc>
              <a:spcBef>
                <a:spcPts val="750"/>
              </a:spcBef>
            </a:pPr>
            <a:r>
              <a:rPr dirty="0" sz="3200"/>
              <a:t>Um</a:t>
            </a:r>
            <a:r>
              <a:rPr dirty="0" sz="3200" spc="-75"/>
              <a:t> </a:t>
            </a:r>
            <a:r>
              <a:rPr dirty="0" sz="3200"/>
              <a:t>sistema</a:t>
            </a:r>
            <a:r>
              <a:rPr dirty="0" sz="3200" spc="-90"/>
              <a:t> </a:t>
            </a:r>
            <a:r>
              <a:rPr dirty="0" sz="3200"/>
              <a:t>confiável</a:t>
            </a:r>
            <a:r>
              <a:rPr dirty="0" sz="3200" spc="-105"/>
              <a:t> </a:t>
            </a:r>
            <a:r>
              <a:rPr dirty="0" sz="3200"/>
              <a:t>é aquele</a:t>
            </a:r>
            <a:r>
              <a:rPr dirty="0" sz="3200" spc="-135"/>
              <a:t> </a:t>
            </a:r>
            <a:r>
              <a:rPr dirty="0" sz="3200"/>
              <a:t>em que</a:t>
            </a:r>
            <a:r>
              <a:rPr dirty="0" sz="3200" spc="-70"/>
              <a:t> </a:t>
            </a:r>
            <a:r>
              <a:rPr dirty="0" sz="3200" spc="-25"/>
              <a:t>os </a:t>
            </a:r>
            <a:r>
              <a:rPr dirty="0" sz="3200"/>
              <a:t>usuários</a:t>
            </a:r>
            <a:r>
              <a:rPr dirty="0" sz="3200" spc="-145"/>
              <a:t> </a:t>
            </a:r>
            <a:r>
              <a:rPr dirty="0" sz="3200"/>
              <a:t>depositam</a:t>
            </a:r>
            <a:r>
              <a:rPr dirty="0" sz="3200" spc="-105"/>
              <a:t> </a:t>
            </a:r>
            <a:r>
              <a:rPr dirty="0" sz="3200"/>
              <a:t>sua</a:t>
            </a:r>
            <a:r>
              <a:rPr dirty="0" sz="3200" spc="-45"/>
              <a:t> </a:t>
            </a:r>
            <a:r>
              <a:rPr dirty="0" sz="3200" spc="-10"/>
              <a:t>confiança.</a:t>
            </a:r>
            <a:endParaRPr sz="320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337" y="3419475"/>
            <a:ext cx="8424799" cy="29368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5825" y="238125"/>
            <a:ext cx="7058025" cy="1038225"/>
            <a:chOff x="885825" y="238125"/>
            <a:chExt cx="7058025" cy="10382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5825" y="238125"/>
              <a:ext cx="1905000" cy="10382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66950" y="238125"/>
              <a:ext cx="3162300" cy="10382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95850" y="238125"/>
              <a:ext cx="1209675" cy="10382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76875" y="238125"/>
              <a:ext cx="2466975" cy="1038225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05358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05"/>
              </a:spcBef>
            </a:pPr>
            <a:r>
              <a:rPr dirty="0" sz="3600"/>
              <a:t>Outras</a:t>
            </a:r>
            <a:r>
              <a:rPr dirty="0" sz="3600" spc="-65"/>
              <a:t> </a:t>
            </a:r>
            <a:r>
              <a:rPr dirty="0" sz="3600"/>
              <a:t>propriedades</a:t>
            </a:r>
            <a:r>
              <a:rPr dirty="0" sz="3600" spc="-120"/>
              <a:t> </a:t>
            </a:r>
            <a:r>
              <a:rPr dirty="0" sz="3600"/>
              <a:t>de</a:t>
            </a:r>
            <a:r>
              <a:rPr dirty="0" sz="3600" spc="-65"/>
              <a:t> </a:t>
            </a:r>
            <a:r>
              <a:rPr dirty="0" sz="3600" spc="-10"/>
              <a:t>confiança</a:t>
            </a:r>
            <a:endParaRPr sz="360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77875" rIns="0" bIns="0" rtlCol="0" vert="horz">
            <a:spAutoFit/>
          </a:bodyPr>
          <a:lstStyle/>
          <a:p>
            <a:pPr marL="1339215">
              <a:lnSpc>
                <a:spcPts val="3425"/>
              </a:lnSpc>
              <a:spcBef>
                <a:spcPts val="100"/>
              </a:spcBef>
            </a:pPr>
            <a:r>
              <a:rPr dirty="0" sz="3000"/>
              <a:t>Facilidade</a:t>
            </a:r>
            <a:r>
              <a:rPr dirty="0" sz="3000" spc="-20"/>
              <a:t> </a:t>
            </a:r>
            <a:r>
              <a:rPr dirty="0" sz="3000"/>
              <a:t>de</a:t>
            </a:r>
            <a:r>
              <a:rPr dirty="0" sz="3000" spc="-85"/>
              <a:t> </a:t>
            </a:r>
            <a:r>
              <a:rPr dirty="0" sz="3000" spc="-10"/>
              <a:t>reparo</a:t>
            </a:r>
            <a:endParaRPr sz="3000"/>
          </a:p>
          <a:p>
            <a:pPr marL="1939289" marR="182880">
              <a:lnSpc>
                <a:spcPct val="72200"/>
              </a:lnSpc>
              <a:spcBef>
                <a:spcPts val="695"/>
              </a:spcBef>
            </a:pPr>
            <a:r>
              <a:rPr dirty="0" sz="2600" spc="-10"/>
              <a:t>Reflete</a:t>
            </a:r>
            <a:r>
              <a:rPr dirty="0" sz="2600" spc="-105"/>
              <a:t> </a:t>
            </a:r>
            <a:r>
              <a:rPr dirty="0" sz="2600"/>
              <a:t>a</a:t>
            </a:r>
            <a:r>
              <a:rPr dirty="0" sz="2600" spc="-50"/>
              <a:t> </a:t>
            </a:r>
            <a:r>
              <a:rPr dirty="0" sz="2600"/>
              <a:t>amplitude</a:t>
            </a:r>
            <a:r>
              <a:rPr dirty="0" sz="2600" spc="-30"/>
              <a:t> </a:t>
            </a:r>
            <a:r>
              <a:rPr dirty="0" sz="2600"/>
              <a:t>em</a:t>
            </a:r>
            <a:r>
              <a:rPr dirty="0" sz="2600" spc="5"/>
              <a:t> </a:t>
            </a:r>
            <a:r>
              <a:rPr dirty="0" sz="2600"/>
              <a:t>que</a:t>
            </a:r>
            <a:r>
              <a:rPr dirty="0" sz="2600" spc="-30"/>
              <a:t> </a:t>
            </a:r>
            <a:r>
              <a:rPr dirty="0" sz="2600"/>
              <a:t>o</a:t>
            </a:r>
            <a:r>
              <a:rPr dirty="0" sz="2600" spc="-25"/>
              <a:t> </a:t>
            </a:r>
            <a:r>
              <a:rPr dirty="0" sz="2600"/>
              <a:t>sistema</a:t>
            </a:r>
            <a:r>
              <a:rPr dirty="0" sz="2600" spc="-200"/>
              <a:t> </a:t>
            </a:r>
            <a:r>
              <a:rPr dirty="0" sz="2600"/>
              <a:t>pode</a:t>
            </a:r>
            <a:r>
              <a:rPr dirty="0" sz="2600" spc="45"/>
              <a:t> </a:t>
            </a:r>
            <a:r>
              <a:rPr dirty="0" sz="2600" spc="-25"/>
              <a:t>ser </a:t>
            </a:r>
            <a:r>
              <a:rPr dirty="0" sz="2600" spc="-10"/>
              <a:t>reparado</a:t>
            </a:r>
            <a:r>
              <a:rPr dirty="0" sz="2600" spc="-35"/>
              <a:t> </a:t>
            </a:r>
            <a:r>
              <a:rPr dirty="0" sz="2600"/>
              <a:t>no</a:t>
            </a:r>
            <a:r>
              <a:rPr dirty="0" sz="2600" spc="-35"/>
              <a:t> </a:t>
            </a:r>
            <a:r>
              <a:rPr dirty="0" sz="2600"/>
              <a:t>caso</a:t>
            </a:r>
            <a:r>
              <a:rPr dirty="0" sz="2600" spc="-95"/>
              <a:t> </a:t>
            </a:r>
            <a:r>
              <a:rPr dirty="0" sz="2600"/>
              <a:t>de</a:t>
            </a:r>
            <a:r>
              <a:rPr dirty="0" sz="2600" spc="-30"/>
              <a:t> </a:t>
            </a:r>
            <a:r>
              <a:rPr dirty="0" sz="2600"/>
              <a:t>uma</a:t>
            </a:r>
            <a:r>
              <a:rPr dirty="0" sz="2600" spc="20"/>
              <a:t> </a:t>
            </a:r>
            <a:r>
              <a:rPr dirty="0" sz="2600" spc="-10"/>
              <a:t>eventual</a:t>
            </a:r>
            <a:r>
              <a:rPr dirty="0" sz="2600" spc="-145"/>
              <a:t> </a:t>
            </a:r>
            <a:r>
              <a:rPr dirty="0" sz="2600" spc="-10"/>
              <a:t>falha;</a:t>
            </a:r>
            <a:endParaRPr sz="2600"/>
          </a:p>
          <a:p>
            <a:pPr marL="1339215">
              <a:lnSpc>
                <a:spcPts val="3065"/>
              </a:lnSpc>
            </a:pPr>
            <a:r>
              <a:rPr dirty="0" sz="3000"/>
              <a:t>Facilidade</a:t>
            </a:r>
            <a:r>
              <a:rPr dirty="0" sz="3000" spc="-30"/>
              <a:t> </a:t>
            </a:r>
            <a:r>
              <a:rPr dirty="0" sz="3000"/>
              <a:t>de</a:t>
            </a:r>
            <a:r>
              <a:rPr dirty="0" sz="3000" spc="-85"/>
              <a:t> </a:t>
            </a:r>
            <a:r>
              <a:rPr dirty="0" sz="3000" spc="-10"/>
              <a:t>manutenção</a:t>
            </a:r>
            <a:endParaRPr sz="3000"/>
          </a:p>
          <a:p>
            <a:pPr marL="1939289" marR="183515">
              <a:lnSpc>
                <a:spcPct val="69800"/>
              </a:lnSpc>
              <a:spcBef>
                <a:spcPts val="770"/>
              </a:spcBef>
            </a:pPr>
            <a:r>
              <a:rPr dirty="0" sz="2600" spc="-10"/>
              <a:t>Reflete</a:t>
            </a:r>
            <a:r>
              <a:rPr dirty="0" sz="2600" spc="-100"/>
              <a:t> </a:t>
            </a:r>
            <a:r>
              <a:rPr dirty="0" sz="2600"/>
              <a:t>a</a:t>
            </a:r>
            <a:r>
              <a:rPr dirty="0" sz="2600" spc="-50"/>
              <a:t> </a:t>
            </a:r>
            <a:r>
              <a:rPr dirty="0" sz="2600"/>
              <a:t>amplitude</a:t>
            </a:r>
            <a:r>
              <a:rPr dirty="0" sz="2600" spc="-30"/>
              <a:t> </a:t>
            </a:r>
            <a:r>
              <a:rPr dirty="0" sz="2600"/>
              <a:t>em</a:t>
            </a:r>
            <a:r>
              <a:rPr dirty="0" sz="2600" spc="5"/>
              <a:t> </a:t>
            </a:r>
            <a:r>
              <a:rPr dirty="0" sz="2600"/>
              <a:t>que</a:t>
            </a:r>
            <a:r>
              <a:rPr dirty="0" sz="2600" spc="-35"/>
              <a:t> </a:t>
            </a:r>
            <a:r>
              <a:rPr dirty="0" sz="2600"/>
              <a:t>o</a:t>
            </a:r>
            <a:r>
              <a:rPr dirty="0" sz="2600" spc="-30"/>
              <a:t> </a:t>
            </a:r>
            <a:r>
              <a:rPr dirty="0" sz="2600"/>
              <a:t>sistema</a:t>
            </a:r>
            <a:r>
              <a:rPr dirty="0" sz="2600" spc="-200"/>
              <a:t> </a:t>
            </a:r>
            <a:r>
              <a:rPr dirty="0" sz="2600"/>
              <a:t>pode</a:t>
            </a:r>
            <a:r>
              <a:rPr dirty="0" sz="2600" spc="50"/>
              <a:t> </a:t>
            </a:r>
            <a:r>
              <a:rPr dirty="0" sz="2600" spc="-25"/>
              <a:t>ser </a:t>
            </a:r>
            <a:r>
              <a:rPr dirty="0" sz="2600"/>
              <a:t>adaptado</a:t>
            </a:r>
            <a:r>
              <a:rPr dirty="0" sz="2600" spc="-150"/>
              <a:t> </a:t>
            </a:r>
            <a:r>
              <a:rPr dirty="0" sz="2600"/>
              <a:t>para</a:t>
            </a:r>
            <a:r>
              <a:rPr dirty="0" sz="2600" spc="-55"/>
              <a:t> </a:t>
            </a:r>
            <a:r>
              <a:rPr dirty="0" sz="2600"/>
              <a:t>novos</a:t>
            </a:r>
            <a:r>
              <a:rPr dirty="0" sz="2600" spc="-105"/>
              <a:t> </a:t>
            </a:r>
            <a:r>
              <a:rPr dirty="0" sz="2600" spc="-10"/>
              <a:t>requisitos;</a:t>
            </a:r>
            <a:endParaRPr sz="2600"/>
          </a:p>
          <a:p>
            <a:pPr marL="1339215">
              <a:lnSpc>
                <a:spcPts val="3060"/>
              </a:lnSpc>
            </a:pPr>
            <a:r>
              <a:rPr dirty="0" sz="3000"/>
              <a:t>Capacidade</a:t>
            </a:r>
            <a:r>
              <a:rPr dirty="0" sz="3000" spc="10"/>
              <a:t> </a:t>
            </a:r>
            <a:r>
              <a:rPr dirty="0" sz="3000"/>
              <a:t>de</a:t>
            </a:r>
            <a:r>
              <a:rPr dirty="0" sz="3000" spc="-110"/>
              <a:t> </a:t>
            </a:r>
            <a:r>
              <a:rPr dirty="0" sz="3000" spc="-10"/>
              <a:t>sobrevivência</a:t>
            </a:r>
            <a:endParaRPr sz="3000"/>
          </a:p>
          <a:p>
            <a:pPr marL="1939289" marR="5080">
              <a:lnSpc>
                <a:spcPct val="69800"/>
              </a:lnSpc>
              <a:spcBef>
                <a:spcPts val="770"/>
              </a:spcBef>
            </a:pPr>
            <a:r>
              <a:rPr dirty="0" sz="2600" spc="-10"/>
              <a:t>Reflete</a:t>
            </a:r>
            <a:r>
              <a:rPr dirty="0" sz="2600" spc="-100"/>
              <a:t> </a:t>
            </a:r>
            <a:r>
              <a:rPr dirty="0" sz="2600"/>
              <a:t>a</a:t>
            </a:r>
            <a:r>
              <a:rPr dirty="0" sz="2600" spc="-45"/>
              <a:t> </a:t>
            </a:r>
            <a:r>
              <a:rPr dirty="0" sz="2600"/>
              <a:t>amplitude</a:t>
            </a:r>
            <a:r>
              <a:rPr dirty="0" sz="2600" spc="-25"/>
              <a:t> </a:t>
            </a:r>
            <a:r>
              <a:rPr dirty="0" sz="2600"/>
              <a:t>na</a:t>
            </a:r>
            <a:r>
              <a:rPr dirty="0" sz="2600" spc="20"/>
              <a:t> </a:t>
            </a:r>
            <a:r>
              <a:rPr dirty="0" sz="2600"/>
              <a:t>qual</a:t>
            </a:r>
            <a:r>
              <a:rPr dirty="0" sz="2600" spc="-65"/>
              <a:t> </a:t>
            </a:r>
            <a:r>
              <a:rPr dirty="0" sz="2600"/>
              <a:t>o</a:t>
            </a:r>
            <a:r>
              <a:rPr dirty="0" sz="2600" spc="50"/>
              <a:t> </a:t>
            </a:r>
            <a:r>
              <a:rPr dirty="0" sz="2600"/>
              <a:t>sistema</a:t>
            </a:r>
            <a:r>
              <a:rPr dirty="0" sz="2600" spc="-195"/>
              <a:t> </a:t>
            </a:r>
            <a:r>
              <a:rPr dirty="0" sz="2600" spc="-20"/>
              <a:t>pode </a:t>
            </a:r>
            <a:r>
              <a:rPr dirty="0" sz="2600" spc="-10"/>
              <a:t>fornecer</a:t>
            </a:r>
            <a:r>
              <a:rPr dirty="0" sz="2600" spc="-65"/>
              <a:t> </a:t>
            </a:r>
            <a:r>
              <a:rPr dirty="0" sz="2600"/>
              <a:t>serviços</a:t>
            </a:r>
            <a:r>
              <a:rPr dirty="0" sz="2600" spc="-65"/>
              <a:t> </a:t>
            </a:r>
            <a:r>
              <a:rPr dirty="0" sz="2600"/>
              <a:t>quando</a:t>
            </a:r>
            <a:r>
              <a:rPr dirty="0" sz="2600" spc="15"/>
              <a:t> </a:t>
            </a:r>
            <a:r>
              <a:rPr dirty="0" sz="2600"/>
              <a:t>está</a:t>
            </a:r>
            <a:r>
              <a:rPr dirty="0" sz="2600" spc="-145"/>
              <a:t> </a:t>
            </a:r>
            <a:r>
              <a:rPr dirty="0" sz="2600"/>
              <a:t>sob</a:t>
            </a:r>
            <a:r>
              <a:rPr dirty="0" sz="2600" spc="-60"/>
              <a:t> </a:t>
            </a:r>
            <a:r>
              <a:rPr dirty="0" sz="2600"/>
              <a:t>ataque</a:t>
            </a:r>
            <a:r>
              <a:rPr dirty="0" sz="2600" spc="-175"/>
              <a:t> </a:t>
            </a:r>
            <a:r>
              <a:rPr dirty="0" sz="2600" spc="-10"/>
              <a:t>hostil;</a:t>
            </a:r>
            <a:endParaRPr sz="2600"/>
          </a:p>
          <a:p>
            <a:pPr marL="1339215">
              <a:lnSpc>
                <a:spcPts val="3135"/>
              </a:lnSpc>
            </a:pPr>
            <a:r>
              <a:rPr dirty="0" sz="3000" spc="-25"/>
              <a:t>Tolerância </a:t>
            </a:r>
            <a:r>
              <a:rPr dirty="0" sz="3000"/>
              <a:t>a</a:t>
            </a:r>
            <a:r>
              <a:rPr dirty="0" sz="3000" spc="-85"/>
              <a:t> </a:t>
            </a:r>
            <a:r>
              <a:rPr dirty="0" sz="3000" spc="-20"/>
              <a:t>erros</a:t>
            </a:r>
            <a:endParaRPr sz="3000"/>
          </a:p>
          <a:p>
            <a:pPr marL="1939289" marR="121920">
              <a:lnSpc>
                <a:spcPct val="69800"/>
              </a:lnSpc>
              <a:spcBef>
                <a:spcPts val="770"/>
              </a:spcBef>
            </a:pPr>
            <a:r>
              <a:rPr dirty="0" sz="2600" spc="-10"/>
              <a:t>Reflete</a:t>
            </a:r>
            <a:r>
              <a:rPr dirty="0" sz="2600" spc="-125"/>
              <a:t> </a:t>
            </a:r>
            <a:r>
              <a:rPr dirty="0" sz="2600"/>
              <a:t>a</a:t>
            </a:r>
            <a:r>
              <a:rPr dirty="0" sz="2600" spc="-75"/>
              <a:t> </a:t>
            </a:r>
            <a:r>
              <a:rPr dirty="0" sz="2600"/>
              <a:t>amplitude</a:t>
            </a:r>
            <a:r>
              <a:rPr dirty="0" sz="2600" spc="-60"/>
              <a:t> </a:t>
            </a:r>
            <a:r>
              <a:rPr dirty="0" sz="2600"/>
              <a:t>na</a:t>
            </a:r>
            <a:r>
              <a:rPr dirty="0" sz="2600" spc="-20"/>
              <a:t> </a:t>
            </a:r>
            <a:r>
              <a:rPr dirty="0" sz="2600"/>
              <a:t>qual</a:t>
            </a:r>
            <a:r>
              <a:rPr dirty="0" sz="2600" spc="-95"/>
              <a:t> </a:t>
            </a:r>
            <a:r>
              <a:rPr dirty="0" sz="2600"/>
              <a:t>os</a:t>
            </a:r>
            <a:r>
              <a:rPr dirty="0" sz="2600" spc="-15"/>
              <a:t> </a:t>
            </a:r>
            <a:r>
              <a:rPr dirty="0" sz="2600"/>
              <a:t>erros</a:t>
            </a:r>
            <a:r>
              <a:rPr dirty="0" sz="2600" spc="65"/>
              <a:t> </a:t>
            </a:r>
            <a:r>
              <a:rPr dirty="0" sz="2600"/>
              <a:t>de</a:t>
            </a:r>
            <a:r>
              <a:rPr dirty="0" sz="2600" spc="-60"/>
              <a:t> </a:t>
            </a:r>
            <a:r>
              <a:rPr dirty="0" sz="2600" spc="-10"/>
              <a:t>entrada </a:t>
            </a:r>
            <a:r>
              <a:rPr dirty="0" sz="2600"/>
              <a:t>de</a:t>
            </a:r>
            <a:r>
              <a:rPr dirty="0" sz="2600" spc="-35"/>
              <a:t> </a:t>
            </a:r>
            <a:r>
              <a:rPr dirty="0" sz="2600"/>
              <a:t>usuário</a:t>
            </a:r>
            <a:r>
              <a:rPr dirty="0" sz="2600" spc="-35"/>
              <a:t> </a:t>
            </a:r>
            <a:r>
              <a:rPr dirty="0" sz="2600"/>
              <a:t>podem</a:t>
            </a:r>
            <a:r>
              <a:rPr dirty="0" sz="2600" spc="5"/>
              <a:t> </a:t>
            </a:r>
            <a:r>
              <a:rPr dirty="0" sz="2600"/>
              <a:t>ser</a:t>
            </a:r>
            <a:r>
              <a:rPr dirty="0" sz="2600" spc="-10"/>
              <a:t> evitados</a:t>
            </a:r>
            <a:r>
              <a:rPr dirty="0" sz="2600" spc="-125"/>
              <a:t> </a:t>
            </a:r>
            <a:r>
              <a:rPr dirty="0" sz="2600"/>
              <a:t>e</a:t>
            </a:r>
            <a:r>
              <a:rPr dirty="0" sz="2600" spc="-30"/>
              <a:t> </a:t>
            </a:r>
            <a:r>
              <a:rPr dirty="0" sz="2600" spc="-10"/>
              <a:t>tolerados.</a:t>
            </a:r>
            <a:endParaRPr sz="2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33375"/>
            <a:ext cx="7877175" cy="94297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0258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25"/>
              </a:spcBef>
            </a:pPr>
            <a:r>
              <a:rPr dirty="0" sz="3200"/>
              <a:t>Confiança</a:t>
            </a:r>
            <a:r>
              <a:rPr dirty="0" sz="3200" spc="-204"/>
              <a:t> </a:t>
            </a:r>
            <a:r>
              <a:rPr dirty="0" sz="3200"/>
              <a:t>no</a:t>
            </a:r>
            <a:r>
              <a:rPr dirty="0" sz="3200" spc="25"/>
              <a:t> </a:t>
            </a:r>
            <a:r>
              <a:rPr dirty="0" sz="3200"/>
              <a:t>sistema</a:t>
            </a:r>
            <a:r>
              <a:rPr dirty="0" sz="3200" spc="-114"/>
              <a:t> </a:t>
            </a:r>
            <a:r>
              <a:rPr dirty="0" sz="3200"/>
              <a:t>de</a:t>
            </a:r>
            <a:r>
              <a:rPr dirty="0" sz="3200" spc="-15"/>
              <a:t> </a:t>
            </a:r>
            <a:r>
              <a:rPr dirty="0" sz="3200"/>
              <a:t>bomba</a:t>
            </a:r>
            <a:r>
              <a:rPr dirty="0" sz="3200" spc="-45"/>
              <a:t> </a:t>
            </a:r>
            <a:r>
              <a:rPr dirty="0" sz="3200"/>
              <a:t>de</a:t>
            </a:r>
            <a:r>
              <a:rPr dirty="0" sz="3200" spc="-15"/>
              <a:t> </a:t>
            </a:r>
            <a:r>
              <a:rPr dirty="0" sz="3200" spc="-10"/>
              <a:t>insulina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95301" rIns="0" bIns="0" rtlCol="0" vert="horz">
            <a:spAutoFit/>
          </a:bodyPr>
          <a:lstStyle/>
          <a:p>
            <a:pPr marL="1339215">
              <a:lnSpc>
                <a:spcPct val="100000"/>
              </a:lnSpc>
              <a:spcBef>
                <a:spcPts val="944"/>
              </a:spcBef>
            </a:pPr>
            <a:r>
              <a:rPr dirty="0" sz="3200" spc="-10"/>
              <a:t>Disponibilidade</a:t>
            </a:r>
            <a:endParaRPr sz="3200"/>
          </a:p>
          <a:p>
            <a:pPr marL="1939289">
              <a:lnSpc>
                <a:spcPct val="100000"/>
              </a:lnSpc>
              <a:spcBef>
                <a:spcPts val="740"/>
              </a:spcBef>
            </a:pPr>
            <a:r>
              <a:rPr dirty="0" sz="2750"/>
              <a:t>Funciona</a:t>
            </a:r>
            <a:r>
              <a:rPr dirty="0" sz="2750" spc="60"/>
              <a:t> </a:t>
            </a:r>
            <a:r>
              <a:rPr dirty="0" sz="2750"/>
              <a:t>quando</a:t>
            </a:r>
            <a:r>
              <a:rPr dirty="0" sz="2750" spc="150"/>
              <a:t> </a:t>
            </a:r>
            <a:r>
              <a:rPr dirty="0" sz="2750" spc="-10"/>
              <a:t>solicitado</a:t>
            </a:r>
            <a:endParaRPr sz="2750"/>
          </a:p>
          <a:p>
            <a:pPr marL="1339215">
              <a:lnSpc>
                <a:spcPct val="100000"/>
              </a:lnSpc>
              <a:spcBef>
                <a:spcPts val="760"/>
              </a:spcBef>
            </a:pPr>
            <a:r>
              <a:rPr dirty="0" sz="3200" spc="-10"/>
              <a:t>Confiabilidade</a:t>
            </a:r>
            <a:endParaRPr sz="3200"/>
          </a:p>
          <a:p>
            <a:pPr marL="1939289">
              <a:lnSpc>
                <a:spcPct val="100000"/>
              </a:lnSpc>
              <a:spcBef>
                <a:spcPts val="740"/>
              </a:spcBef>
            </a:pPr>
            <a:r>
              <a:rPr dirty="0" sz="2750"/>
              <a:t>Dose</a:t>
            </a:r>
            <a:r>
              <a:rPr dirty="0" sz="2750" spc="40"/>
              <a:t> </a:t>
            </a:r>
            <a:r>
              <a:rPr dirty="0" sz="2750"/>
              <a:t>correta</a:t>
            </a:r>
            <a:r>
              <a:rPr dirty="0" sz="2750" spc="20"/>
              <a:t> </a:t>
            </a:r>
            <a:r>
              <a:rPr dirty="0" sz="2750"/>
              <a:t>de</a:t>
            </a:r>
            <a:r>
              <a:rPr dirty="0" sz="2750" spc="35"/>
              <a:t> </a:t>
            </a:r>
            <a:r>
              <a:rPr dirty="0" sz="2750" spc="-10"/>
              <a:t>insulina</a:t>
            </a:r>
            <a:endParaRPr sz="2750"/>
          </a:p>
          <a:p>
            <a:pPr marL="1339215">
              <a:lnSpc>
                <a:spcPct val="100000"/>
              </a:lnSpc>
              <a:spcBef>
                <a:spcPts val="755"/>
              </a:spcBef>
            </a:pPr>
            <a:r>
              <a:rPr dirty="0" sz="3200" spc="-10"/>
              <a:t>Segurança</a:t>
            </a:r>
            <a:endParaRPr sz="3200"/>
          </a:p>
          <a:p>
            <a:pPr marL="1939289">
              <a:lnSpc>
                <a:spcPct val="100000"/>
              </a:lnSpc>
              <a:spcBef>
                <a:spcPts val="815"/>
              </a:spcBef>
            </a:pPr>
            <a:r>
              <a:rPr dirty="0" sz="2750"/>
              <a:t>Não</a:t>
            </a:r>
            <a:r>
              <a:rPr dirty="0" sz="2750" spc="-25"/>
              <a:t> </a:t>
            </a:r>
            <a:r>
              <a:rPr dirty="0" sz="2750"/>
              <a:t>libera</a:t>
            </a:r>
            <a:r>
              <a:rPr dirty="0" sz="2750" spc="180"/>
              <a:t> </a:t>
            </a:r>
            <a:r>
              <a:rPr dirty="0" sz="2750"/>
              <a:t>uma</a:t>
            </a:r>
            <a:r>
              <a:rPr dirty="0" sz="2750" spc="30"/>
              <a:t> </a:t>
            </a:r>
            <a:r>
              <a:rPr dirty="0" sz="2750"/>
              <a:t>dose</a:t>
            </a:r>
            <a:r>
              <a:rPr dirty="0" sz="2750" spc="55"/>
              <a:t> </a:t>
            </a:r>
            <a:r>
              <a:rPr dirty="0" sz="2750"/>
              <a:t>perigosa</a:t>
            </a:r>
            <a:r>
              <a:rPr dirty="0" sz="2750" spc="105"/>
              <a:t> </a:t>
            </a:r>
            <a:r>
              <a:rPr dirty="0" sz="2750"/>
              <a:t>de</a:t>
            </a:r>
            <a:r>
              <a:rPr dirty="0" sz="2750" spc="55"/>
              <a:t> </a:t>
            </a:r>
            <a:r>
              <a:rPr dirty="0" sz="2750" spc="-10"/>
              <a:t>insulina</a:t>
            </a:r>
            <a:endParaRPr sz="275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38125"/>
            <a:ext cx="4838700" cy="1143000"/>
            <a:chOff x="857250" y="238125"/>
            <a:chExt cx="483870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38125"/>
              <a:ext cx="204787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2200" y="238125"/>
              <a:ext cx="132397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0375" y="238125"/>
              <a:ext cx="269557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0662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Custos</a:t>
            </a:r>
            <a:r>
              <a:rPr dirty="0" spc="75"/>
              <a:t> </a:t>
            </a:r>
            <a:r>
              <a:rPr dirty="0"/>
              <a:t>de</a:t>
            </a:r>
            <a:r>
              <a:rPr dirty="0" spc="-85"/>
              <a:t> </a:t>
            </a:r>
            <a:r>
              <a:rPr dirty="0" spc="-10"/>
              <a:t>confiança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06145" rIns="0" bIns="0" rtlCol="0" vert="horz">
            <a:spAutoFit/>
          </a:bodyPr>
          <a:lstStyle/>
          <a:p>
            <a:pPr marL="1339215" marR="215265">
              <a:lnSpc>
                <a:spcPct val="80300"/>
              </a:lnSpc>
              <a:spcBef>
                <a:spcPts val="810"/>
              </a:spcBef>
            </a:pPr>
            <a:r>
              <a:rPr dirty="0" sz="3000"/>
              <a:t>Custos</a:t>
            </a:r>
            <a:r>
              <a:rPr dirty="0" sz="3000" spc="-95"/>
              <a:t> </a:t>
            </a:r>
            <a:r>
              <a:rPr dirty="0" sz="3000"/>
              <a:t>de</a:t>
            </a:r>
            <a:r>
              <a:rPr dirty="0" sz="3000" spc="-40"/>
              <a:t> </a:t>
            </a:r>
            <a:r>
              <a:rPr dirty="0" sz="3000"/>
              <a:t>confiança</a:t>
            </a:r>
            <a:r>
              <a:rPr dirty="0" sz="3000" spc="-50"/>
              <a:t> </a:t>
            </a:r>
            <a:r>
              <a:rPr dirty="0" sz="3000"/>
              <a:t>tendem</a:t>
            </a:r>
            <a:r>
              <a:rPr dirty="0" sz="3000" spc="-110"/>
              <a:t> </a:t>
            </a:r>
            <a:r>
              <a:rPr dirty="0" sz="3000"/>
              <a:t>a</a:t>
            </a:r>
            <a:r>
              <a:rPr dirty="0" sz="3000" spc="-50"/>
              <a:t> </a:t>
            </a:r>
            <a:r>
              <a:rPr dirty="0" sz="3000" spc="-10"/>
              <a:t>aumentar exponencialmente</a:t>
            </a:r>
            <a:r>
              <a:rPr dirty="0" sz="3000" spc="-25"/>
              <a:t> </a:t>
            </a:r>
            <a:r>
              <a:rPr dirty="0" sz="3000"/>
              <a:t>quando</a:t>
            </a:r>
            <a:r>
              <a:rPr dirty="0" sz="3000" spc="-35"/>
              <a:t> </a:t>
            </a:r>
            <a:r>
              <a:rPr dirty="0" sz="3000"/>
              <a:t>níveis</a:t>
            </a:r>
            <a:r>
              <a:rPr dirty="0" sz="3000" spc="-5"/>
              <a:t> </a:t>
            </a:r>
            <a:r>
              <a:rPr dirty="0" sz="3000"/>
              <a:t>cada</a:t>
            </a:r>
            <a:r>
              <a:rPr dirty="0" sz="3000" spc="-35"/>
              <a:t> </a:t>
            </a:r>
            <a:r>
              <a:rPr dirty="0" sz="3000" spc="-25"/>
              <a:t>vez </a:t>
            </a:r>
            <a:r>
              <a:rPr dirty="0" sz="3000"/>
              <a:t>mais</a:t>
            </a:r>
            <a:r>
              <a:rPr dirty="0" sz="3000" spc="-35"/>
              <a:t> </a:t>
            </a:r>
            <a:r>
              <a:rPr dirty="0" sz="3000"/>
              <a:t>altos</a:t>
            </a:r>
            <a:r>
              <a:rPr dirty="0" sz="3000" spc="-40"/>
              <a:t> </a:t>
            </a:r>
            <a:r>
              <a:rPr dirty="0" sz="3000"/>
              <a:t>de</a:t>
            </a:r>
            <a:r>
              <a:rPr dirty="0" sz="3000" spc="-50"/>
              <a:t> </a:t>
            </a:r>
            <a:r>
              <a:rPr dirty="0" sz="3000"/>
              <a:t>confiança</a:t>
            </a:r>
            <a:r>
              <a:rPr dirty="0" sz="3000" spc="-65"/>
              <a:t> </a:t>
            </a:r>
            <a:r>
              <a:rPr dirty="0" sz="3000"/>
              <a:t>são</a:t>
            </a:r>
            <a:r>
              <a:rPr dirty="0" sz="3000" spc="-60"/>
              <a:t> </a:t>
            </a:r>
            <a:r>
              <a:rPr dirty="0" sz="3000" spc="-10"/>
              <a:t>requisitados.</a:t>
            </a:r>
            <a:endParaRPr sz="3000"/>
          </a:p>
          <a:p>
            <a:pPr marL="1339215">
              <a:lnSpc>
                <a:spcPts val="3575"/>
              </a:lnSpc>
              <a:spcBef>
                <a:spcPts val="5"/>
              </a:spcBef>
            </a:pPr>
            <a:r>
              <a:rPr dirty="0" sz="3000"/>
              <a:t>Existem</a:t>
            </a:r>
            <a:r>
              <a:rPr dirty="0" sz="3000" spc="-145"/>
              <a:t> </a:t>
            </a:r>
            <a:r>
              <a:rPr dirty="0" sz="3000"/>
              <a:t>duas</a:t>
            </a:r>
            <a:r>
              <a:rPr dirty="0" sz="3000" spc="-55"/>
              <a:t> </a:t>
            </a:r>
            <a:r>
              <a:rPr dirty="0" sz="3000" spc="-10"/>
              <a:t>razões</a:t>
            </a:r>
            <a:r>
              <a:rPr dirty="0" sz="3000" spc="-60"/>
              <a:t> </a:t>
            </a:r>
            <a:r>
              <a:rPr dirty="0" sz="3000"/>
              <a:t>para</a:t>
            </a:r>
            <a:r>
              <a:rPr dirty="0" sz="3000" spc="-85"/>
              <a:t> </a:t>
            </a:r>
            <a:r>
              <a:rPr dirty="0" sz="3000" spc="-10"/>
              <a:t>isso:</a:t>
            </a:r>
            <a:endParaRPr sz="3000"/>
          </a:p>
          <a:p>
            <a:pPr marL="1939289" marR="61594">
              <a:lnSpc>
                <a:spcPct val="80600"/>
              </a:lnSpc>
              <a:spcBef>
                <a:spcPts val="585"/>
              </a:spcBef>
            </a:pPr>
            <a:r>
              <a:rPr dirty="0" sz="2600"/>
              <a:t>O</a:t>
            </a:r>
            <a:r>
              <a:rPr dirty="0" sz="2600" spc="-5"/>
              <a:t> </a:t>
            </a:r>
            <a:r>
              <a:rPr dirty="0" sz="2600"/>
              <a:t>uso</a:t>
            </a:r>
            <a:r>
              <a:rPr dirty="0" sz="2600" spc="-30"/>
              <a:t> </a:t>
            </a:r>
            <a:r>
              <a:rPr dirty="0" sz="2600"/>
              <a:t>de</a:t>
            </a:r>
            <a:r>
              <a:rPr dirty="0" sz="2600" spc="-25"/>
              <a:t> </a:t>
            </a:r>
            <a:r>
              <a:rPr dirty="0" sz="2600"/>
              <a:t>técnicas</a:t>
            </a:r>
            <a:r>
              <a:rPr dirty="0" sz="2600" spc="-114"/>
              <a:t> </a:t>
            </a:r>
            <a:r>
              <a:rPr dirty="0" sz="2600"/>
              <a:t>de</a:t>
            </a:r>
            <a:r>
              <a:rPr dirty="0" sz="2600" spc="-25"/>
              <a:t> </a:t>
            </a:r>
            <a:r>
              <a:rPr dirty="0" sz="2600" spc="-10"/>
              <a:t>desenvolvimento</a:t>
            </a:r>
            <a:r>
              <a:rPr dirty="0" sz="2600" spc="-90"/>
              <a:t> </a:t>
            </a:r>
            <a:r>
              <a:rPr dirty="0" sz="2600" spc="-20"/>
              <a:t>mais </a:t>
            </a:r>
            <a:r>
              <a:rPr dirty="0" sz="2600"/>
              <a:t>onerosas</a:t>
            </a:r>
            <a:r>
              <a:rPr dirty="0" sz="2600" spc="-5"/>
              <a:t> </a:t>
            </a:r>
            <a:r>
              <a:rPr dirty="0" sz="2600"/>
              <a:t>e</a:t>
            </a:r>
            <a:r>
              <a:rPr dirty="0" sz="2600" spc="-45"/>
              <a:t> </a:t>
            </a:r>
            <a:r>
              <a:rPr dirty="0" sz="2600"/>
              <a:t>de</a:t>
            </a:r>
            <a:r>
              <a:rPr dirty="0" sz="2600" spc="-55"/>
              <a:t> </a:t>
            </a:r>
            <a:r>
              <a:rPr dirty="0" sz="2600"/>
              <a:t>hardware</a:t>
            </a:r>
            <a:r>
              <a:rPr dirty="0" sz="2600" spc="-125"/>
              <a:t> </a:t>
            </a:r>
            <a:r>
              <a:rPr dirty="0" sz="2600"/>
              <a:t>que</a:t>
            </a:r>
            <a:r>
              <a:rPr dirty="0" sz="2600" spc="-55"/>
              <a:t> </a:t>
            </a:r>
            <a:r>
              <a:rPr dirty="0" sz="2600"/>
              <a:t>são</a:t>
            </a:r>
            <a:r>
              <a:rPr dirty="0" sz="2600" spc="-120"/>
              <a:t> </a:t>
            </a:r>
            <a:r>
              <a:rPr dirty="0" sz="2600" spc="-10"/>
              <a:t>requisitados </a:t>
            </a:r>
            <a:r>
              <a:rPr dirty="0" sz="2600"/>
              <a:t>para</a:t>
            </a:r>
            <a:r>
              <a:rPr dirty="0" sz="2600" spc="-10"/>
              <a:t> </a:t>
            </a:r>
            <a:r>
              <a:rPr dirty="0" sz="2600"/>
              <a:t>atingir</a:t>
            </a:r>
            <a:r>
              <a:rPr dirty="0" sz="2600" spc="-100"/>
              <a:t> </a:t>
            </a:r>
            <a:r>
              <a:rPr dirty="0" sz="2600"/>
              <a:t>os níveis</a:t>
            </a:r>
            <a:r>
              <a:rPr dirty="0" sz="2600" spc="-70"/>
              <a:t> </a:t>
            </a:r>
            <a:r>
              <a:rPr dirty="0" sz="2600"/>
              <a:t>mais</a:t>
            </a:r>
            <a:r>
              <a:rPr dirty="0" sz="2600" spc="-65"/>
              <a:t> </a:t>
            </a:r>
            <a:r>
              <a:rPr dirty="0" sz="2600"/>
              <a:t>altos</a:t>
            </a:r>
            <a:r>
              <a:rPr dirty="0" sz="2600" spc="-135"/>
              <a:t> </a:t>
            </a:r>
            <a:r>
              <a:rPr dirty="0" sz="2600"/>
              <a:t>de</a:t>
            </a:r>
            <a:r>
              <a:rPr dirty="0" sz="2600" spc="-50"/>
              <a:t> </a:t>
            </a:r>
            <a:r>
              <a:rPr dirty="0" sz="2600" spc="-10"/>
              <a:t>confiança</a:t>
            </a:r>
            <a:endParaRPr sz="2600"/>
          </a:p>
          <a:p>
            <a:pPr marL="1939289" marR="5080">
              <a:lnSpc>
                <a:spcPct val="80200"/>
              </a:lnSpc>
              <a:spcBef>
                <a:spcPts val="575"/>
              </a:spcBef>
            </a:pPr>
            <a:r>
              <a:rPr dirty="0" sz="2600"/>
              <a:t>O</a:t>
            </a:r>
            <a:r>
              <a:rPr dirty="0" sz="2600" spc="-10"/>
              <a:t> </a:t>
            </a:r>
            <a:r>
              <a:rPr dirty="0" sz="2600"/>
              <a:t>aumento</a:t>
            </a:r>
            <a:r>
              <a:rPr dirty="0" sz="2600" spc="-100"/>
              <a:t> </a:t>
            </a:r>
            <a:r>
              <a:rPr dirty="0" sz="2600"/>
              <a:t>de</a:t>
            </a:r>
            <a:r>
              <a:rPr dirty="0" sz="2600" spc="-30"/>
              <a:t> </a:t>
            </a:r>
            <a:r>
              <a:rPr dirty="0" sz="2600"/>
              <a:t>testes</a:t>
            </a:r>
            <a:r>
              <a:rPr dirty="0" sz="2600" spc="-195"/>
              <a:t> </a:t>
            </a:r>
            <a:r>
              <a:rPr dirty="0" sz="2600"/>
              <a:t>e</a:t>
            </a:r>
            <a:r>
              <a:rPr dirty="0" sz="2600" spc="-30"/>
              <a:t> </a:t>
            </a:r>
            <a:r>
              <a:rPr dirty="0" sz="2600"/>
              <a:t>a</a:t>
            </a:r>
            <a:r>
              <a:rPr dirty="0" sz="2600" spc="30"/>
              <a:t> </a:t>
            </a:r>
            <a:r>
              <a:rPr dirty="0" sz="2600"/>
              <a:t>validação</a:t>
            </a:r>
            <a:r>
              <a:rPr dirty="0" sz="2600" spc="-100"/>
              <a:t> </a:t>
            </a:r>
            <a:r>
              <a:rPr dirty="0" sz="2600"/>
              <a:t>de</a:t>
            </a:r>
            <a:r>
              <a:rPr dirty="0" sz="2600" spc="-30"/>
              <a:t> </a:t>
            </a:r>
            <a:r>
              <a:rPr dirty="0" sz="2600" spc="-10"/>
              <a:t>sistema </a:t>
            </a:r>
            <a:r>
              <a:rPr dirty="0" sz="2600"/>
              <a:t>que</a:t>
            </a:r>
            <a:r>
              <a:rPr dirty="0" sz="2600" spc="-60"/>
              <a:t> </a:t>
            </a:r>
            <a:r>
              <a:rPr dirty="0" sz="2600"/>
              <a:t>é</a:t>
            </a:r>
            <a:r>
              <a:rPr dirty="0" sz="2600" spc="-50"/>
              <a:t> </a:t>
            </a:r>
            <a:r>
              <a:rPr dirty="0" sz="2600"/>
              <a:t>necessária</a:t>
            </a:r>
            <a:r>
              <a:rPr dirty="0" sz="2600" spc="-75"/>
              <a:t> </a:t>
            </a:r>
            <a:r>
              <a:rPr dirty="0" sz="2600"/>
              <a:t>para</a:t>
            </a:r>
            <a:r>
              <a:rPr dirty="0" sz="2600" spc="-15"/>
              <a:t> </a:t>
            </a:r>
            <a:r>
              <a:rPr dirty="0" sz="2600" spc="-10"/>
              <a:t>convencer</a:t>
            </a:r>
            <a:r>
              <a:rPr dirty="0" sz="2600" spc="-100"/>
              <a:t> </a:t>
            </a:r>
            <a:r>
              <a:rPr dirty="0" sz="2600"/>
              <a:t>o</a:t>
            </a:r>
            <a:r>
              <a:rPr dirty="0" sz="2600" spc="15"/>
              <a:t> </a:t>
            </a:r>
            <a:r>
              <a:rPr dirty="0" sz="2600"/>
              <a:t>cliente</a:t>
            </a:r>
            <a:r>
              <a:rPr dirty="0" sz="2600" spc="-120"/>
              <a:t> </a:t>
            </a:r>
            <a:r>
              <a:rPr dirty="0" sz="2600" spc="-25"/>
              <a:t>do </a:t>
            </a:r>
            <a:r>
              <a:rPr dirty="0" sz="2600"/>
              <a:t>sistema</a:t>
            </a:r>
            <a:r>
              <a:rPr dirty="0" sz="2600" spc="-210"/>
              <a:t> </a:t>
            </a:r>
            <a:r>
              <a:rPr dirty="0" sz="2600"/>
              <a:t>de</a:t>
            </a:r>
            <a:r>
              <a:rPr dirty="0" sz="2600" spc="-40"/>
              <a:t> </a:t>
            </a:r>
            <a:r>
              <a:rPr dirty="0" sz="2600"/>
              <a:t>que</a:t>
            </a:r>
            <a:r>
              <a:rPr dirty="0" sz="2600" spc="45"/>
              <a:t> </a:t>
            </a:r>
            <a:r>
              <a:rPr dirty="0" sz="2600"/>
              <a:t>os</a:t>
            </a:r>
            <a:r>
              <a:rPr dirty="0" sz="2600" spc="-50"/>
              <a:t> </a:t>
            </a:r>
            <a:r>
              <a:rPr dirty="0" sz="2600"/>
              <a:t>níveis</a:t>
            </a:r>
            <a:r>
              <a:rPr dirty="0" sz="2600" spc="-55"/>
              <a:t> </a:t>
            </a:r>
            <a:r>
              <a:rPr dirty="0" sz="2600"/>
              <a:t>de</a:t>
            </a:r>
            <a:r>
              <a:rPr dirty="0" sz="2600" spc="50"/>
              <a:t> </a:t>
            </a:r>
            <a:r>
              <a:rPr dirty="0" sz="2600" spc="-10"/>
              <a:t>confiança requisitados</a:t>
            </a:r>
            <a:r>
              <a:rPr dirty="0" sz="2600" spc="-140"/>
              <a:t> </a:t>
            </a:r>
            <a:r>
              <a:rPr dirty="0" sz="2600"/>
              <a:t>foram</a:t>
            </a:r>
            <a:r>
              <a:rPr dirty="0" sz="2600" spc="-105"/>
              <a:t> </a:t>
            </a:r>
            <a:r>
              <a:rPr dirty="0" sz="2600" spc="-10"/>
              <a:t>atingidos.</a:t>
            </a:r>
            <a:endParaRPr sz="2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0" y="219075"/>
            <a:ext cx="4210050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0121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Sistemas</a:t>
            </a:r>
            <a:r>
              <a:rPr dirty="0" spc="-5"/>
              <a:t> </a:t>
            </a:r>
            <a:r>
              <a:rPr dirty="0" spc="-10"/>
              <a:t>Críticos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25500" rIns="0" bIns="0" rtlCol="0" vert="horz">
            <a:spAutoFit/>
          </a:bodyPr>
          <a:lstStyle/>
          <a:p>
            <a:pPr marL="853440">
              <a:lnSpc>
                <a:spcPct val="100000"/>
              </a:lnSpc>
              <a:spcBef>
                <a:spcPts val="100"/>
              </a:spcBef>
            </a:pPr>
            <a:r>
              <a:rPr dirty="0"/>
              <a:t>Sistemas</a:t>
            </a:r>
            <a:r>
              <a:rPr dirty="0" spc="-120"/>
              <a:t> </a:t>
            </a:r>
            <a:r>
              <a:rPr dirty="0"/>
              <a:t>críticos</a:t>
            </a:r>
            <a:r>
              <a:rPr dirty="0" spc="-55"/>
              <a:t> </a:t>
            </a:r>
            <a:r>
              <a:rPr dirty="0"/>
              <a:t>de</a:t>
            </a:r>
            <a:r>
              <a:rPr dirty="0" spc="-40"/>
              <a:t> </a:t>
            </a:r>
            <a:r>
              <a:rPr dirty="0" spc="-10"/>
              <a:t>segurança</a:t>
            </a:r>
          </a:p>
          <a:p>
            <a:pPr marL="1310640" marR="5080">
              <a:lnSpc>
                <a:spcPct val="78200"/>
              </a:lnSpc>
              <a:spcBef>
                <a:spcPts val="690"/>
              </a:spcBef>
            </a:pPr>
            <a:r>
              <a:rPr dirty="0" sz="2400"/>
              <a:t>A</a:t>
            </a:r>
            <a:r>
              <a:rPr dirty="0" sz="2400" spc="-40"/>
              <a:t> </a:t>
            </a:r>
            <a:r>
              <a:rPr dirty="0" sz="2400"/>
              <a:t>falha</a:t>
            </a:r>
            <a:r>
              <a:rPr dirty="0" sz="2400" spc="-5"/>
              <a:t> </a:t>
            </a:r>
            <a:r>
              <a:rPr dirty="0" sz="2400"/>
              <a:t>pode</a:t>
            </a:r>
            <a:r>
              <a:rPr dirty="0" sz="2400" spc="-45"/>
              <a:t> </a:t>
            </a:r>
            <a:r>
              <a:rPr dirty="0" sz="2400" spc="-10"/>
              <a:t>resultar</a:t>
            </a:r>
            <a:r>
              <a:rPr dirty="0" sz="2400" spc="-125"/>
              <a:t> </a:t>
            </a:r>
            <a:r>
              <a:rPr dirty="0" sz="2400"/>
              <a:t>em</a:t>
            </a:r>
            <a:r>
              <a:rPr dirty="0" sz="2400" spc="-10"/>
              <a:t> perda</a:t>
            </a:r>
            <a:r>
              <a:rPr dirty="0" sz="2400" spc="-125"/>
              <a:t> </a:t>
            </a:r>
            <a:r>
              <a:rPr dirty="0" sz="2400"/>
              <a:t>de</a:t>
            </a:r>
            <a:r>
              <a:rPr dirty="0" sz="2400" spc="-45"/>
              <a:t> </a:t>
            </a:r>
            <a:r>
              <a:rPr dirty="0" sz="2400"/>
              <a:t>vida,</a:t>
            </a:r>
            <a:r>
              <a:rPr dirty="0" sz="2400" spc="95"/>
              <a:t> </a:t>
            </a:r>
            <a:r>
              <a:rPr dirty="0" sz="2400" spc="-10"/>
              <a:t>prejuízo</a:t>
            </a:r>
            <a:r>
              <a:rPr dirty="0" sz="2400" spc="-110"/>
              <a:t> </a:t>
            </a:r>
            <a:r>
              <a:rPr dirty="0" sz="2400"/>
              <a:t>ou</a:t>
            </a:r>
            <a:r>
              <a:rPr dirty="0" sz="2400" spc="-40"/>
              <a:t> </a:t>
            </a:r>
            <a:r>
              <a:rPr dirty="0" sz="2400" spc="-20"/>
              <a:t>dano </a:t>
            </a:r>
            <a:r>
              <a:rPr dirty="0" sz="2400"/>
              <a:t>para</a:t>
            </a:r>
            <a:r>
              <a:rPr dirty="0" sz="2400" spc="-40"/>
              <a:t> </a:t>
            </a:r>
            <a:r>
              <a:rPr dirty="0" sz="2400"/>
              <a:t>o</a:t>
            </a:r>
            <a:r>
              <a:rPr dirty="0" sz="2400" spc="-70"/>
              <a:t> </a:t>
            </a:r>
            <a:r>
              <a:rPr dirty="0" sz="2400" spc="-10"/>
              <a:t>ambiente;</a:t>
            </a:r>
            <a:endParaRPr sz="2400"/>
          </a:p>
          <a:p>
            <a:pPr marL="1310640">
              <a:lnSpc>
                <a:spcPts val="2870"/>
              </a:lnSpc>
              <a:spcBef>
                <a:spcPts val="50"/>
              </a:spcBef>
            </a:pPr>
            <a:r>
              <a:rPr dirty="0" sz="2400"/>
              <a:t>Sistema</a:t>
            </a:r>
            <a:r>
              <a:rPr dirty="0" sz="2400" spc="-195"/>
              <a:t> </a:t>
            </a:r>
            <a:r>
              <a:rPr dirty="0" sz="2400"/>
              <a:t>de</a:t>
            </a:r>
            <a:r>
              <a:rPr dirty="0" sz="2400" spc="-40"/>
              <a:t> </a:t>
            </a:r>
            <a:r>
              <a:rPr dirty="0" sz="2400"/>
              <a:t>proteção</a:t>
            </a:r>
            <a:r>
              <a:rPr dirty="0" sz="2400" spc="-20"/>
              <a:t> </a:t>
            </a:r>
            <a:r>
              <a:rPr dirty="0" sz="2400"/>
              <a:t>de</a:t>
            </a:r>
            <a:r>
              <a:rPr dirty="0" sz="2400" spc="-25"/>
              <a:t> </a:t>
            </a:r>
            <a:r>
              <a:rPr dirty="0" sz="2400" spc="-10"/>
              <a:t>planta</a:t>
            </a:r>
            <a:r>
              <a:rPr dirty="0" sz="2400" spc="-125"/>
              <a:t> </a:t>
            </a:r>
            <a:r>
              <a:rPr dirty="0" sz="2400" spc="-10"/>
              <a:t>química.</a:t>
            </a:r>
            <a:endParaRPr sz="2400"/>
          </a:p>
          <a:p>
            <a:pPr marL="853440">
              <a:lnSpc>
                <a:spcPts val="3229"/>
              </a:lnSpc>
            </a:pPr>
            <a:r>
              <a:rPr dirty="0"/>
              <a:t>Sistemas</a:t>
            </a:r>
            <a:r>
              <a:rPr dirty="0" spc="-130"/>
              <a:t> </a:t>
            </a:r>
            <a:r>
              <a:rPr dirty="0"/>
              <a:t>críticos</a:t>
            </a:r>
            <a:r>
              <a:rPr dirty="0" spc="-60"/>
              <a:t> </a:t>
            </a:r>
            <a:r>
              <a:rPr dirty="0"/>
              <a:t>de</a:t>
            </a:r>
            <a:r>
              <a:rPr dirty="0" spc="-40"/>
              <a:t> </a:t>
            </a:r>
            <a:r>
              <a:rPr dirty="0" spc="-10"/>
              <a:t>missão</a:t>
            </a:r>
          </a:p>
          <a:p>
            <a:pPr marL="1310640">
              <a:lnSpc>
                <a:spcPts val="2605"/>
              </a:lnSpc>
              <a:spcBef>
                <a:spcPts val="65"/>
              </a:spcBef>
            </a:pPr>
            <a:r>
              <a:rPr dirty="0" sz="2400"/>
              <a:t>A</a:t>
            </a:r>
            <a:r>
              <a:rPr dirty="0" sz="2400" spc="-25"/>
              <a:t> </a:t>
            </a:r>
            <a:r>
              <a:rPr dirty="0" sz="2400"/>
              <a:t>falha pode</a:t>
            </a:r>
            <a:r>
              <a:rPr dirty="0" sz="2400" spc="-40"/>
              <a:t> </a:t>
            </a:r>
            <a:r>
              <a:rPr dirty="0" sz="2400" spc="-10"/>
              <a:t>resultar</a:t>
            </a:r>
            <a:r>
              <a:rPr dirty="0" sz="2400" spc="-125"/>
              <a:t> </a:t>
            </a:r>
            <a:r>
              <a:rPr dirty="0" sz="2400"/>
              <a:t>na</a:t>
            </a:r>
            <a:r>
              <a:rPr dirty="0" sz="2400" spc="-70"/>
              <a:t> </a:t>
            </a:r>
            <a:r>
              <a:rPr dirty="0" sz="2400"/>
              <a:t>deficiência</a:t>
            </a:r>
            <a:r>
              <a:rPr dirty="0" sz="2400" spc="-65"/>
              <a:t> </a:t>
            </a:r>
            <a:r>
              <a:rPr dirty="0" sz="2400"/>
              <a:t>de</a:t>
            </a:r>
            <a:r>
              <a:rPr dirty="0" sz="2400" spc="-40"/>
              <a:t> </a:t>
            </a:r>
            <a:r>
              <a:rPr dirty="0" sz="2400"/>
              <a:t>alguma</a:t>
            </a:r>
            <a:r>
              <a:rPr dirty="0" sz="2400" spc="-70"/>
              <a:t> </a:t>
            </a:r>
            <a:r>
              <a:rPr dirty="0" sz="2400" spc="-10"/>
              <a:t>atividade</a:t>
            </a:r>
            <a:endParaRPr sz="2400"/>
          </a:p>
          <a:p>
            <a:pPr marL="1310640">
              <a:lnSpc>
                <a:spcPts val="2590"/>
              </a:lnSpc>
            </a:pPr>
            <a:r>
              <a:rPr dirty="0" sz="2400"/>
              <a:t>dirigida</a:t>
            </a:r>
            <a:r>
              <a:rPr dirty="0" sz="2400" spc="-35"/>
              <a:t> </a:t>
            </a:r>
            <a:r>
              <a:rPr dirty="0" sz="2400"/>
              <a:t>a</a:t>
            </a:r>
            <a:r>
              <a:rPr dirty="0" sz="2400" spc="-35"/>
              <a:t> </a:t>
            </a:r>
            <a:r>
              <a:rPr dirty="0" sz="2400" spc="-10"/>
              <a:t>metas;</a:t>
            </a:r>
            <a:endParaRPr sz="2400"/>
          </a:p>
          <a:p>
            <a:pPr marL="1310640">
              <a:lnSpc>
                <a:spcPts val="2865"/>
              </a:lnSpc>
            </a:pPr>
            <a:r>
              <a:rPr dirty="0" sz="2400"/>
              <a:t>Sistema</a:t>
            </a:r>
            <a:r>
              <a:rPr dirty="0" sz="2400" spc="-195"/>
              <a:t> </a:t>
            </a:r>
            <a:r>
              <a:rPr dirty="0" sz="2400"/>
              <a:t>de</a:t>
            </a:r>
            <a:r>
              <a:rPr dirty="0" sz="2400" spc="-120"/>
              <a:t> </a:t>
            </a:r>
            <a:r>
              <a:rPr dirty="0" sz="2400" spc="-10"/>
              <a:t>navegação</a:t>
            </a:r>
            <a:r>
              <a:rPr dirty="0" sz="2400" spc="55"/>
              <a:t> </a:t>
            </a:r>
            <a:r>
              <a:rPr dirty="0" sz="2400"/>
              <a:t>de</a:t>
            </a:r>
            <a:r>
              <a:rPr dirty="0" sz="2400" spc="-80"/>
              <a:t> </a:t>
            </a:r>
            <a:r>
              <a:rPr dirty="0" sz="2400"/>
              <a:t>nave</a:t>
            </a:r>
            <a:r>
              <a:rPr dirty="0" sz="2400" spc="-15"/>
              <a:t> </a:t>
            </a:r>
            <a:r>
              <a:rPr dirty="0" sz="2400" spc="-10"/>
              <a:t>espacial.</a:t>
            </a:r>
            <a:endParaRPr sz="2400"/>
          </a:p>
          <a:p>
            <a:pPr marL="853440">
              <a:lnSpc>
                <a:spcPts val="3235"/>
              </a:lnSpc>
              <a:spcBef>
                <a:spcPts val="45"/>
              </a:spcBef>
            </a:pPr>
            <a:r>
              <a:rPr dirty="0"/>
              <a:t>Sistemas</a:t>
            </a:r>
            <a:r>
              <a:rPr dirty="0" spc="-125"/>
              <a:t> </a:t>
            </a:r>
            <a:r>
              <a:rPr dirty="0"/>
              <a:t>críticos</a:t>
            </a:r>
            <a:r>
              <a:rPr dirty="0" spc="-55"/>
              <a:t> </a:t>
            </a:r>
            <a:r>
              <a:rPr dirty="0"/>
              <a:t>de</a:t>
            </a:r>
            <a:r>
              <a:rPr dirty="0" spc="-40"/>
              <a:t> </a:t>
            </a:r>
            <a:r>
              <a:rPr dirty="0" spc="-10"/>
              <a:t>negócios</a:t>
            </a:r>
          </a:p>
          <a:p>
            <a:pPr marL="1310640">
              <a:lnSpc>
                <a:spcPts val="2875"/>
              </a:lnSpc>
            </a:pPr>
            <a:r>
              <a:rPr dirty="0" sz="2400"/>
              <a:t>A</a:t>
            </a:r>
            <a:r>
              <a:rPr dirty="0" sz="2400" spc="-25"/>
              <a:t> </a:t>
            </a:r>
            <a:r>
              <a:rPr dirty="0" sz="2400"/>
              <a:t>falha</a:t>
            </a:r>
            <a:r>
              <a:rPr dirty="0" sz="2400" spc="-5"/>
              <a:t> </a:t>
            </a:r>
            <a:r>
              <a:rPr dirty="0" sz="2400"/>
              <a:t>pode</a:t>
            </a:r>
            <a:r>
              <a:rPr dirty="0" sz="2400" spc="-40"/>
              <a:t> </a:t>
            </a:r>
            <a:r>
              <a:rPr dirty="0" sz="2400" spc="-10"/>
              <a:t>resultar</a:t>
            </a:r>
            <a:r>
              <a:rPr dirty="0" sz="2400" spc="-120"/>
              <a:t> </a:t>
            </a:r>
            <a:r>
              <a:rPr dirty="0" sz="2400"/>
              <a:t>em</a:t>
            </a:r>
            <a:r>
              <a:rPr dirty="0" sz="2400" spc="-20"/>
              <a:t> </a:t>
            </a:r>
            <a:r>
              <a:rPr dirty="0" sz="2400" spc="-10"/>
              <a:t>altas</a:t>
            </a:r>
            <a:r>
              <a:rPr dirty="0" sz="2400" spc="-85"/>
              <a:t> </a:t>
            </a:r>
            <a:r>
              <a:rPr dirty="0" sz="2400"/>
              <a:t>perdas</a:t>
            </a:r>
            <a:r>
              <a:rPr dirty="0" sz="2400" spc="-20"/>
              <a:t> </a:t>
            </a:r>
            <a:r>
              <a:rPr dirty="0" sz="2400" spc="-10"/>
              <a:t>econômicas;</a:t>
            </a:r>
            <a:endParaRPr sz="2400"/>
          </a:p>
          <a:p>
            <a:pPr marL="1310640">
              <a:lnSpc>
                <a:spcPct val="100000"/>
              </a:lnSpc>
              <a:spcBef>
                <a:spcPts val="50"/>
              </a:spcBef>
            </a:pPr>
            <a:r>
              <a:rPr dirty="0" sz="2400"/>
              <a:t>Sistema</a:t>
            </a:r>
            <a:r>
              <a:rPr dirty="0" sz="2400" spc="-195"/>
              <a:t> </a:t>
            </a:r>
            <a:r>
              <a:rPr dirty="0" sz="2400"/>
              <a:t>de</a:t>
            </a:r>
            <a:r>
              <a:rPr dirty="0" sz="2400" spc="-20"/>
              <a:t> </a:t>
            </a:r>
            <a:r>
              <a:rPr dirty="0" sz="2400"/>
              <a:t>contas</a:t>
            </a:r>
            <a:r>
              <a:rPr dirty="0" sz="2400" spc="-135"/>
              <a:t> </a:t>
            </a:r>
            <a:r>
              <a:rPr dirty="0" sz="2400"/>
              <a:t>de</a:t>
            </a:r>
            <a:r>
              <a:rPr dirty="0" sz="2400" spc="-15"/>
              <a:t> </a:t>
            </a:r>
            <a:r>
              <a:rPr dirty="0" sz="2400"/>
              <a:t>cliente</a:t>
            </a:r>
            <a:r>
              <a:rPr dirty="0" sz="2400" spc="-15"/>
              <a:t> </a:t>
            </a:r>
            <a:r>
              <a:rPr dirty="0" sz="2400"/>
              <a:t>em</a:t>
            </a:r>
            <a:r>
              <a:rPr dirty="0" sz="2400" spc="-60"/>
              <a:t> </a:t>
            </a:r>
            <a:r>
              <a:rPr dirty="0" sz="2400"/>
              <a:t>um</a:t>
            </a:r>
            <a:r>
              <a:rPr dirty="0" sz="2400" spc="15"/>
              <a:t> </a:t>
            </a:r>
            <a:r>
              <a:rPr dirty="0" sz="2400" spc="-10"/>
              <a:t>banco.</a:t>
            </a:r>
            <a:endParaRPr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09550"/>
            <a:ext cx="7505700" cy="1143000"/>
            <a:chOff x="857250" y="209550"/>
            <a:chExt cx="750570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09550"/>
              <a:ext cx="204787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2200" y="209550"/>
              <a:ext cx="132397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0375" y="209550"/>
              <a:ext cx="2571750" cy="1143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19675" y="209550"/>
              <a:ext cx="1333500" cy="1143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67375" y="209550"/>
              <a:ext cx="2695575" cy="1143000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644" rIns="0" bIns="0" rtlCol="0" vert="horz">
            <a:spAutoFit/>
          </a:bodyPr>
          <a:lstStyle/>
          <a:p>
            <a:pPr marL="874394">
              <a:lnSpc>
                <a:spcPct val="100000"/>
              </a:lnSpc>
              <a:spcBef>
                <a:spcPts val="130"/>
              </a:spcBef>
            </a:pPr>
            <a:r>
              <a:rPr dirty="0"/>
              <a:t>Custos</a:t>
            </a:r>
            <a:r>
              <a:rPr dirty="0" spc="90"/>
              <a:t> </a:t>
            </a:r>
            <a:r>
              <a:rPr dirty="0"/>
              <a:t>de</a:t>
            </a:r>
            <a:r>
              <a:rPr dirty="0" spc="-80"/>
              <a:t> </a:t>
            </a:r>
            <a:r>
              <a:rPr dirty="0"/>
              <a:t>aumento</a:t>
            </a:r>
            <a:r>
              <a:rPr dirty="0" spc="80"/>
              <a:t> </a:t>
            </a:r>
            <a:r>
              <a:rPr dirty="0"/>
              <a:t>de</a:t>
            </a:r>
            <a:r>
              <a:rPr dirty="0" spc="-10"/>
              <a:t> confiança</a:t>
            </a: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31925" y="1676400"/>
            <a:ext cx="7118350" cy="41306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09550"/>
            <a:ext cx="7429500" cy="1143000"/>
            <a:chOff x="857250" y="209550"/>
            <a:chExt cx="742950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09550"/>
              <a:ext cx="393382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7200" y="209550"/>
              <a:ext cx="105727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8675" y="209550"/>
              <a:ext cx="364807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644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Disponibilidade</a:t>
            </a:r>
            <a:r>
              <a:rPr dirty="0" spc="270"/>
              <a:t> </a:t>
            </a:r>
            <a:r>
              <a:rPr dirty="0"/>
              <a:t>e</a:t>
            </a:r>
            <a:r>
              <a:rPr dirty="0" spc="-65"/>
              <a:t> </a:t>
            </a:r>
            <a:r>
              <a:rPr dirty="0" spc="-10"/>
              <a:t>confiabilidade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55191" y="1569148"/>
            <a:ext cx="7019925" cy="407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425"/>
              </a:lnSpc>
              <a:spcBef>
                <a:spcPts val="100"/>
              </a:spcBef>
            </a:pPr>
            <a:r>
              <a:rPr dirty="0" sz="3000" spc="-10">
                <a:latin typeface="Calibri"/>
                <a:cs typeface="Calibri"/>
              </a:rPr>
              <a:t>Confiabilidade</a:t>
            </a:r>
            <a:endParaRPr sz="3000">
              <a:latin typeface="Calibri"/>
              <a:cs typeface="Calibri"/>
            </a:endParaRPr>
          </a:p>
          <a:p>
            <a:pPr algn="just" marL="612775" marR="144145">
              <a:lnSpc>
                <a:spcPct val="71000"/>
              </a:lnSpc>
              <a:spcBef>
                <a:spcPts val="730"/>
              </a:spcBef>
            </a:pPr>
            <a:r>
              <a:rPr dirty="0" sz="2600">
                <a:latin typeface="Calibri"/>
                <a:cs typeface="Calibri"/>
              </a:rPr>
              <a:t>Probabilidade</a:t>
            </a:r>
            <a:r>
              <a:rPr dirty="0" sz="2600" spc="-6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de</a:t>
            </a:r>
            <a:r>
              <a:rPr dirty="0" sz="2600" spc="-6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operação</a:t>
            </a:r>
            <a:r>
              <a:rPr dirty="0" sz="2600" spc="-6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de</a:t>
            </a:r>
            <a:r>
              <a:rPr dirty="0" sz="2600" spc="-6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sistema</a:t>
            </a:r>
            <a:r>
              <a:rPr dirty="0" sz="2600" spc="-15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livre</a:t>
            </a:r>
            <a:r>
              <a:rPr dirty="0" sz="2600" spc="-60">
                <a:latin typeface="Calibri"/>
                <a:cs typeface="Calibri"/>
              </a:rPr>
              <a:t> </a:t>
            </a:r>
            <a:r>
              <a:rPr dirty="0" sz="2600" spc="-25">
                <a:latin typeface="Calibri"/>
                <a:cs typeface="Calibri"/>
              </a:rPr>
              <a:t>de </a:t>
            </a:r>
            <a:r>
              <a:rPr dirty="0" sz="2600">
                <a:latin typeface="Calibri"/>
                <a:cs typeface="Calibri"/>
              </a:rPr>
              <a:t>falha</a:t>
            </a:r>
            <a:r>
              <a:rPr dirty="0" sz="2600" spc="-11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durante</a:t>
            </a:r>
            <a:r>
              <a:rPr dirty="0" sz="2600" spc="-6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um</a:t>
            </a:r>
            <a:r>
              <a:rPr dirty="0" sz="2600" spc="-10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período</a:t>
            </a:r>
            <a:r>
              <a:rPr dirty="0" sz="2600" spc="7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especificado,</a:t>
            </a:r>
            <a:r>
              <a:rPr dirty="0" sz="2600" spc="-13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em</a:t>
            </a:r>
            <a:r>
              <a:rPr dirty="0" sz="2600" spc="-35">
                <a:latin typeface="Calibri"/>
                <a:cs typeface="Calibri"/>
              </a:rPr>
              <a:t> </a:t>
            </a:r>
            <a:r>
              <a:rPr dirty="0" sz="2600" spc="-25">
                <a:latin typeface="Calibri"/>
                <a:cs typeface="Calibri"/>
              </a:rPr>
              <a:t>um </a:t>
            </a:r>
            <a:r>
              <a:rPr dirty="0" sz="2600">
                <a:latin typeface="Calibri"/>
                <a:cs typeface="Calibri"/>
              </a:rPr>
              <a:t>dado</a:t>
            </a:r>
            <a:r>
              <a:rPr dirty="0" sz="2600" spc="-7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ambiente</a:t>
            </a:r>
            <a:r>
              <a:rPr dirty="0" sz="2600" spc="-13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para</a:t>
            </a:r>
            <a:r>
              <a:rPr dirty="0" sz="2600" spc="-3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um</a:t>
            </a:r>
            <a:r>
              <a:rPr dirty="0" sz="2600" spc="-9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objetivo</a:t>
            </a:r>
            <a:r>
              <a:rPr dirty="0" sz="2600" spc="-7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específico.</a:t>
            </a:r>
            <a:endParaRPr sz="2600">
              <a:latin typeface="Calibri"/>
              <a:cs typeface="Calibri"/>
            </a:endParaRPr>
          </a:p>
          <a:p>
            <a:pPr algn="just" marL="612775" marR="167640">
              <a:lnSpc>
                <a:spcPct val="69800"/>
              </a:lnSpc>
              <a:spcBef>
                <a:spcPts val="600"/>
              </a:spcBef>
            </a:pPr>
            <a:r>
              <a:rPr dirty="0" sz="2600">
                <a:latin typeface="Calibri"/>
                <a:cs typeface="Calibri"/>
              </a:rPr>
              <a:t>Serviços</a:t>
            </a:r>
            <a:r>
              <a:rPr dirty="0" sz="2600" spc="-10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fornecidos</a:t>
            </a:r>
            <a:r>
              <a:rPr dirty="0" sz="2600" spc="1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corretamente</a:t>
            </a:r>
            <a:r>
              <a:rPr dirty="0" sz="2600" spc="-14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(consistente </a:t>
            </a:r>
            <a:r>
              <a:rPr dirty="0" sz="2600">
                <a:latin typeface="Calibri"/>
                <a:cs typeface="Calibri"/>
              </a:rPr>
              <a:t>com</a:t>
            </a:r>
            <a:r>
              <a:rPr dirty="0" sz="2600" spc="-6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especificação)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3060"/>
              </a:lnSpc>
            </a:pPr>
            <a:r>
              <a:rPr dirty="0" sz="3000" spc="-10">
                <a:latin typeface="Calibri"/>
                <a:cs typeface="Calibri"/>
              </a:rPr>
              <a:t>Disponibilidade</a:t>
            </a:r>
            <a:endParaRPr sz="3000">
              <a:latin typeface="Calibri"/>
              <a:cs typeface="Calibri"/>
            </a:endParaRPr>
          </a:p>
          <a:p>
            <a:pPr marL="612775" marR="5080">
              <a:lnSpc>
                <a:spcPct val="69800"/>
              </a:lnSpc>
              <a:spcBef>
                <a:spcPts val="770"/>
              </a:spcBef>
            </a:pPr>
            <a:r>
              <a:rPr dirty="0" sz="2600" spc="-10">
                <a:latin typeface="Calibri"/>
                <a:cs typeface="Calibri"/>
              </a:rPr>
              <a:t>Probabilidade</a:t>
            </a:r>
            <a:r>
              <a:rPr dirty="0" sz="2600" spc="4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que</a:t>
            </a:r>
            <a:r>
              <a:rPr dirty="0" sz="2600" spc="-3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um</a:t>
            </a:r>
            <a:r>
              <a:rPr dirty="0" sz="2600" spc="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sistema,</a:t>
            </a:r>
            <a:r>
              <a:rPr dirty="0" sz="2600" spc="-19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em</a:t>
            </a:r>
            <a:r>
              <a:rPr dirty="0" sz="2600" spc="-65">
                <a:latin typeface="Calibri"/>
                <a:cs typeface="Calibri"/>
              </a:rPr>
              <a:t> </a:t>
            </a:r>
            <a:r>
              <a:rPr dirty="0" sz="2600" spc="-25">
                <a:latin typeface="Calibri"/>
                <a:cs typeface="Calibri"/>
              </a:rPr>
              <a:t>um </a:t>
            </a:r>
            <a:r>
              <a:rPr dirty="0" sz="2600">
                <a:latin typeface="Calibri"/>
                <a:cs typeface="Calibri"/>
              </a:rPr>
              <a:t>determinado</a:t>
            </a:r>
            <a:r>
              <a:rPr dirty="0" sz="2600" spc="-10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instante,</a:t>
            </a:r>
            <a:r>
              <a:rPr dirty="0" sz="2600" spc="-19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estará</a:t>
            </a:r>
            <a:r>
              <a:rPr dirty="0" sz="2600" spc="-13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operacional</a:t>
            </a:r>
            <a:r>
              <a:rPr dirty="0" sz="2600" spc="-2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e</a:t>
            </a:r>
            <a:r>
              <a:rPr dirty="0" sz="2600" spc="-55">
                <a:latin typeface="Calibri"/>
                <a:cs typeface="Calibri"/>
              </a:rPr>
              <a:t> </a:t>
            </a:r>
            <a:r>
              <a:rPr dirty="0" sz="2600" spc="-20">
                <a:latin typeface="Calibri"/>
                <a:cs typeface="Calibri"/>
              </a:rPr>
              <a:t>será </a:t>
            </a:r>
            <a:r>
              <a:rPr dirty="0" sz="2600">
                <a:latin typeface="Calibri"/>
                <a:cs typeface="Calibri"/>
              </a:rPr>
              <a:t>capaz</a:t>
            </a:r>
            <a:r>
              <a:rPr dirty="0" sz="2600" spc="-15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de</a:t>
            </a:r>
            <a:r>
              <a:rPr dirty="0" sz="2600" spc="2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fornecer</a:t>
            </a:r>
            <a:r>
              <a:rPr dirty="0" sz="2600" spc="-3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os</a:t>
            </a:r>
            <a:r>
              <a:rPr dirty="0" sz="2600" spc="-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serviços</a:t>
            </a:r>
            <a:r>
              <a:rPr dirty="0" sz="2600" spc="-6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requisitados.</a:t>
            </a:r>
            <a:endParaRPr sz="2600">
              <a:latin typeface="Calibri"/>
              <a:cs typeface="Calibri"/>
            </a:endParaRPr>
          </a:p>
          <a:p>
            <a:pPr marL="12700" marR="664210">
              <a:lnSpc>
                <a:spcPct val="68800"/>
              </a:lnSpc>
              <a:spcBef>
                <a:spcPts val="835"/>
              </a:spcBef>
            </a:pPr>
            <a:r>
              <a:rPr dirty="0" sz="3000">
                <a:latin typeface="Calibri"/>
                <a:cs typeface="Calibri"/>
              </a:rPr>
              <a:t>Ambos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os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atributos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podem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ser</a:t>
            </a:r>
            <a:r>
              <a:rPr dirty="0" sz="3000" spc="-114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expressos quantitativamente.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075" y="66675"/>
            <a:ext cx="7429500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6769" rIns="0" bIns="0" rtlCol="0" vert="horz">
            <a:spAutoFit/>
          </a:bodyPr>
          <a:lstStyle/>
          <a:p>
            <a:pPr marL="242570">
              <a:lnSpc>
                <a:spcPct val="100000"/>
              </a:lnSpc>
              <a:spcBef>
                <a:spcPts val="130"/>
              </a:spcBef>
            </a:pPr>
            <a:r>
              <a:rPr dirty="0"/>
              <a:t>Disponibilidade</a:t>
            </a:r>
            <a:r>
              <a:rPr dirty="0" spc="245"/>
              <a:t> </a:t>
            </a:r>
            <a:r>
              <a:rPr dirty="0"/>
              <a:t>e</a:t>
            </a:r>
            <a:r>
              <a:rPr dirty="0" spc="-80"/>
              <a:t> </a:t>
            </a:r>
            <a:r>
              <a:rPr dirty="0" spc="-10"/>
              <a:t>confiabilidade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847708" y="6434137"/>
            <a:ext cx="17780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Calibri"/>
                <a:cs typeface="Calibri"/>
              </a:rPr>
              <a:t>22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13660" y="2923928"/>
            <a:ext cx="149417" cy="17565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08767" y="1785257"/>
            <a:ext cx="426084" cy="9455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r" marR="40005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latin typeface="Verdana"/>
                <a:cs typeface="Verdana"/>
              </a:rPr>
              <a:t>up</a:t>
            </a:r>
            <a:endParaRPr sz="135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3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135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1350" spc="-105">
                <a:latin typeface="Verdana"/>
                <a:cs typeface="Verdana"/>
              </a:rPr>
              <a:t>down</a:t>
            </a:r>
            <a:endParaRPr sz="1350">
              <a:latin typeface="Verdana"/>
              <a:cs typeface="Verdana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434700" y="1641001"/>
          <a:ext cx="5607050" cy="1356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0550"/>
                <a:gridCol w="582930"/>
                <a:gridCol w="1849120"/>
                <a:gridCol w="582929"/>
                <a:gridCol w="527050"/>
                <a:gridCol w="100964"/>
              </a:tblGrid>
              <a:tr h="299720">
                <a:tc gridSpan="5">
                  <a:txBody>
                    <a:bodyPr/>
                    <a:lstStyle/>
                    <a:p>
                      <a:pPr marL="1426210">
                        <a:lnSpc>
                          <a:spcPts val="1485"/>
                        </a:lnSpc>
                        <a:tabLst>
                          <a:tab pos="2451100" algn="l"/>
                        </a:tabLst>
                      </a:pPr>
                      <a:r>
                        <a:rPr dirty="0" baseline="4115" sz="2025" spc="-15">
                          <a:latin typeface="Verdana"/>
                          <a:cs typeface="Verdana"/>
                        </a:rPr>
                        <a:t>failure</a:t>
                      </a:r>
                      <a:r>
                        <a:rPr dirty="0" baseline="4115" sz="2025">
                          <a:latin typeface="Verdana"/>
                          <a:cs typeface="Verdana"/>
                        </a:rPr>
                        <a:t>	</a:t>
                      </a:r>
                      <a:r>
                        <a:rPr dirty="0" sz="1350" spc="-10">
                          <a:latin typeface="Verdana"/>
                          <a:cs typeface="Verdana"/>
                        </a:rPr>
                        <a:t>repair</a:t>
                      </a:r>
                      <a:endParaRPr sz="1350">
                        <a:latin typeface="Verdana"/>
                        <a:cs typeface="Verdana"/>
                      </a:endParaRPr>
                    </a:p>
                  </a:txBody>
                  <a:tcPr marL="0" marR="0" marB="0" marT="0">
                    <a:lnL w="28575">
                      <a:solidFill>
                        <a:srgbClr val="404040"/>
                      </a:solidFill>
                      <a:prstDash val="solid"/>
                    </a:lnL>
                    <a:lnB w="28575">
                      <a:solidFill>
                        <a:srgbClr val="40404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38100">
                      <a:solidFill>
                        <a:srgbClr val="404040"/>
                      </a:solidFill>
                      <a:prstDash val="solid"/>
                    </a:lnB>
                  </a:tcPr>
                </a:tc>
              </a:tr>
              <a:tr h="744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404040"/>
                      </a:solidFill>
                      <a:prstDash val="solid"/>
                    </a:lnL>
                    <a:lnR w="28575">
                      <a:solidFill>
                        <a:srgbClr val="404040"/>
                      </a:solidFill>
                      <a:prstDash val="solid"/>
                    </a:lnR>
                    <a:lnT w="28575">
                      <a:solidFill>
                        <a:srgbClr val="40404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404040"/>
                      </a:solidFill>
                      <a:prstDash val="solid"/>
                    </a:lnL>
                    <a:lnR w="28575">
                      <a:solidFill>
                        <a:srgbClr val="404040"/>
                      </a:solidFill>
                      <a:prstDash val="solid"/>
                    </a:lnR>
                    <a:lnT w="28575">
                      <a:solidFill>
                        <a:srgbClr val="404040"/>
                      </a:solidFill>
                      <a:prstDash val="solid"/>
                    </a:lnT>
                    <a:lnB w="28575">
                      <a:solidFill>
                        <a:srgbClr val="4040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118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350" spc="-20">
                          <a:latin typeface="Verdana"/>
                          <a:cs typeface="Verdana"/>
                        </a:rPr>
                        <a:t>MTTF</a:t>
                      </a:r>
                      <a:endParaRPr sz="1350">
                        <a:latin typeface="Verdana"/>
                        <a:cs typeface="Verdana"/>
                      </a:endParaRPr>
                    </a:p>
                  </a:txBody>
                  <a:tcPr marL="0" marR="0" marB="0" marT="52705">
                    <a:lnL w="28575">
                      <a:solidFill>
                        <a:srgbClr val="404040"/>
                      </a:solidFill>
                      <a:prstDash val="solid"/>
                    </a:lnL>
                    <a:lnR w="28575">
                      <a:solidFill>
                        <a:srgbClr val="404040"/>
                      </a:solidFill>
                      <a:prstDash val="solid"/>
                    </a:lnR>
                    <a:lnT w="28575">
                      <a:solidFill>
                        <a:srgbClr val="404040"/>
                      </a:solidFill>
                      <a:prstDash val="solid"/>
                    </a:lnT>
                    <a:lnB w="28575">
                      <a:solidFill>
                        <a:srgbClr val="4040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404040"/>
                      </a:solidFill>
                      <a:prstDash val="solid"/>
                    </a:lnL>
                    <a:lnR w="28575">
                      <a:solidFill>
                        <a:srgbClr val="404040"/>
                      </a:solidFill>
                      <a:prstDash val="solid"/>
                    </a:lnR>
                    <a:lnT w="28575">
                      <a:solidFill>
                        <a:srgbClr val="404040"/>
                      </a:solidFill>
                      <a:prstDash val="solid"/>
                    </a:lnT>
                    <a:lnB w="28575">
                      <a:solidFill>
                        <a:srgbClr val="4040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404040"/>
                      </a:solidFill>
                      <a:prstDash val="solid"/>
                    </a:lnL>
                    <a:lnT w="28575">
                      <a:solidFill>
                        <a:srgbClr val="40404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38100">
                      <a:solidFill>
                        <a:srgbClr val="404040"/>
                      </a:solidFill>
                      <a:prstDash val="solid"/>
                    </a:lnB>
                  </a:tcPr>
                </a:tc>
              </a:tr>
              <a:tr h="313055">
                <a:tc gridSpan="5">
                  <a:txBody>
                    <a:bodyPr/>
                    <a:lstStyle/>
                    <a:p>
                      <a:pPr algn="ctr" marR="104584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350" spc="-20">
                          <a:latin typeface="Verdana"/>
                          <a:cs typeface="Verdana"/>
                        </a:rPr>
                        <a:t>MTTR</a:t>
                      </a:r>
                      <a:endParaRPr sz="1350">
                        <a:latin typeface="Verdana"/>
                        <a:cs typeface="Verdana"/>
                      </a:endParaRPr>
                    </a:p>
                  </a:txBody>
                  <a:tcPr marL="0" marR="0" marB="0" marT="36195">
                    <a:lnL w="28575">
                      <a:solidFill>
                        <a:srgbClr val="404040"/>
                      </a:solidFill>
                      <a:prstDash val="solid"/>
                    </a:lnL>
                    <a:lnB w="38100">
                      <a:solidFill>
                        <a:srgbClr val="40404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38100">
                      <a:solidFill>
                        <a:srgbClr val="4040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7201663" y="2871016"/>
            <a:ext cx="360045" cy="2349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85">
                <a:latin typeface="Verdana"/>
                <a:cs typeface="Verdana"/>
              </a:rPr>
              <a:t>time</a:t>
            </a:r>
            <a:endParaRPr sz="135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06956" y="3697135"/>
            <a:ext cx="925830" cy="0"/>
          </a:xfrm>
          <a:custGeom>
            <a:avLst/>
            <a:gdLst/>
            <a:ahLst/>
            <a:cxnLst/>
            <a:rect l="l" t="t" r="r" b="b"/>
            <a:pathLst>
              <a:path w="925829" h="0">
                <a:moveTo>
                  <a:pt x="0" y="0"/>
                </a:moveTo>
                <a:lnTo>
                  <a:pt x="925255" y="0"/>
                </a:lnTo>
              </a:path>
            </a:pathLst>
          </a:custGeom>
          <a:ln w="742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608054" y="3442073"/>
            <a:ext cx="928369" cy="456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51460">
              <a:lnSpc>
                <a:spcPct val="117700"/>
              </a:lnSpc>
              <a:spcBef>
                <a:spcPts val="100"/>
              </a:spcBef>
            </a:pPr>
            <a:r>
              <a:rPr dirty="0" sz="1200" spc="-20" i="1">
                <a:latin typeface="Times New Roman"/>
                <a:cs typeface="Times New Roman"/>
              </a:rPr>
              <a:t>MTTF </a:t>
            </a:r>
            <a:r>
              <a:rPr dirty="0" sz="1200" i="1">
                <a:latin typeface="Times New Roman"/>
                <a:cs typeface="Times New Roman"/>
              </a:rPr>
              <a:t>MTTF</a:t>
            </a:r>
            <a:r>
              <a:rPr dirty="0" sz="1200" spc="-5" i="1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Symbol"/>
                <a:cs typeface="Symbol"/>
              </a:rPr>
              <a:t></a:t>
            </a:r>
            <a:r>
              <a:rPr dirty="0" sz="1200" spc="-10" i="1">
                <a:latin typeface="Times New Roman"/>
                <a:cs typeface="Times New Roman"/>
              </a:rPr>
              <a:t>MTTR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47734" y="3569703"/>
            <a:ext cx="233679" cy="209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200" i="1">
                <a:latin typeface="Times New Roman"/>
                <a:cs typeface="Times New Roman"/>
              </a:rPr>
              <a:t>A</a:t>
            </a:r>
            <a:r>
              <a:rPr dirty="0" sz="1200" spc="-75" i="1">
                <a:latin typeface="Times New Roman"/>
                <a:cs typeface="Times New Roman"/>
              </a:rPr>
              <a:t> </a:t>
            </a:r>
            <a:r>
              <a:rPr dirty="0" sz="1200" spc="-50">
                <a:latin typeface="Symbol"/>
                <a:cs typeface="Symbol"/>
              </a:rPr>
              <a:t>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24800" y="3519297"/>
            <a:ext cx="15494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latin typeface="Times New Roman"/>
                <a:cs typeface="Times New Roman"/>
              </a:rPr>
              <a:t>MTBF</a:t>
            </a:r>
            <a:r>
              <a:rPr dirty="0" sz="1200" spc="90" i="1">
                <a:latin typeface="Times New Roman"/>
                <a:cs typeface="Times New Roman"/>
              </a:rPr>
              <a:t> </a:t>
            </a:r>
            <a:r>
              <a:rPr dirty="0" sz="1200">
                <a:latin typeface="Symbol"/>
                <a:cs typeface="Symbol"/>
              </a:rPr>
              <a:t></a:t>
            </a:r>
            <a:r>
              <a:rPr dirty="0" sz="1200" spc="20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MTTF</a:t>
            </a:r>
            <a:r>
              <a:rPr dirty="0" sz="1200" spc="15" i="1">
                <a:latin typeface="Times New Roman"/>
                <a:cs typeface="Times New Roman"/>
              </a:rPr>
              <a:t> </a:t>
            </a:r>
            <a:r>
              <a:rPr dirty="0" sz="1200">
                <a:latin typeface="Symbol"/>
                <a:cs typeface="Symbol"/>
              </a:rPr>
              <a:t>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20" i="1">
                <a:latin typeface="Times New Roman"/>
                <a:cs typeface="Times New Roman"/>
              </a:rPr>
              <a:t>MTTR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0709" y="5055552"/>
            <a:ext cx="3399154" cy="853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MTTF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–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Mean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Time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35">
                <a:latin typeface="Calibri"/>
                <a:cs typeface="Calibri"/>
              </a:rPr>
              <a:t>To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Failure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800"/>
              </a:lnSpc>
            </a:pPr>
            <a:r>
              <a:rPr dirty="0" sz="1800">
                <a:latin typeface="Calibri"/>
                <a:cs typeface="Calibri"/>
              </a:rPr>
              <a:t>MTBF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–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Mean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Time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Between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Failure </a:t>
            </a:r>
            <a:r>
              <a:rPr dirty="0" sz="1800">
                <a:latin typeface="Calibri"/>
                <a:cs typeface="Calibri"/>
              </a:rPr>
              <a:t>MTTR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–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Mean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Time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35">
                <a:latin typeface="Calibri"/>
                <a:cs typeface="Calibri"/>
              </a:rPr>
              <a:t>To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Repair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09550"/>
            <a:ext cx="7429500" cy="1143000"/>
            <a:chOff x="857250" y="209550"/>
            <a:chExt cx="742950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09550"/>
              <a:ext cx="393382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7200" y="209550"/>
              <a:ext cx="105727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8675" y="209550"/>
              <a:ext cx="364807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644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Disponibilidade</a:t>
            </a:r>
            <a:r>
              <a:rPr dirty="0" spc="270"/>
              <a:t> </a:t>
            </a:r>
            <a:r>
              <a:rPr dirty="0"/>
              <a:t>e</a:t>
            </a:r>
            <a:r>
              <a:rPr dirty="0" spc="-65"/>
              <a:t> </a:t>
            </a:r>
            <a:r>
              <a:rPr dirty="0" spc="-10"/>
              <a:t>confiabilidade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55191" y="1625917"/>
            <a:ext cx="7128509" cy="3903979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marL="12700" marR="381000">
              <a:lnSpc>
                <a:spcPts val="2410"/>
              </a:lnSpc>
              <a:spcBef>
                <a:spcPts val="650"/>
              </a:spcBef>
            </a:pPr>
            <a:r>
              <a:rPr dirty="0" sz="2450">
                <a:latin typeface="Calibri"/>
                <a:cs typeface="Calibri"/>
              </a:rPr>
              <a:t>Algumas</a:t>
            </a:r>
            <a:r>
              <a:rPr dirty="0" sz="2450" spc="5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vezes</a:t>
            </a:r>
            <a:r>
              <a:rPr dirty="0" sz="2450" spc="13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é</a:t>
            </a:r>
            <a:r>
              <a:rPr dirty="0" sz="2450" spc="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possível</a:t>
            </a:r>
            <a:r>
              <a:rPr dirty="0" sz="2450" spc="8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incluir</a:t>
            </a:r>
            <a:r>
              <a:rPr dirty="0" sz="2450" spc="9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a</a:t>
            </a:r>
            <a:r>
              <a:rPr dirty="0" sz="2450" spc="-2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disponibilidade</a:t>
            </a:r>
            <a:r>
              <a:rPr dirty="0" sz="2450" spc="190">
                <a:latin typeface="Calibri"/>
                <a:cs typeface="Calibri"/>
              </a:rPr>
              <a:t> </a:t>
            </a:r>
            <a:r>
              <a:rPr dirty="0" sz="2450" spc="-25">
                <a:latin typeface="Calibri"/>
                <a:cs typeface="Calibri"/>
              </a:rPr>
              <a:t>de </a:t>
            </a:r>
            <a:r>
              <a:rPr dirty="0" sz="2450">
                <a:latin typeface="Calibri"/>
                <a:cs typeface="Calibri"/>
              </a:rPr>
              <a:t>sistema</a:t>
            </a:r>
            <a:r>
              <a:rPr dirty="0" sz="2450" spc="5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sob</a:t>
            </a:r>
            <a:r>
              <a:rPr dirty="0" sz="2450" spc="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a</a:t>
            </a:r>
            <a:r>
              <a:rPr dirty="0" sz="2450" spc="6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confiabilidade</a:t>
            </a:r>
            <a:r>
              <a:rPr dirty="0" sz="2450" spc="114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85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sistema</a:t>
            </a:r>
            <a:endParaRPr sz="2450">
              <a:latin typeface="Calibri"/>
              <a:cs typeface="Calibri"/>
            </a:endParaRPr>
          </a:p>
          <a:p>
            <a:pPr marL="612775" marR="320040">
              <a:lnSpc>
                <a:spcPts val="2100"/>
              </a:lnSpc>
              <a:spcBef>
                <a:spcPts val="610"/>
              </a:spcBef>
            </a:pPr>
            <a:r>
              <a:rPr dirty="0" sz="2150">
                <a:latin typeface="Calibri"/>
                <a:cs typeface="Calibri"/>
              </a:rPr>
              <a:t>Obviamente,</a:t>
            </a:r>
            <a:r>
              <a:rPr dirty="0" sz="2150" spc="14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se</a:t>
            </a:r>
            <a:r>
              <a:rPr dirty="0" sz="2150" spc="6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um</a:t>
            </a:r>
            <a:r>
              <a:rPr dirty="0" sz="2150" spc="2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sistema</a:t>
            </a:r>
            <a:r>
              <a:rPr dirty="0" sz="2150" spc="12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está</a:t>
            </a:r>
            <a:r>
              <a:rPr dirty="0" sz="2150" spc="4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indisponível,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não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 spc="-20">
                <a:latin typeface="Calibri"/>
                <a:cs typeface="Calibri"/>
              </a:rPr>
              <a:t>está </a:t>
            </a:r>
            <a:r>
              <a:rPr dirty="0" sz="2150">
                <a:latin typeface="Calibri"/>
                <a:cs typeface="Calibri"/>
              </a:rPr>
              <a:t>fornecendo</a:t>
            </a:r>
            <a:r>
              <a:rPr dirty="0" sz="2150" spc="229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os</a:t>
            </a:r>
            <a:r>
              <a:rPr dirty="0" sz="2150" spc="2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serviços</a:t>
            </a:r>
            <a:r>
              <a:rPr dirty="0" sz="2150" spc="10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-5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sistema</a:t>
            </a:r>
            <a:r>
              <a:rPr dirty="0" sz="2150" spc="70">
                <a:latin typeface="Calibri"/>
                <a:cs typeface="Calibri"/>
              </a:rPr>
              <a:t> </a:t>
            </a:r>
            <a:r>
              <a:rPr dirty="0" sz="2150" spc="-10">
                <a:latin typeface="Calibri"/>
                <a:cs typeface="Calibri"/>
              </a:rPr>
              <a:t>especificados.</a:t>
            </a:r>
            <a:endParaRPr sz="2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2150">
              <a:latin typeface="Calibri"/>
              <a:cs typeface="Calibri"/>
            </a:endParaRPr>
          </a:p>
          <a:p>
            <a:pPr marL="12700">
              <a:lnSpc>
                <a:spcPts val="2670"/>
              </a:lnSpc>
            </a:pPr>
            <a:r>
              <a:rPr dirty="0" sz="2450">
                <a:latin typeface="Calibri"/>
                <a:cs typeface="Calibri"/>
              </a:rPr>
              <a:t>É</a:t>
            </a:r>
            <a:r>
              <a:rPr dirty="0" sz="2450" spc="-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possível</a:t>
            </a:r>
            <a:r>
              <a:rPr dirty="0" sz="2450" spc="5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haver</a:t>
            </a:r>
            <a:r>
              <a:rPr dirty="0" sz="2450" spc="4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sistemas</a:t>
            </a:r>
            <a:r>
              <a:rPr dirty="0" sz="2450" spc="2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com</a:t>
            </a:r>
            <a:r>
              <a:rPr dirty="0" sz="2450" spc="6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baixa</a:t>
            </a:r>
            <a:r>
              <a:rPr dirty="0" sz="2450" spc="110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confiabilidade</a:t>
            </a:r>
            <a:endParaRPr sz="2450">
              <a:latin typeface="Calibri"/>
              <a:cs typeface="Calibri"/>
            </a:endParaRPr>
          </a:p>
          <a:p>
            <a:pPr marL="12700">
              <a:lnSpc>
                <a:spcPts val="2670"/>
              </a:lnSpc>
            </a:pPr>
            <a:r>
              <a:rPr dirty="0" sz="2450" spc="-10">
                <a:latin typeface="Calibri"/>
                <a:cs typeface="Calibri"/>
              </a:rPr>
              <a:t>disponíveis.</a:t>
            </a:r>
            <a:endParaRPr sz="2450">
              <a:latin typeface="Calibri"/>
              <a:cs typeface="Calibri"/>
            </a:endParaRPr>
          </a:p>
          <a:p>
            <a:pPr marL="536575" marR="5080">
              <a:lnSpc>
                <a:spcPts val="1800"/>
              </a:lnSpc>
              <a:spcBef>
                <a:spcPts val="550"/>
              </a:spcBef>
            </a:pPr>
            <a:r>
              <a:rPr dirty="0" sz="1850">
                <a:latin typeface="Calibri"/>
                <a:cs typeface="Calibri"/>
              </a:rPr>
              <a:t>Contanto</a:t>
            </a:r>
            <a:r>
              <a:rPr dirty="0" sz="1850" spc="15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que</a:t>
            </a:r>
            <a:r>
              <a:rPr dirty="0" sz="1850" spc="6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as</a:t>
            </a:r>
            <a:r>
              <a:rPr dirty="0" sz="1850" spc="-35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falhas</a:t>
            </a:r>
            <a:r>
              <a:rPr dirty="0" sz="1850" spc="-3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de</a:t>
            </a:r>
            <a:r>
              <a:rPr dirty="0" sz="1850" spc="6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sistema</a:t>
            </a:r>
            <a:r>
              <a:rPr dirty="0" sz="1850" spc="3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sejam</a:t>
            </a:r>
            <a:r>
              <a:rPr dirty="0" sz="1850" spc="10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rapidamente</a:t>
            </a:r>
            <a:r>
              <a:rPr dirty="0" sz="1850" spc="14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reparadas</a:t>
            </a:r>
            <a:r>
              <a:rPr dirty="0" sz="1850" spc="185">
                <a:latin typeface="Calibri"/>
                <a:cs typeface="Calibri"/>
              </a:rPr>
              <a:t> </a:t>
            </a:r>
            <a:r>
              <a:rPr dirty="0" sz="1850" spc="-50">
                <a:latin typeface="Calibri"/>
                <a:cs typeface="Calibri"/>
              </a:rPr>
              <a:t>e </a:t>
            </a:r>
            <a:r>
              <a:rPr dirty="0" sz="1850">
                <a:latin typeface="Calibri"/>
                <a:cs typeface="Calibri"/>
              </a:rPr>
              <a:t>não</a:t>
            </a:r>
            <a:r>
              <a:rPr dirty="0" sz="1850" spc="3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causem</a:t>
            </a:r>
            <a:r>
              <a:rPr dirty="0" sz="1850" spc="135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danos</a:t>
            </a:r>
            <a:r>
              <a:rPr dirty="0" sz="1850" spc="65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aos</a:t>
            </a:r>
            <a:r>
              <a:rPr dirty="0" sz="1850" spc="65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dados,</a:t>
            </a:r>
            <a:r>
              <a:rPr dirty="0" sz="1850" spc="105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a</a:t>
            </a:r>
            <a:r>
              <a:rPr dirty="0" sz="1850" spc="55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baixa</a:t>
            </a:r>
            <a:r>
              <a:rPr dirty="0" sz="1850" spc="55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confiabilidade</a:t>
            </a:r>
            <a:r>
              <a:rPr dirty="0" sz="1850" spc="11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talvez</a:t>
            </a:r>
            <a:r>
              <a:rPr dirty="0" sz="1850" spc="65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não</a:t>
            </a:r>
            <a:r>
              <a:rPr dirty="0" sz="1850" spc="110">
                <a:latin typeface="Calibri"/>
                <a:cs typeface="Calibri"/>
              </a:rPr>
              <a:t> </a:t>
            </a:r>
            <a:r>
              <a:rPr dirty="0" sz="1850" spc="-20">
                <a:latin typeface="Calibri"/>
                <a:cs typeface="Calibri"/>
              </a:rPr>
              <a:t>seja </a:t>
            </a:r>
            <a:r>
              <a:rPr dirty="0" sz="1850">
                <a:latin typeface="Calibri"/>
                <a:cs typeface="Calibri"/>
              </a:rPr>
              <a:t>um</a:t>
            </a:r>
            <a:r>
              <a:rPr dirty="0" sz="1850" spc="35">
                <a:latin typeface="Calibri"/>
                <a:cs typeface="Calibri"/>
              </a:rPr>
              <a:t> </a:t>
            </a:r>
            <a:r>
              <a:rPr dirty="0" sz="1850" spc="-10">
                <a:latin typeface="Calibri"/>
                <a:cs typeface="Calibri"/>
              </a:rPr>
              <a:t>problema.</a:t>
            </a: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95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50">
                <a:latin typeface="Calibri"/>
                <a:cs typeface="Calibri"/>
              </a:rPr>
              <a:t>A</a:t>
            </a:r>
            <a:r>
              <a:rPr dirty="0" sz="2450" spc="2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disponibilidade</a:t>
            </a:r>
            <a:r>
              <a:rPr dirty="0" sz="2450" spc="18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leva</a:t>
            </a:r>
            <a:r>
              <a:rPr dirty="0" sz="2450" spc="-2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em</a:t>
            </a:r>
            <a:r>
              <a:rPr dirty="0" sz="2450" spc="8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conta</a:t>
            </a:r>
            <a:r>
              <a:rPr dirty="0" sz="2450" spc="5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o</a:t>
            </a:r>
            <a:r>
              <a:rPr dirty="0" sz="2450" spc="-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tempo</a:t>
            </a:r>
            <a:r>
              <a:rPr dirty="0" sz="2450" spc="8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85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reparo.</a:t>
            </a:r>
            <a:endParaRPr sz="2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075" y="66675"/>
            <a:ext cx="3933825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6769" rIns="0" bIns="0" rtlCol="0" vert="horz">
            <a:spAutoFit/>
          </a:bodyPr>
          <a:lstStyle/>
          <a:p>
            <a:pPr marL="242570">
              <a:lnSpc>
                <a:spcPct val="100000"/>
              </a:lnSpc>
              <a:spcBef>
                <a:spcPts val="130"/>
              </a:spcBef>
            </a:pPr>
            <a:r>
              <a:rPr dirty="0" spc="-10"/>
              <a:t>Disponibilidade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847708" y="6434137"/>
            <a:ext cx="17780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Calibri"/>
                <a:cs typeface="Calibri"/>
              </a:rPr>
              <a:t>24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11225" y="2059177"/>
          <a:ext cx="7059930" cy="2567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0320"/>
                <a:gridCol w="2247900"/>
                <a:gridCol w="1353185"/>
                <a:gridCol w="2081530"/>
              </a:tblGrid>
              <a:tr h="570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ts val="1839"/>
                        </a:lnSpc>
                      </a:pPr>
                      <a:r>
                        <a:rPr dirty="0" sz="1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Class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977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ts val="1839"/>
                        </a:lnSpc>
                      </a:pPr>
                      <a:r>
                        <a:rPr dirty="0" sz="15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System</a:t>
                      </a:r>
                      <a:r>
                        <a:rPr dirty="0" sz="1550" spc="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55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977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29870">
                        <a:lnSpc>
                          <a:spcPts val="1839"/>
                        </a:lnSpc>
                      </a:pPr>
                      <a:r>
                        <a:rPr dirty="0" sz="1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Availability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977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594360" marR="469265" indent="-114300">
                        <a:lnSpc>
                          <a:spcPct val="104900"/>
                        </a:lnSpc>
                        <a:spcBef>
                          <a:spcPts val="495"/>
                        </a:spcBef>
                      </a:pPr>
                      <a:r>
                        <a:rPr dirty="0" sz="1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Unavailability (min/year)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ctr" marR="2540">
                        <a:lnSpc>
                          <a:spcPts val="1839"/>
                        </a:lnSpc>
                        <a:spcBef>
                          <a:spcPts val="310"/>
                        </a:spcBef>
                      </a:pPr>
                      <a:r>
                        <a:rPr dirty="0" sz="1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839"/>
                        </a:lnSpc>
                        <a:spcBef>
                          <a:spcPts val="310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Unmanaged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1839"/>
                        </a:lnSpc>
                        <a:spcBef>
                          <a:spcPts val="310"/>
                        </a:spcBef>
                      </a:pPr>
                      <a:r>
                        <a:rPr dirty="0" sz="1550" spc="-25">
                          <a:latin typeface="Calibri"/>
                          <a:cs typeface="Calibri"/>
                        </a:rPr>
                        <a:t>90%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1839"/>
                        </a:lnSpc>
                        <a:spcBef>
                          <a:spcPts val="310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52560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ctr" marR="2540">
                        <a:lnSpc>
                          <a:spcPts val="1835"/>
                        </a:lnSpc>
                        <a:spcBef>
                          <a:spcPts val="310"/>
                        </a:spcBef>
                      </a:pPr>
                      <a:r>
                        <a:rPr dirty="0" sz="1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835"/>
                        </a:lnSpc>
                        <a:spcBef>
                          <a:spcPts val="310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Managed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1835"/>
                        </a:lnSpc>
                        <a:spcBef>
                          <a:spcPts val="310"/>
                        </a:spcBef>
                      </a:pPr>
                      <a:r>
                        <a:rPr dirty="0" sz="1550" spc="-25">
                          <a:latin typeface="Calibri"/>
                          <a:cs typeface="Calibri"/>
                        </a:rPr>
                        <a:t>99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835"/>
                        </a:lnSpc>
                        <a:spcBef>
                          <a:spcPts val="310"/>
                        </a:spcBef>
                      </a:pPr>
                      <a:r>
                        <a:rPr dirty="0" sz="1550" spc="-20">
                          <a:latin typeface="Calibri"/>
                          <a:cs typeface="Calibri"/>
                        </a:rPr>
                        <a:t>5256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ctr" marR="2540">
                        <a:lnSpc>
                          <a:spcPts val="1835"/>
                        </a:lnSpc>
                        <a:spcBef>
                          <a:spcPts val="315"/>
                        </a:spcBef>
                      </a:pPr>
                      <a:r>
                        <a:rPr dirty="0" sz="1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835"/>
                        </a:lnSpc>
                        <a:spcBef>
                          <a:spcPts val="315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Well-managed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1835"/>
                        </a:lnSpc>
                        <a:spcBef>
                          <a:spcPts val="315"/>
                        </a:spcBef>
                      </a:pPr>
                      <a:r>
                        <a:rPr dirty="0" sz="1550" spc="-20">
                          <a:latin typeface="Calibri"/>
                          <a:cs typeface="Calibri"/>
                        </a:rPr>
                        <a:t>99.9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1835"/>
                        </a:lnSpc>
                        <a:spcBef>
                          <a:spcPts val="315"/>
                        </a:spcBef>
                      </a:pPr>
                      <a:r>
                        <a:rPr dirty="0" sz="1550" spc="-25">
                          <a:latin typeface="Calibri"/>
                          <a:cs typeface="Calibri"/>
                        </a:rPr>
                        <a:t>526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ctr" marR="2540">
                        <a:lnSpc>
                          <a:spcPts val="1830"/>
                        </a:lnSpc>
                        <a:spcBef>
                          <a:spcPts val="320"/>
                        </a:spcBef>
                      </a:pPr>
                      <a:r>
                        <a:rPr dirty="0" sz="1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830"/>
                        </a:lnSpc>
                        <a:spcBef>
                          <a:spcPts val="320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Fault-tolerant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1830"/>
                        </a:lnSpc>
                        <a:spcBef>
                          <a:spcPts val="320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99.99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830"/>
                        </a:lnSpc>
                        <a:spcBef>
                          <a:spcPts val="320"/>
                        </a:spcBef>
                      </a:pPr>
                      <a:r>
                        <a:rPr dirty="0" sz="1550" spc="-25">
                          <a:latin typeface="Calibri"/>
                          <a:cs typeface="Calibri"/>
                        </a:rPr>
                        <a:t>52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ctr" marR="2540">
                        <a:lnSpc>
                          <a:spcPts val="1825"/>
                        </a:lnSpc>
                        <a:spcBef>
                          <a:spcPts val="320"/>
                        </a:spcBef>
                      </a:pPr>
                      <a:r>
                        <a:rPr dirty="0" sz="1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825"/>
                        </a:lnSpc>
                        <a:spcBef>
                          <a:spcPts val="320"/>
                        </a:spcBef>
                      </a:pPr>
                      <a:r>
                        <a:rPr dirty="0" sz="1550">
                          <a:latin typeface="Calibri"/>
                          <a:cs typeface="Calibri"/>
                        </a:rPr>
                        <a:t>High-</a:t>
                      </a:r>
                      <a:r>
                        <a:rPr dirty="0" sz="1550" spc="-10">
                          <a:latin typeface="Calibri"/>
                          <a:cs typeface="Calibri"/>
                        </a:rPr>
                        <a:t>availability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1825"/>
                        </a:lnSpc>
                        <a:spcBef>
                          <a:spcPts val="320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99.999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1825"/>
                        </a:lnSpc>
                        <a:spcBef>
                          <a:spcPts val="320"/>
                        </a:spcBef>
                      </a:pPr>
                      <a:r>
                        <a:rPr dirty="0" sz="1550" spc="-50">
                          <a:latin typeface="Calibri"/>
                          <a:cs typeface="Calibri"/>
                        </a:rPr>
                        <a:t>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ctr" marR="2540">
                        <a:lnSpc>
                          <a:spcPts val="1825"/>
                        </a:lnSpc>
                        <a:spcBef>
                          <a:spcPts val="325"/>
                        </a:spcBef>
                      </a:pPr>
                      <a:r>
                        <a:rPr dirty="0" sz="1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825"/>
                        </a:lnSpc>
                        <a:spcBef>
                          <a:spcPts val="325"/>
                        </a:spcBef>
                      </a:pPr>
                      <a:r>
                        <a:rPr dirty="0" sz="1550" spc="-25">
                          <a:latin typeface="Calibri"/>
                          <a:cs typeface="Calibri"/>
                        </a:rPr>
                        <a:t>Very-</a:t>
                      </a:r>
                      <a:r>
                        <a:rPr dirty="0" sz="1550">
                          <a:latin typeface="Calibri"/>
                          <a:cs typeface="Calibri"/>
                        </a:rPr>
                        <a:t>high-</a:t>
                      </a:r>
                      <a:r>
                        <a:rPr dirty="0" sz="1550" spc="-10">
                          <a:latin typeface="Calibri"/>
                          <a:cs typeface="Calibri"/>
                        </a:rPr>
                        <a:t>availability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1825"/>
                        </a:lnSpc>
                        <a:spcBef>
                          <a:spcPts val="325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99.9999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1825"/>
                        </a:lnSpc>
                        <a:spcBef>
                          <a:spcPts val="325"/>
                        </a:spcBef>
                      </a:pPr>
                      <a:r>
                        <a:rPr dirty="0" sz="1550" spc="-25">
                          <a:latin typeface="Calibri"/>
                          <a:cs typeface="Calibri"/>
                        </a:rPr>
                        <a:t>0.5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ctr" marR="2540">
                        <a:lnSpc>
                          <a:spcPts val="1820"/>
                        </a:lnSpc>
                        <a:spcBef>
                          <a:spcPts val="325"/>
                        </a:spcBef>
                      </a:pPr>
                      <a:r>
                        <a:rPr dirty="0" sz="1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820"/>
                        </a:lnSpc>
                        <a:spcBef>
                          <a:spcPts val="325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Ultra-</a:t>
                      </a:r>
                      <a:r>
                        <a:rPr dirty="0" sz="1550">
                          <a:latin typeface="Calibri"/>
                          <a:cs typeface="Calibri"/>
                        </a:rPr>
                        <a:t>high-</a:t>
                      </a:r>
                      <a:r>
                        <a:rPr dirty="0" sz="1550" spc="-10">
                          <a:latin typeface="Calibri"/>
                          <a:cs typeface="Calibri"/>
                        </a:rPr>
                        <a:t>availability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1820"/>
                        </a:lnSpc>
                        <a:spcBef>
                          <a:spcPts val="325"/>
                        </a:spcBef>
                      </a:pPr>
                      <a:r>
                        <a:rPr dirty="0" sz="1550" spc="-10">
                          <a:latin typeface="Calibri"/>
                          <a:cs typeface="Calibri"/>
                        </a:rPr>
                        <a:t>99.99999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  <a:spcBef>
                          <a:spcPts val="325"/>
                        </a:spcBef>
                      </a:pPr>
                      <a:r>
                        <a:rPr dirty="0" sz="1550" spc="-20">
                          <a:latin typeface="Calibri"/>
                          <a:cs typeface="Calibri"/>
                        </a:rPr>
                        <a:t>0.05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897255" y="5355272"/>
            <a:ext cx="6728459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10">
                <a:latin typeface="Calibri"/>
                <a:cs typeface="Calibri"/>
              </a:rPr>
              <a:t>Gray,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J.,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40">
                <a:latin typeface="Calibri"/>
                <a:cs typeface="Calibri"/>
              </a:rPr>
              <a:t>Reuter,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A.</a:t>
            </a:r>
            <a:r>
              <a:rPr dirty="0" sz="1400" spc="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Transaction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Processing: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Concepts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 spc="-25">
                <a:latin typeface="Calibri"/>
                <a:cs typeface="Calibri"/>
              </a:rPr>
              <a:t>Techniques.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Morgan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Kaufman,</a:t>
            </a:r>
            <a:r>
              <a:rPr dirty="0" sz="1400" spc="40">
                <a:latin typeface="Calibri"/>
                <a:cs typeface="Calibri"/>
              </a:rPr>
              <a:t> </a:t>
            </a:r>
            <a:r>
              <a:rPr dirty="0" sz="1400" spc="-20">
                <a:latin typeface="Calibri"/>
                <a:cs typeface="Calibri"/>
              </a:rPr>
              <a:t>1993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171450"/>
            <a:ext cx="7153275" cy="1143000"/>
            <a:chOff x="857250" y="171450"/>
            <a:chExt cx="7153275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171450"/>
              <a:ext cx="3409950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171450"/>
              <a:ext cx="1333500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2450" y="171450"/>
              <a:ext cx="364807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6463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Terminologia</a:t>
            </a:r>
            <a:r>
              <a:rPr dirty="0" spc="-40"/>
              <a:t> </a:t>
            </a:r>
            <a:r>
              <a:rPr dirty="0"/>
              <a:t>de</a:t>
            </a:r>
            <a:r>
              <a:rPr dirty="0" spc="-85"/>
              <a:t> </a:t>
            </a:r>
            <a:r>
              <a:rPr dirty="0" spc="-10"/>
              <a:t>confiabilidade</a:t>
            </a: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7398" y="1303019"/>
            <a:ext cx="8272399" cy="262889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228725" y="4286250"/>
            <a:ext cx="6372225" cy="676275"/>
            <a:chOff x="1228725" y="4286250"/>
            <a:chExt cx="6372225" cy="67627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8725" y="4286250"/>
              <a:ext cx="1419225" cy="6762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9700" y="4352925"/>
              <a:ext cx="1123950" cy="5905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69403" y="4301235"/>
              <a:ext cx="1344764" cy="60248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69403" y="4301235"/>
              <a:ext cx="1344930" cy="602615"/>
            </a:xfrm>
            <a:custGeom>
              <a:avLst/>
              <a:gdLst/>
              <a:ahLst/>
              <a:cxnLst/>
              <a:rect l="l" t="t" r="r" b="b"/>
              <a:pathLst>
                <a:path w="1344930" h="602614">
                  <a:moveTo>
                    <a:pt x="0" y="100456"/>
                  </a:moveTo>
                  <a:lnTo>
                    <a:pt x="7885" y="61346"/>
                  </a:lnTo>
                  <a:lnTo>
                    <a:pt x="29397" y="29416"/>
                  </a:lnTo>
                  <a:lnTo>
                    <a:pt x="61314" y="7891"/>
                  </a:lnTo>
                  <a:lnTo>
                    <a:pt x="100418" y="0"/>
                  </a:lnTo>
                  <a:lnTo>
                    <a:pt x="1244307" y="0"/>
                  </a:lnTo>
                  <a:lnTo>
                    <a:pt x="1283417" y="7891"/>
                  </a:lnTo>
                  <a:lnTo>
                    <a:pt x="1315348" y="29416"/>
                  </a:lnTo>
                  <a:lnTo>
                    <a:pt x="1336873" y="61346"/>
                  </a:lnTo>
                  <a:lnTo>
                    <a:pt x="1344764" y="100456"/>
                  </a:lnTo>
                  <a:lnTo>
                    <a:pt x="1344764" y="502031"/>
                  </a:lnTo>
                  <a:lnTo>
                    <a:pt x="1336873" y="541141"/>
                  </a:lnTo>
                  <a:lnTo>
                    <a:pt x="1315348" y="573071"/>
                  </a:lnTo>
                  <a:lnTo>
                    <a:pt x="1283417" y="594596"/>
                  </a:lnTo>
                  <a:lnTo>
                    <a:pt x="1244307" y="602488"/>
                  </a:lnTo>
                  <a:lnTo>
                    <a:pt x="100418" y="602488"/>
                  </a:lnTo>
                  <a:lnTo>
                    <a:pt x="61314" y="594596"/>
                  </a:lnTo>
                  <a:lnTo>
                    <a:pt x="29397" y="573071"/>
                  </a:lnTo>
                  <a:lnTo>
                    <a:pt x="7885" y="541141"/>
                  </a:lnTo>
                  <a:lnTo>
                    <a:pt x="0" y="502031"/>
                  </a:lnTo>
                  <a:lnTo>
                    <a:pt x="0" y="100456"/>
                  </a:lnTo>
                  <a:close/>
                </a:path>
              </a:pathLst>
            </a:custGeom>
            <a:ln w="953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76650" y="4286250"/>
              <a:ext cx="1419225" cy="6762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00500" y="4352925"/>
              <a:ext cx="828675" cy="5905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13226" y="4301235"/>
              <a:ext cx="1344676" cy="60248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713226" y="4301235"/>
              <a:ext cx="1344930" cy="602615"/>
            </a:xfrm>
            <a:custGeom>
              <a:avLst/>
              <a:gdLst/>
              <a:ahLst/>
              <a:cxnLst/>
              <a:rect l="l" t="t" r="r" b="b"/>
              <a:pathLst>
                <a:path w="1344929" h="602614">
                  <a:moveTo>
                    <a:pt x="0" y="100456"/>
                  </a:moveTo>
                  <a:lnTo>
                    <a:pt x="7889" y="61346"/>
                  </a:lnTo>
                  <a:lnTo>
                    <a:pt x="29400" y="29416"/>
                  </a:lnTo>
                  <a:lnTo>
                    <a:pt x="61293" y="7891"/>
                  </a:lnTo>
                  <a:lnTo>
                    <a:pt x="100329" y="0"/>
                  </a:lnTo>
                  <a:lnTo>
                    <a:pt x="1244219" y="0"/>
                  </a:lnTo>
                  <a:lnTo>
                    <a:pt x="1283329" y="7891"/>
                  </a:lnTo>
                  <a:lnTo>
                    <a:pt x="1315259" y="29416"/>
                  </a:lnTo>
                  <a:lnTo>
                    <a:pt x="1336784" y="61346"/>
                  </a:lnTo>
                  <a:lnTo>
                    <a:pt x="1344676" y="100456"/>
                  </a:lnTo>
                  <a:lnTo>
                    <a:pt x="1344676" y="502031"/>
                  </a:lnTo>
                  <a:lnTo>
                    <a:pt x="1336784" y="541141"/>
                  </a:lnTo>
                  <a:lnTo>
                    <a:pt x="1315259" y="573071"/>
                  </a:lnTo>
                  <a:lnTo>
                    <a:pt x="1283329" y="594596"/>
                  </a:lnTo>
                  <a:lnTo>
                    <a:pt x="1244219" y="602488"/>
                  </a:lnTo>
                  <a:lnTo>
                    <a:pt x="100329" y="602488"/>
                  </a:lnTo>
                  <a:lnTo>
                    <a:pt x="61293" y="594596"/>
                  </a:lnTo>
                  <a:lnTo>
                    <a:pt x="29400" y="573071"/>
                  </a:lnTo>
                  <a:lnTo>
                    <a:pt x="7889" y="541141"/>
                  </a:lnTo>
                  <a:lnTo>
                    <a:pt x="0" y="502031"/>
                  </a:lnTo>
                  <a:lnTo>
                    <a:pt x="0" y="100456"/>
                  </a:lnTo>
                  <a:close/>
                </a:path>
              </a:pathLst>
            </a:custGeom>
            <a:ln w="953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81725" y="4286250"/>
              <a:ext cx="1419225" cy="6762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8425" y="4352925"/>
              <a:ext cx="942975" cy="59055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21476" y="4301235"/>
              <a:ext cx="1344676" cy="60248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221476" y="4301235"/>
              <a:ext cx="1344930" cy="602615"/>
            </a:xfrm>
            <a:custGeom>
              <a:avLst/>
              <a:gdLst/>
              <a:ahLst/>
              <a:cxnLst/>
              <a:rect l="l" t="t" r="r" b="b"/>
              <a:pathLst>
                <a:path w="1344929" h="602614">
                  <a:moveTo>
                    <a:pt x="0" y="100456"/>
                  </a:moveTo>
                  <a:lnTo>
                    <a:pt x="7891" y="61346"/>
                  </a:lnTo>
                  <a:lnTo>
                    <a:pt x="29416" y="29416"/>
                  </a:lnTo>
                  <a:lnTo>
                    <a:pt x="61346" y="7891"/>
                  </a:lnTo>
                  <a:lnTo>
                    <a:pt x="100457" y="0"/>
                  </a:lnTo>
                  <a:lnTo>
                    <a:pt x="1244346" y="0"/>
                  </a:lnTo>
                  <a:lnTo>
                    <a:pt x="1283382" y="7891"/>
                  </a:lnTo>
                  <a:lnTo>
                    <a:pt x="1315275" y="29416"/>
                  </a:lnTo>
                  <a:lnTo>
                    <a:pt x="1336786" y="61346"/>
                  </a:lnTo>
                  <a:lnTo>
                    <a:pt x="1344676" y="100456"/>
                  </a:lnTo>
                  <a:lnTo>
                    <a:pt x="1344676" y="502031"/>
                  </a:lnTo>
                  <a:lnTo>
                    <a:pt x="1336786" y="541141"/>
                  </a:lnTo>
                  <a:lnTo>
                    <a:pt x="1315275" y="573071"/>
                  </a:lnTo>
                  <a:lnTo>
                    <a:pt x="1283382" y="594596"/>
                  </a:lnTo>
                  <a:lnTo>
                    <a:pt x="1244346" y="602488"/>
                  </a:lnTo>
                  <a:lnTo>
                    <a:pt x="100457" y="602488"/>
                  </a:lnTo>
                  <a:lnTo>
                    <a:pt x="61346" y="594596"/>
                  </a:lnTo>
                  <a:lnTo>
                    <a:pt x="29416" y="573071"/>
                  </a:lnTo>
                  <a:lnTo>
                    <a:pt x="7891" y="541141"/>
                  </a:lnTo>
                  <a:lnTo>
                    <a:pt x="0" y="502031"/>
                  </a:lnTo>
                  <a:lnTo>
                    <a:pt x="0" y="100456"/>
                  </a:lnTo>
                  <a:close/>
                </a:path>
              </a:pathLst>
            </a:custGeom>
            <a:ln w="953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52700" y="4448175"/>
              <a:ext cx="1333500" cy="3429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614167" y="4543552"/>
              <a:ext cx="1099185" cy="118110"/>
            </a:xfrm>
            <a:custGeom>
              <a:avLst/>
              <a:gdLst/>
              <a:ahLst/>
              <a:cxnLst/>
              <a:rect l="l" t="t" r="r" b="b"/>
              <a:pathLst>
                <a:path w="1099185" h="118110">
                  <a:moveTo>
                    <a:pt x="1048711" y="58928"/>
                  </a:moveTo>
                  <a:lnTo>
                    <a:pt x="985266" y="95885"/>
                  </a:lnTo>
                  <a:lnTo>
                    <a:pt x="983107" y="103759"/>
                  </a:lnTo>
                  <a:lnTo>
                    <a:pt x="986662" y="109728"/>
                  </a:lnTo>
                  <a:lnTo>
                    <a:pt x="990219" y="115824"/>
                  </a:lnTo>
                  <a:lnTo>
                    <a:pt x="997966" y="117856"/>
                  </a:lnTo>
                  <a:lnTo>
                    <a:pt x="1077270" y="71628"/>
                  </a:lnTo>
                  <a:lnTo>
                    <a:pt x="1073911" y="71628"/>
                  </a:lnTo>
                  <a:lnTo>
                    <a:pt x="1073911" y="69850"/>
                  </a:lnTo>
                  <a:lnTo>
                    <a:pt x="1067434" y="69850"/>
                  </a:lnTo>
                  <a:lnTo>
                    <a:pt x="1048711" y="58928"/>
                  </a:lnTo>
                  <a:close/>
                </a:path>
                <a:path w="1099185" h="118110">
                  <a:moveTo>
                    <a:pt x="1026940" y="46228"/>
                  </a:moveTo>
                  <a:lnTo>
                    <a:pt x="0" y="46228"/>
                  </a:lnTo>
                  <a:lnTo>
                    <a:pt x="0" y="71628"/>
                  </a:lnTo>
                  <a:lnTo>
                    <a:pt x="1026940" y="71628"/>
                  </a:lnTo>
                  <a:lnTo>
                    <a:pt x="1048711" y="58928"/>
                  </a:lnTo>
                  <a:lnTo>
                    <a:pt x="1026940" y="46228"/>
                  </a:lnTo>
                  <a:close/>
                </a:path>
                <a:path w="1099185" h="118110">
                  <a:moveTo>
                    <a:pt x="1077269" y="46228"/>
                  </a:moveTo>
                  <a:lnTo>
                    <a:pt x="1073911" y="46228"/>
                  </a:lnTo>
                  <a:lnTo>
                    <a:pt x="1073911" y="71628"/>
                  </a:lnTo>
                  <a:lnTo>
                    <a:pt x="1077270" y="71628"/>
                  </a:lnTo>
                  <a:lnTo>
                    <a:pt x="1099058" y="58928"/>
                  </a:lnTo>
                  <a:lnTo>
                    <a:pt x="1077269" y="46228"/>
                  </a:lnTo>
                  <a:close/>
                </a:path>
                <a:path w="1099185" h="118110">
                  <a:moveTo>
                    <a:pt x="1067434" y="48006"/>
                  </a:moveTo>
                  <a:lnTo>
                    <a:pt x="1048711" y="58928"/>
                  </a:lnTo>
                  <a:lnTo>
                    <a:pt x="1067434" y="69850"/>
                  </a:lnTo>
                  <a:lnTo>
                    <a:pt x="1067434" y="48006"/>
                  </a:lnTo>
                  <a:close/>
                </a:path>
                <a:path w="1099185" h="118110">
                  <a:moveTo>
                    <a:pt x="1073911" y="48006"/>
                  </a:moveTo>
                  <a:lnTo>
                    <a:pt x="1067434" y="48006"/>
                  </a:lnTo>
                  <a:lnTo>
                    <a:pt x="1067434" y="69850"/>
                  </a:lnTo>
                  <a:lnTo>
                    <a:pt x="1073911" y="69850"/>
                  </a:lnTo>
                  <a:lnTo>
                    <a:pt x="1073911" y="48006"/>
                  </a:lnTo>
                  <a:close/>
                </a:path>
                <a:path w="1099185" h="118110">
                  <a:moveTo>
                    <a:pt x="997966" y="0"/>
                  </a:moveTo>
                  <a:lnTo>
                    <a:pt x="990219" y="2031"/>
                  </a:lnTo>
                  <a:lnTo>
                    <a:pt x="986662" y="8128"/>
                  </a:lnTo>
                  <a:lnTo>
                    <a:pt x="983107" y="14097"/>
                  </a:lnTo>
                  <a:lnTo>
                    <a:pt x="985266" y="21971"/>
                  </a:lnTo>
                  <a:lnTo>
                    <a:pt x="1048711" y="58928"/>
                  </a:lnTo>
                  <a:lnTo>
                    <a:pt x="1067434" y="48006"/>
                  </a:lnTo>
                  <a:lnTo>
                    <a:pt x="1073911" y="48006"/>
                  </a:lnTo>
                  <a:lnTo>
                    <a:pt x="1073911" y="46228"/>
                  </a:lnTo>
                  <a:lnTo>
                    <a:pt x="1077269" y="46228"/>
                  </a:lnTo>
                  <a:lnTo>
                    <a:pt x="99796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00625" y="4448175"/>
              <a:ext cx="1390650" cy="3429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057902" y="4543552"/>
              <a:ext cx="1163955" cy="118110"/>
            </a:xfrm>
            <a:custGeom>
              <a:avLst/>
              <a:gdLst/>
              <a:ahLst/>
              <a:cxnLst/>
              <a:rect l="l" t="t" r="r" b="b"/>
              <a:pathLst>
                <a:path w="1163954" h="118110">
                  <a:moveTo>
                    <a:pt x="1113354" y="58928"/>
                  </a:moveTo>
                  <a:lnTo>
                    <a:pt x="1055877" y="92456"/>
                  </a:lnTo>
                  <a:lnTo>
                    <a:pt x="1049782" y="95885"/>
                  </a:lnTo>
                  <a:lnTo>
                    <a:pt x="1047750" y="103759"/>
                  </a:lnTo>
                  <a:lnTo>
                    <a:pt x="1051306" y="109728"/>
                  </a:lnTo>
                  <a:lnTo>
                    <a:pt x="1054862" y="115824"/>
                  </a:lnTo>
                  <a:lnTo>
                    <a:pt x="1062609" y="117856"/>
                  </a:lnTo>
                  <a:lnTo>
                    <a:pt x="1141913" y="71628"/>
                  </a:lnTo>
                  <a:lnTo>
                    <a:pt x="1138427" y="71628"/>
                  </a:lnTo>
                  <a:lnTo>
                    <a:pt x="1138427" y="69850"/>
                  </a:lnTo>
                  <a:lnTo>
                    <a:pt x="1132077" y="69850"/>
                  </a:lnTo>
                  <a:lnTo>
                    <a:pt x="1113354" y="58928"/>
                  </a:lnTo>
                  <a:close/>
                </a:path>
                <a:path w="1163954" h="118110">
                  <a:moveTo>
                    <a:pt x="1091583" y="46228"/>
                  </a:moveTo>
                  <a:lnTo>
                    <a:pt x="0" y="46228"/>
                  </a:lnTo>
                  <a:lnTo>
                    <a:pt x="0" y="71628"/>
                  </a:lnTo>
                  <a:lnTo>
                    <a:pt x="1091583" y="71628"/>
                  </a:lnTo>
                  <a:lnTo>
                    <a:pt x="1113354" y="58928"/>
                  </a:lnTo>
                  <a:lnTo>
                    <a:pt x="1091583" y="46228"/>
                  </a:lnTo>
                  <a:close/>
                </a:path>
                <a:path w="1163954" h="118110">
                  <a:moveTo>
                    <a:pt x="1141912" y="46228"/>
                  </a:moveTo>
                  <a:lnTo>
                    <a:pt x="1138427" y="46228"/>
                  </a:lnTo>
                  <a:lnTo>
                    <a:pt x="1138427" y="71628"/>
                  </a:lnTo>
                  <a:lnTo>
                    <a:pt x="1141913" y="71628"/>
                  </a:lnTo>
                  <a:lnTo>
                    <a:pt x="1163701" y="58928"/>
                  </a:lnTo>
                  <a:lnTo>
                    <a:pt x="1141912" y="46228"/>
                  </a:lnTo>
                  <a:close/>
                </a:path>
                <a:path w="1163954" h="118110">
                  <a:moveTo>
                    <a:pt x="1132077" y="48006"/>
                  </a:moveTo>
                  <a:lnTo>
                    <a:pt x="1113354" y="58928"/>
                  </a:lnTo>
                  <a:lnTo>
                    <a:pt x="1132077" y="69850"/>
                  </a:lnTo>
                  <a:lnTo>
                    <a:pt x="1132077" y="48006"/>
                  </a:lnTo>
                  <a:close/>
                </a:path>
                <a:path w="1163954" h="118110">
                  <a:moveTo>
                    <a:pt x="1138427" y="48006"/>
                  </a:moveTo>
                  <a:lnTo>
                    <a:pt x="1132077" y="48006"/>
                  </a:lnTo>
                  <a:lnTo>
                    <a:pt x="1132077" y="69850"/>
                  </a:lnTo>
                  <a:lnTo>
                    <a:pt x="1138427" y="69850"/>
                  </a:lnTo>
                  <a:lnTo>
                    <a:pt x="1138427" y="48006"/>
                  </a:lnTo>
                  <a:close/>
                </a:path>
                <a:path w="1163954" h="118110">
                  <a:moveTo>
                    <a:pt x="1062609" y="0"/>
                  </a:moveTo>
                  <a:lnTo>
                    <a:pt x="1054862" y="2031"/>
                  </a:lnTo>
                  <a:lnTo>
                    <a:pt x="1051306" y="8128"/>
                  </a:lnTo>
                  <a:lnTo>
                    <a:pt x="1047750" y="14097"/>
                  </a:lnTo>
                  <a:lnTo>
                    <a:pt x="1049782" y="21971"/>
                  </a:lnTo>
                  <a:lnTo>
                    <a:pt x="1055877" y="25400"/>
                  </a:lnTo>
                  <a:lnTo>
                    <a:pt x="1113354" y="58928"/>
                  </a:lnTo>
                  <a:lnTo>
                    <a:pt x="1132077" y="48006"/>
                  </a:lnTo>
                  <a:lnTo>
                    <a:pt x="1138427" y="48006"/>
                  </a:lnTo>
                  <a:lnTo>
                    <a:pt x="1138427" y="46228"/>
                  </a:lnTo>
                  <a:lnTo>
                    <a:pt x="1141912" y="46228"/>
                  </a:lnTo>
                  <a:lnTo>
                    <a:pt x="106260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652780" y="4439602"/>
            <a:ext cx="7836534" cy="1855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387350">
              <a:lnSpc>
                <a:spcPct val="100000"/>
              </a:lnSpc>
              <a:spcBef>
                <a:spcPts val="100"/>
              </a:spcBef>
              <a:tabLst>
                <a:tab pos="2588895" algn="l"/>
                <a:tab pos="5042535" algn="l"/>
              </a:tabLst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Defeito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Erro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Falha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0"/>
              </a:spcBef>
            </a:pPr>
            <a:endParaRPr sz="180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</a:pPr>
            <a:r>
              <a:rPr dirty="0" sz="1800">
                <a:latin typeface="Calibri"/>
                <a:cs typeface="Calibri"/>
              </a:rPr>
              <a:t>Relação</a:t>
            </a:r>
            <a:r>
              <a:rPr dirty="0" sz="1800" spc="-1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de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causalidade</a:t>
            </a:r>
            <a:r>
              <a:rPr dirty="0" sz="1800" spc="-1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entre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as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diferentes </a:t>
            </a:r>
            <a:r>
              <a:rPr dirty="0" sz="1800">
                <a:latin typeface="Calibri"/>
                <a:cs typeface="Calibri"/>
              </a:rPr>
              <a:t>ameaças</a:t>
            </a:r>
            <a:r>
              <a:rPr dirty="0" sz="1800" spc="-10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à</a:t>
            </a:r>
            <a:r>
              <a:rPr dirty="0" sz="1800" spc="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confiança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(dependability)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75"/>
              </a:spcBef>
            </a:pP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2800"/>
              </a:lnSpc>
            </a:pPr>
            <a:r>
              <a:rPr dirty="0" sz="1400">
                <a:latin typeface="Calibri"/>
                <a:cs typeface="Calibri"/>
              </a:rPr>
              <a:t>Avižienis,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A.,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Laprie,</a:t>
            </a:r>
            <a:r>
              <a:rPr dirty="0" sz="1400" spc="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J.,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Randell,</a:t>
            </a:r>
            <a:r>
              <a:rPr dirty="0" sz="1400" spc="10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B.,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Landwehr,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C.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2004.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Basic</a:t>
            </a:r>
            <a:r>
              <a:rPr dirty="0" sz="1400" spc="-7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Concepts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 spc="-20">
                <a:latin typeface="Calibri"/>
                <a:cs typeface="Calibri"/>
              </a:rPr>
              <a:t>Taxonomy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Dependable</a:t>
            </a:r>
            <a:r>
              <a:rPr dirty="0" sz="1400" spc="-110">
                <a:latin typeface="Calibri"/>
                <a:cs typeface="Calibri"/>
              </a:rPr>
              <a:t> </a:t>
            </a:r>
            <a:r>
              <a:rPr dirty="0" sz="1400" spc="-25">
                <a:latin typeface="Calibri"/>
                <a:cs typeface="Calibri"/>
              </a:rPr>
              <a:t>and </a:t>
            </a:r>
            <a:r>
              <a:rPr dirty="0" sz="1400">
                <a:latin typeface="Calibri"/>
                <a:cs typeface="Calibri"/>
              </a:rPr>
              <a:t>Secure</a:t>
            </a:r>
            <a:r>
              <a:rPr dirty="0" sz="1400" spc="-9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Computing.</a:t>
            </a:r>
            <a:r>
              <a:rPr dirty="0" sz="1400" spc="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IEEE</a:t>
            </a:r>
            <a:r>
              <a:rPr dirty="0" sz="1400" spc="-8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Transactions</a:t>
            </a:r>
            <a:r>
              <a:rPr dirty="0" sz="1400">
                <a:latin typeface="Calibri"/>
                <a:cs typeface="Calibri"/>
              </a:rPr>
              <a:t> on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Dependable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Secure</a:t>
            </a:r>
            <a:r>
              <a:rPr dirty="0" sz="1400" spc="-9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Computing</a:t>
            </a:r>
            <a:r>
              <a:rPr dirty="0" sz="1400" spc="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1,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1</a:t>
            </a:r>
            <a:r>
              <a:rPr dirty="0" sz="1400" spc="6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(Jan.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2004),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11-</a:t>
            </a:r>
            <a:r>
              <a:rPr dirty="0" sz="1400" spc="-25">
                <a:latin typeface="Calibri"/>
                <a:cs typeface="Calibri"/>
              </a:rPr>
              <a:t>33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9075" y="66675"/>
            <a:ext cx="8210550" cy="1143000"/>
            <a:chOff x="219075" y="66675"/>
            <a:chExt cx="821055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75" y="66675"/>
              <a:ext cx="501967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2950" y="66675"/>
              <a:ext cx="2419350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86500" y="66675"/>
              <a:ext cx="214312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6769" rIns="0" bIns="0" rtlCol="0" vert="horz">
            <a:spAutoFit/>
          </a:bodyPr>
          <a:lstStyle/>
          <a:p>
            <a:pPr marL="242570">
              <a:lnSpc>
                <a:spcPct val="100000"/>
              </a:lnSpc>
              <a:spcBef>
                <a:spcPts val="130"/>
              </a:spcBef>
            </a:pPr>
            <a:r>
              <a:rPr dirty="0"/>
              <a:t>Níveis</a:t>
            </a:r>
            <a:r>
              <a:rPr dirty="0" spc="-50"/>
              <a:t> </a:t>
            </a:r>
            <a:r>
              <a:rPr dirty="0"/>
              <a:t>de</a:t>
            </a:r>
            <a:r>
              <a:rPr dirty="0" spc="55"/>
              <a:t> </a:t>
            </a:r>
            <a:r>
              <a:rPr dirty="0"/>
              <a:t>confiança</a:t>
            </a:r>
            <a:r>
              <a:rPr dirty="0" spc="25"/>
              <a:t> </a:t>
            </a:r>
            <a:r>
              <a:rPr dirty="0"/>
              <a:t>(Parhami,</a:t>
            </a:r>
            <a:r>
              <a:rPr dirty="0" spc="120"/>
              <a:t> </a:t>
            </a:r>
            <a:r>
              <a:rPr dirty="0" spc="-10"/>
              <a:t>1997)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847708" y="6434137"/>
            <a:ext cx="17780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Calibri"/>
                <a:cs typeface="Calibri"/>
              </a:rPr>
              <a:t>26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422843" y="2097396"/>
            <a:ext cx="1772285" cy="238125"/>
            <a:chOff x="3422843" y="2097396"/>
            <a:chExt cx="1772285" cy="23812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7923" y="2102476"/>
              <a:ext cx="1761969" cy="2273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427923" y="2102476"/>
              <a:ext cx="1762125" cy="227965"/>
            </a:xfrm>
            <a:custGeom>
              <a:avLst/>
              <a:gdLst/>
              <a:ahLst/>
              <a:cxnLst/>
              <a:rect l="l" t="t" r="r" b="b"/>
              <a:pathLst>
                <a:path w="1762125" h="227964">
                  <a:moveTo>
                    <a:pt x="0" y="37896"/>
                  </a:moveTo>
                  <a:lnTo>
                    <a:pt x="3721" y="23142"/>
                  </a:lnTo>
                  <a:lnTo>
                    <a:pt x="13869" y="11097"/>
                  </a:lnTo>
                  <a:lnTo>
                    <a:pt x="28918" y="2977"/>
                  </a:lnTo>
                  <a:lnTo>
                    <a:pt x="47343" y="0"/>
                  </a:lnTo>
                  <a:lnTo>
                    <a:pt x="1714625" y="0"/>
                  </a:lnTo>
                  <a:lnTo>
                    <a:pt x="1733057" y="2977"/>
                  </a:lnTo>
                  <a:lnTo>
                    <a:pt x="1748105" y="11097"/>
                  </a:lnTo>
                  <a:lnTo>
                    <a:pt x="1758249" y="23142"/>
                  </a:lnTo>
                  <a:lnTo>
                    <a:pt x="1761969" y="37896"/>
                  </a:lnTo>
                  <a:lnTo>
                    <a:pt x="1761969" y="189483"/>
                  </a:lnTo>
                  <a:lnTo>
                    <a:pt x="1758249" y="204237"/>
                  </a:lnTo>
                  <a:lnTo>
                    <a:pt x="1748105" y="216282"/>
                  </a:lnTo>
                  <a:lnTo>
                    <a:pt x="1733057" y="224402"/>
                  </a:lnTo>
                  <a:lnTo>
                    <a:pt x="1714625" y="227380"/>
                  </a:lnTo>
                  <a:lnTo>
                    <a:pt x="47343" y="227380"/>
                  </a:lnTo>
                  <a:lnTo>
                    <a:pt x="28918" y="224402"/>
                  </a:lnTo>
                  <a:lnTo>
                    <a:pt x="13869" y="216282"/>
                  </a:lnTo>
                  <a:lnTo>
                    <a:pt x="3721" y="204237"/>
                  </a:lnTo>
                  <a:lnTo>
                    <a:pt x="0" y="189483"/>
                  </a:lnTo>
                  <a:lnTo>
                    <a:pt x="0" y="37896"/>
                  </a:lnTo>
                  <a:close/>
                </a:path>
              </a:pathLst>
            </a:custGeom>
            <a:ln w="9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064390" y="2138141"/>
            <a:ext cx="489584" cy="1536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155" b="1">
                <a:latin typeface="Verdana"/>
                <a:cs typeface="Verdana"/>
              </a:rPr>
              <a:t>IDEAL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843910" y="2188340"/>
            <a:ext cx="2351405" cy="598805"/>
            <a:chOff x="2843910" y="2188340"/>
            <a:chExt cx="2351405" cy="598805"/>
          </a:xfrm>
        </p:grpSpPr>
        <p:sp>
          <p:nvSpPr>
            <p:cNvPr id="13" name="object 13"/>
            <p:cNvSpPr/>
            <p:nvPr/>
          </p:nvSpPr>
          <p:spPr>
            <a:xfrm>
              <a:off x="2843910" y="2188340"/>
              <a:ext cx="584200" cy="80010"/>
            </a:xfrm>
            <a:custGeom>
              <a:avLst/>
              <a:gdLst/>
              <a:ahLst/>
              <a:cxnLst/>
              <a:rect l="l" t="t" r="r" b="b"/>
              <a:pathLst>
                <a:path w="584200" h="80010">
                  <a:moveTo>
                    <a:pt x="484690" y="0"/>
                  </a:moveTo>
                  <a:lnTo>
                    <a:pt x="484690" y="79503"/>
                  </a:lnTo>
                  <a:lnTo>
                    <a:pt x="572093" y="44522"/>
                  </a:lnTo>
                  <a:lnTo>
                    <a:pt x="501244" y="44522"/>
                  </a:lnTo>
                  <a:lnTo>
                    <a:pt x="501244" y="34981"/>
                  </a:lnTo>
                  <a:lnTo>
                    <a:pt x="572093" y="34981"/>
                  </a:lnTo>
                  <a:lnTo>
                    <a:pt x="484690" y="0"/>
                  </a:lnTo>
                  <a:close/>
                </a:path>
                <a:path w="584200" h="80010">
                  <a:moveTo>
                    <a:pt x="484690" y="34981"/>
                  </a:moveTo>
                  <a:lnTo>
                    <a:pt x="0" y="34981"/>
                  </a:lnTo>
                  <a:lnTo>
                    <a:pt x="0" y="44522"/>
                  </a:lnTo>
                  <a:lnTo>
                    <a:pt x="484690" y="44522"/>
                  </a:lnTo>
                  <a:lnTo>
                    <a:pt x="484690" y="34981"/>
                  </a:lnTo>
                  <a:close/>
                </a:path>
                <a:path w="584200" h="80010">
                  <a:moveTo>
                    <a:pt x="572093" y="34981"/>
                  </a:moveTo>
                  <a:lnTo>
                    <a:pt x="501244" y="34981"/>
                  </a:lnTo>
                  <a:lnTo>
                    <a:pt x="501244" y="44522"/>
                  </a:lnTo>
                  <a:lnTo>
                    <a:pt x="572093" y="44522"/>
                  </a:lnTo>
                  <a:lnTo>
                    <a:pt x="584012" y="39751"/>
                  </a:lnTo>
                  <a:lnTo>
                    <a:pt x="572093" y="349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7923" y="2554057"/>
              <a:ext cx="1761969" cy="22738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427923" y="2554057"/>
              <a:ext cx="1762125" cy="227965"/>
            </a:xfrm>
            <a:custGeom>
              <a:avLst/>
              <a:gdLst/>
              <a:ahLst/>
              <a:cxnLst/>
              <a:rect l="l" t="t" r="r" b="b"/>
              <a:pathLst>
                <a:path w="1762125" h="227964">
                  <a:moveTo>
                    <a:pt x="0" y="37896"/>
                  </a:moveTo>
                  <a:lnTo>
                    <a:pt x="3721" y="23142"/>
                  </a:lnTo>
                  <a:lnTo>
                    <a:pt x="13869" y="11097"/>
                  </a:lnTo>
                  <a:lnTo>
                    <a:pt x="28918" y="2977"/>
                  </a:lnTo>
                  <a:lnTo>
                    <a:pt x="47343" y="0"/>
                  </a:lnTo>
                  <a:lnTo>
                    <a:pt x="1714625" y="0"/>
                  </a:lnTo>
                  <a:lnTo>
                    <a:pt x="1733057" y="2977"/>
                  </a:lnTo>
                  <a:lnTo>
                    <a:pt x="1748105" y="11097"/>
                  </a:lnTo>
                  <a:lnTo>
                    <a:pt x="1758249" y="23142"/>
                  </a:lnTo>
                  <a:lnTo>
                    <a:pt x="1761969" y="37896"/>
                  </a:lnTo>
                  <a:lnTo>
                    <a:pt x="1761969" y="189483"/>
                  </a:lnTo>
                  <a:lnTo>
                    <a:pt x="1758249" y="204237"/>
                  </a:lnTo>
                  <a:lnTo>
                    <a:pt x="1748105" y="216282"/>
                  </a:lnTo>
                  <a:lnTo>
                    <a:pt x="1733057" y="224402"/>
                  </a:lnTo>
                  <a:lnTo>
                    <a:pt x="1714625" y="227380"/>
                  </a:lnTo>
                  <a:lnTo>
                    <a:pt x="47343" y="227380"/>
                  </a:lnTo>
                  <a:lnTo>
                    <a:pt x="28918" y="224402"/>
                  </a:lnTo>
                  <a:lnTo>
                    <a:pt x="13869" y="216282"/>
                  </a:lnTo>
                  <a:lnTo>
                    <a:pt x="3721" y="204237"/>
                  </a:lnTo>
                  <a:lnTo>
                    <a:pt x="0" y="189483"/>
                  </a:lnTo>
                  <a:lnTo>
                    <a:pt x="0" y="37896"/>
                  </a:lnTo>
                  <a:close/>
                </a:path>
              </a:pathLst>
            </a:custGeom>
            <a:ln w="9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3879651" y="2590331"/>
            <a:ext cx="859155" cy="1536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50" spc="125" b="1">
                <a:latin typeface="Verdana"/>
                <a:cs typeface="Verdana"/>
              </a:rPr>
              <a:t>DEFECTIVE</a:t>
            </a:r>
            <a:endParaRPr sz="850">
              <a:latin typeface="Verdana"/>
              <a:cs typeface="Verdan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843910" y="2641511"/>
            <a:ext cx="2351405" cy="593725"/>
            <a:chOff x="2843910" y="2641511"/>
            <a:chExt cx="2351405" cy="593725"/>
          </a:xfrm>
        </p:grpSpPr>
        <p:sp>
          <p:nvSpPr>
            <p:cNvPr id="18" name="object 18"/>
            <p:cNvSpPr/>
            <p:nvPr/>
          </p:nvSpPr>
          <p:spPr>
            <a:xfrm>
              <a:off x="2843910" y="2641511"/>
              <a:ext cx="584200" cy="80010"/>
            </a:xfrm>
            <a:custGeom>
              <a:avLst/>
              <a:gdLst/>
              <a:ahLst/>
              <a:cxnLst/>
              <a:rect l="l" t="t" r="r" b="b"/>
              <a:pathLst>
                <a:path w="584200" h="80010">
                  <a:moveTo>
                    <a:pt x="484690" y="0"/>
                  </a:moveTo>
                  <a:lnTo>
                    <a:pt x="484690" y="79503"/>
                  </a:lnTo>
                  <a:lnTo>
                    <a:pt x="572093" y="44522"/>
                  </a:lnTo>
                  <a:lnTo>
                    <a:pt x="501244" y="44522"/>
                  </a:lnTo>
                  <a:lnTo>
                    <a:pt x="501244" y="34981"/>
                  </a:lnTo>
                  <a:lnTo>
                    <a:pt x="572093" y="34981"/>
                  </a:lnTo>
                  <a:lnTo>
                    <a:pt x="484690" y="0"/>
                  </a:lnTo>
                  <a:close/>
                </a:path>
                <a:path w="584200" h="80010">
                  <a:moveTo>
                    <a:pt x="484690" y="34981"/>
                  </a:moveTo>
                  <a:lnTo>
                    <a:pt x="0" y="34981"/>
                  </a:lnTo>
                  <a:lnTo>
                    <a:pt x="0" y="44522"/>
                  </a:lnTo>
                  <a:lnTo>
                    <a:pt x="484690" y="44522"/>
                  </a:lnTo>
                  <a:lnTo>
                    <a:pt x="484690" y="34981"/>
                  </a:lnTo>
                  <a:close/>
                </a:path>
                <a:path w="584200" h="80010">
                  <a:moveTo>
                    <a:pt x="572093" y="34981"/>
                  </a:moveTo>
                  <a:lnTo>
                    <a:pt x="501244" y="34981"/>
                  </a:lnTo>
                  <a:lnTo>
                    <a:pt x="501244" y="44522"/>
                  </a:lnTo>
                  <a:lnTo>
                    <a:pt x="572093" y="44522"/>
                  </a:lnTo>
                  <a:lnTo>
                    <a:pt x="584012" y="39751"/>
                  </a:lnTo>
                  <a:lnTo>
                    <a:pt x="572093" y="349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7923" y="3004047"/>
              <a:ext cx="1761969" cy="22579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427923" y="3004047"/>
              <a:ext cx="1762125" cy="226060"/>
            </a:xfrm>
            <a:custGeom>
              <a:avLst/>
              <a:gdLst/>
              <a:ahLst/>
              <a:cxnLst/>
              <a:rect l="l" t="t" r="r" b="b"/>
              <a:pathLst>
                <a:path w="1762125" h="226060">
                  <a:moveTo>
                    <a:pt x="0" y="37631"/>
                  </a:moveTo>
                  <a:lnTo>
                    <a:pt x="3695" y="22975"/>
                  </a:lnTo>
                  <a:lnTo>
                    <a:pt x="13772" y="11014"/>
                  </a:lnTo>
                  <a:lnTo>
                    <a:pt x="28716" y="2954"/>
                  </a:lnTo>
                  <a:lnTo>
                    <a:pt x="47012" y="0"/>
                  </a:lnTo>
                  <a:lnTo>
                    <a:pt x="1714956" y="0"/>
                  </a:lnTo>
                  <a:lnTo>
                    <a:pt x="1733266" y="2954"/>
                  </a:lnTo>
                  <a:lnTo>
                    <a:pt x="1748208" y="11014"/>
                  </a:lnTo>
                  <a:lnTo>
                    <a:pt x="1758278" y="22975"/>
                  </a:lnTo>
                  <a:lnTo>
                    <a:pt x="1761969" y="37631"/>
                  </a:lnTo>
                  <a:lnTo>
                    <a:pt x="1761969" y="188158"/>
                  </a:lnTo>
                  <a:lnTo>
                    <a:pt x="1758278" y="202814"/>
                  </a:lnTo>
                  <a:lnTo>
                    <a:pt x="1748208" y="214775"/>
                  </a:lnTo>
                  <a:lnTo>
                    <a:pt x="1733266" y="222835"/>
                  </a:lnTo>
                  <a:lnTo>
                    <a:pt x="1714956" y="225790"/>
                  </a:lnTo>
                  <a:lnTo>
                    <a:pt x="47012" y="225790"/>
                  </a:lnTo>
                  <a:lnTo>
                    <a:pt x="28716" y="222835"/>
                  </a:lnTo>
                  <a:lnTo>
                    <a:pt x="13772" y="214775"/>
                  </a:lnTo>
                  <a:lnTo>
                    <a:pt x="3695" y="202814"/>
                  </a:lnTo>
                  <a:lnTo>
                    <a:pt x="0" y="188158"/>
                  </a:lnTo>
                  <a:lnTo>
                    <a:pt x="0" y="37631"/>
                  </a:lnTo>
                  <a:close/>
                </a:path>
              </a:pathLst>
            </a:custGeom>
            <a:ln w="95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4010756" y="3039712"/>
            <a:ext cx="598170" cy="1536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160" b="1">
                <a:latin typeface="Verdana"/>
                <a:cs typeface="Verdana"/>
              </a:rPr>
              <a:t>FAULTY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843910" y="3089911"/>
            <a:ext cx="2351405" cy="1048385"/>
            <a:chOff x="2843910" y="3089911"/>
            <a:chExt cx="2351405" cy="1048385"/>
          </a:xfrm>
        </p:grpSpPr>
        <p:sp>
          <p:nvSpPr>
            <p:cNvPr id="23" name="object 23"/>
            <p:cNvSpPr/>
            <p:nvPr/>
          </p:nvSpPr>
          <p:spPr>
            <a:xfrm>
              <a:off x="2843910" y="3089911"/>
              <a:ext cx="584200" cy="80010"/>
            </a:xfrm>
            <a:custGeom>
              <a:avLst/>
              <a:gdLst/>
              <a:ahLst/>
              <a:cxnLst/>
              <a:rect l="l" t="t" r="r" b="b"/>
              <a:pathLst>
                <a:path w="584200" h="80010">
                  <a:moveTo>
                    <a:pt x="484690" y="0"/>
                  </a:moveTo>
                  <a:lnTo>
                    <a:pt x="484690" y="79503"/>
                  </a:lnTo>
                  <a:lnTo>
                    <a:pt x="572093" y="44522"/>
                  </a:lnTo>
                  <a:lnTo>
                    <a:pt x="501244" y="44522"/>
                  </a:lnTo>
                  <a:lnTo>
                    <a:pt x="501244" y="34981"/>
                  </a:lnTo>
                  <a:lnTo>
                    <a:pt x="572093" y="34981"/>
                  </a:lnTo>
                  <a:lnTo>
                    <a:pt x="484690" y="0"/>
                  </a:lnTo>
                  <a:close/>
                </a:path>
                <a:path w="584200" h="80010">
                  <a:moveTo>
                    <a:pt x="484690" y="34981"/>
                  </a:moveTo>
                  <a:lnTo>
                    <a:pt x="0" y="34981"/>
                  </a:lnTo>
                  <a:lnTo>
                    <a:pt x="0" y="44522"/>
                  </a:lnTo>
                  <a:lnTo>
                    <a:pt x="484690" y="44522"/>
                  </a:lnTo>
                  <a:lnTo>
                    <a:pt x="484690" y="34981"/>
                  </a:lnTo>
                  <a:close/>
                </a:path>
                <a:path w="584200" h="80010">
                  <a:moveTo>
                    <a:pt x="572093" y="34981"/>
                  </a:moveTo>
                  <a:lnTo>
                    <a:pt x="501244" y="34981"/>
                  </a:lnTo>
                  <a:lnTo>
                    <a:pt x="501244" y="44522"/>
                  </a:lnTo>
                  <a:lnTo>
                    <a:pt x="572093" y="44522"/>
                  </a:lnTo>
                  <a:lnTo>
                    <a:pt x="584012" y="39751"/>
                  </a:lnTo>
                  <a:lnTo>
                    <a:pt x="572093" y="349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27923" y="3905578"/>
              <a:ext cx="1761969" cy="22738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427923" y="3905578"/>
              <a:ext cx="1762125" cy="227965"/>
            </a:xfrm>
            <a:custGeom>
              <a:avLst/>
              <a:gdLst/>
              <a:ahLst/>
              <a:cxnLst/>
              <a:rect l="l" t="t" r="r" b="b"/>
              <a:pathLst>
                <a:path w="1762125" h="227964">
                  <a:moveTo>
                    <a:pt x="0" y="37896"/>
                  </a:moveTo>
                  <a:lnTo>
                    <a:pt x="3721" y="23148"/>
                  </a:lnTo>
                  <a:lnTo>
                    <a:pt x="13869" y="11102"/>
                  </a:lnTo>
                  <a:lnTo>
                    <a:pt x="28918" y="2979"/>
                  </a:lnTo>
                  <a:lnTo>
                    <a:pt x="47343" y="0"/>
                  </a:lnTo>
                  <a:lnTo>
                    <a:pt x="1714625" y="0"/>
                  </a:lnTo>
                  <a:lnTo>
                    <a:pt x="1733057" y="2979"/>
                  </a:lnTo>
                  <a:lnTo>
                    <a:pt x="1748105" y="11102"/>
                  </a:lnTo>
                  <a:lnTo>
                    <a:pt x="1758249" y="23148"/>
                  </a:lnTo>
                  <a:lnTo>
                    <a:pt x="1761969" y="37896"/>
                  </a:lnTo>
                  <a:lnTo>
                    <a:pt x="1761969" y="189483"/>
                  </a:lnTo>
                  <a:lnTo>
                    <a:pt x="1758249" y="204237"/>
                  </a:lnTo>
                  <a:lnTo>
                    <a:pt x="1748105" y="216282"/>
                  </a:lnTo>
                  <a:lnTo>
                    <a:pt x="1733057" y="224402"/>
                  </a:lnTo>
                  <a:lnTo>
                    <a:pt x="1714625" y="227380"/>
                  </a:lnTo>
                  <a:lnTo>
                    <a:pt x="47343" y="227380"/>
                  </a:lnTo>
                  <a:lnTo>
                    <a:pt x="28918" y="224402"/>
                  </a:lnTo>
                  <a:lnTo>
                    <a:pt x="13869" y="216282"/>
                  </a:lnTo>
                  <a:lnTo>
                    <a:pt x="3721" y="204237"/>
                  </a:lnTo>
                  <a:lnTo>
                    <a:pt x="0" y="189483"/>
                  </a:lnTo>
                  <a:lnTo>
                    <a:pt x="0" y="37896"/>
                  </a:lnTo>
                  <a:close/>
                </a:path>
              </a:pathLst>
            </a:custGeom>
            <a:ln w="9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3595194" y="3942488"/>
            <a:ext cx="1426845" cy="1536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50" spc="130" b="1">
                <a:latin typeface="Verdana"/>
                <a:cs typeface="Verdana"/>
              </a:rPr>
              <a:t>MALFUNCTIONING</a:t>
            </a:r>
            <a:endParaRPr sz="85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843910" y="3993032"/>
            <a:ext cx="2351405" cy="593725"/>
            <a:chOff x="2843910" y="3993032"/>
            <a:chExt cx="2351405" cy="593725"/>
          </a:xfrm>
        </p:grpSpPr>
        <p:sp>
          <p:nvSpPr>
            <p:cNvPr id="28" name="object 28"/>
            <p:cNvSpPr/>
            <p:nvPr/>
          </p:nvSpPr>
          <p:spPr>
            <a:xfrm>
              <a:off x="2843910" y="3993032"/>
              <a:ext cx="584200" cy="80010"/>
            </a:xfrm>
            <a:custGeom>
              <a:avLst/>
              <a:gdLst/>
              <a:ahLst/>
              <a:cxnLst/>
              <a:rect l="l" t="t" r="r" b="b"/>
              <a:pathLst>
                <a:path w="584200" h="80010">
                  <a:moveTo>
                    <a:pt x="484690" y="0"/>
                  </a:moveTo>
                  <a:lnTo>
                    <a:pt x="484690" y="79503"/>
                  </a:lnTo>
                  <a:lnTo>
                    <a:pt x="572093" y="44522"/>
                  </a:lnTo>
                  <a:lnTo>
                    <a:pt x="501244" y="44522"/>
                  </a:lnTo>
                  <a:lnTo>
                    <a:pt x="501244" y="34981"/>
                  </a:lnTo>
                  <a:lnTo>
                    <a:pt x="572093" y="34981"/>
                  </a:lnTo>
                  <a:lnTo>
                    <a:pt x="484690" y="0"/>
                  </a:lnTo>
                  <a:close/>
                </a:path>
                <a:path w="584200" h="80010">
                  <a:moveTo>
                    <a:pt x="484690" y="34981"/>
                  </a:moveTo>
                  <a:lnTo>
                    <a:pt x="0" y="34981"/>
                  </a:lnTo>
                  <a:lnTo>
                    <a:pt x="0" y="44522"/>
                  </a:lnTo>
                  <a:lnTo>
                    <a:pt x="484690" y="44522"/>
                  </a:lnTo>
                  <a:lnTo>
                    <a:pt x="484690" y="34981"/>
                  </a:lnTo>
                  <a:close/>
                </a:path>
                <a:path w="584200" h="80010">
                  <a:moveTo>
                    <a:pt x="572093" y="34981"/>
                  </a:moveTo>
                  <a:lnTo>
                    <a:pt x="501244" y="34981"/>
                  </a:lnTo>
                  <a:lnTo>
                    <a:pt x="501244" y="44522"/>
                  </a:lnTo>
                  <a:lnTo>
                    <a:pt x="572093" y="44522"/>
                  </a:lnTo>
                  <a:lnTo>
                    <a:pt x="584012" y="39751"/>
                  </a:lnTo>
                  <a:lnTo>
                    <a:pt x="572093" y="349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27923" y="4355568"/>
              <a:ext cx="1761969" cy="22579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427923" y="4355568"/>
              <a:ext cx="1762125" cy="226060"/>
            </a:xfrm>
            <a:custGeom>
              <a:avLst/>
              <a:gdLst/>
              <a:ahLst/>
              <a:cxnLst/>
              <a:rect l="l" t="t" r="r" b="b"/>
              <a:pathLst>
                <a:path w="1762125" h="226060">
                  <a:moveTo>
                    <a:pt x="0" y="37631"/>
                  </a:moveTo>
                  <a:lnTo>
                    <a:pt x="3695" y="22986"/>
                  </a:lnTo>
                  <a:lnTo>
                    <a:pt x="13772" y="11024"/>
                  </a:lnTo>
                  <a:lnTo>
                    <a:pt x="28716" y="2958"/>
                  </a:lnTo>
                  <a:lnTo>
                    <a:pt x="47012" y="0"/>
                  </a:lnTo>
                  <a:lnTo>
                    <a:pt x="1714956" y="0"/>
                  </a:lnTo>
                  <a:lnTo>
                    <a:pt x="1733266" y="2958"/>
                  </a:lnTo>
                  <a:lnTo>
                    <a:pt x="1748208" y="11024"/>
                  </a:lnTo>
                  <a:lnTo>
                    <a:pt x="1758278" y="22986"/>
                  </a:lnTo>
                  <a:lnTo>
                    <a:pt x="1761969" y="37631"/>
                  </a:lnTo>
                  <a:lnTo>
                    <a:pt x="1761969" y="188158"/>
                  </a:lnTo>
                  <a:lnTo>
                    <a:pt x="1758278" y="202809"/>
                  </a:lnTo>
                  <a:lnTo>
                    <a:pt x="1748208" y="214770"/>
                  </a:lnTo>
                  <a:lnTo>
                    <a:pt x="1733266" y="222833"/>
                  </a:lnTo>
                  <a:lnTo>
                    <a:pt x="1714956" y="225790"/>
                  </a:lnTo>
                  <a:lnTo>
                    <a:pt x="47012" y="225790"/>
                  </a:lnTo>
                  <a:lnTo>
                    <a:pt x="28716" y="222833"/>
                  </a:lnTo>
                  <a:lnTo>
                    <a:pt x="13772" y="214770"/>
                  </a:lnTo>
                  <a:lnTo>
                    <a:pt x="3695" y="202809"/>
                  </a:lnTo>
                  <a:lnTo>
                    <a:pt x="0" y="188158"/>
                  </a:lnTo>
                  <a:lnTo>
                    <a:pt x="0" y="37631"/>
                  </a:lnTo>
                  <a:close/>
                </a:path>
              </a:pathLst>
            </a:custGeom>
            <a:ln w="95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3881638" y="4391842"/>
            <a:ext cx="854710" cy="1536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175" b="1">
                <a:latin typeface="Verdana"/>
                <a:cs typeface="Verdana"/>
              </a:rPr>
              <a:t>DEGRADED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843910" y="4441432"/>
            <a:ext cx="2351405" cy="598805"/>
            <a:chOff x="2843910" y="4441432"/>
            <a:chExt cx="2351405" cy="598805"/>
          </a:xfrm>
        </p:grpSpPr>
        <p:sp>
          <p:nvSpPr>
            <p:cNvPr id="33" name="object 33"/>
            <p:cNvSpPr/>
            <p:nvPr/>
          </p:nvSpPr>
          <p:spPr>
            <a:xfrm>
              <a:off x="2843910" y="4441432"/>
              <a:ext cx="584200" cy="80010"/>
            </a:xfrm>
            <a:custGeom>
              <a:avLst/>
              <a:gdLst/>
              <a:ahLst/>
              <a:cxnLst/>
              <a:rect l="l" t="t" r="r" b="b"/>
              <a:pathLst>
                <a:path w="584200" h="80010">
                  <a:moveTo>
                    <a:pt x="484690" y="0"/>
                  </a:moveTo>
                  <a:lnTo>
                    <a:pt x="484690" y="79503"/>
                  </a:lnTo>
                  <a:lnTo>
                    <a:pt x="572093" y="44522"/>
                  </a:lnTo>
                  <a:lnTo>
                    <a:pt x="501244" y="44522"/>
                  </a:lnTo>
                  <a:lnTo>
                    <a:pt x="501244" y="34981"/>
                  </a:lnTo>
                  <a:lnTo>
                    <a:pt x="572093" y="34981"/>
                  </a:lnTo>
                  <a:lnTo>
                    <a:pt x="484690" y="0"/>
                  </a:lnTo>
                  <a:close/>
                </a:path>
                <a:path w="584200" h="80010">
                  <a:moveTo>
                    <a:pt x="484690" y="34981"/>
                  </a:moveTo>
                  <a:lnTo>
                    <a:pt x="0" y="34981"/>
                  </a:lnTo>
                  <a:lnTo>
                    <a:pt x="0" y="44522"/>
                  </a:lnTo>
                  <a:lnTo>
                    <a:pt x="484690" y="44522"/>
                  </a:lnTo>
                  <a:lnTo>
                    <a:pt x="484690" y="34981"/>
                  </a:lnTo>
                  <a:close/>
                </a:path>
                <a:path w="584200" h="80010">
                  <a:moveTo>
                    <a:pt x="572093" y="34981"/>
                  </a:moveTo>
                  <a:lnTo>
                    <a:pt x="501244" y="34981"/>
                  </a:lnTo>
                  <a:lnTo>
                    <a:pt x="501244" y="44522"/>
                  </a:lnTo>
                  <a:lnTo>
                    <a:pt x="572093" y="44522"/>
                  </a:lnTo>
                  <a:lnTo>
                    <a:pt x="584012" y="39751"/>
                  </a:lnTo>
                  <a:lnTo>
                    <a:pt x="572093" y="349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27923" y="4807148"/>
              <a:ext cx="1761969" cy="22738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427923" y="4807148"/>
              <a:ext cx="1762125" cy="227965"/>
            </a:xfrm>
            <a:custGeom>
              <a:avLst/>
              <a:gdLst/>
              <a:ahLst/>
              <a:cxnLst/>
              <a:rect l="l" t="t" r="r" b="b"/>
              <a:pathLst>
                <a:path w="1762125" h="227964">
                  <a:moveTo>
                    <a:pt x="0" y="37896"/>
                  </a:moveTo>
                  <a:lnTo>
                    <a:pt x="3721" y="23148"/>
                  </a:lnTo>
                  <a:lnTo>
                    <a:pt x="13869" y="11102"/>
                  </a:lnTo>
                  <a:lnTo>
                    <a:pt x="28918" y="2979"/>
                  </a:lnTo>
                  <a:lnTo>
                    <a:pt x="47343" y="0"/>
                  </a:lnTo>
                  <a:lnTo>
                    <a:pt x="1714625" y="0"/>
                  </a:lnTo>
                  <a:lnTo>
                    <a:pt x="1733057" y="2979"/>
                  </a:lnTo>
                  <a:lnTo>
                    <a:pt x="1748105" y="11102"/>
                  </a:lnTo>
                  <a:lnTo>
                    <a:pt x="1758249" y="23148"/>
                  </a:lnTo>
                  <a:lnTo>
                    <a:pt x="1761969" y="37896"/>
                  </a:lnTo>
                  <a:lnTo>
                    <a:pt x="1761969" y="189486"/>
                  </a:lnTo>
                  <a:lnTo>
                    <a:pt x="1758249" y="204237"/>
                  </a:lnTo>
                  <a:lnTo>
                    <a:pt x="1748105" y="216284"/>
                  </a:lnTo>
                  <a:lnTo>
                    <a:pt x="1733057" y="224406"/>
                  </a:lnTo>
                  <a:lnTo>
                    <a:pt x="1714625" y="227384"/>
                  </a:lnTo>
                  <a:lnTo>
                    <a:pt x="47343" y="227384"/>
                  </a:lnTo>
                  <a:lnTo>
                    <a:pt x="28918" y="224406"/>
                  </a:lnTo>
                  <a:lnTo>
                    <a:pt x="13869" y="216284"/>
                  </a:lnTo>
                  <a:lnTo>
                    <a:pt x="3721" y="204237"/>
                  </a:lnTo>
                  <a:lnTo>
                    <a:pt x="0" y="189486"/>
                  </a:lnTo>
                  <a:lnTo>
                    <a:pt x="0" y="37896"/>
                  </a:lnTo>
                  <a:close/>
                </a:path>
              </a:pathLst>
            </a:custGeom>
            <a:ln w="9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4020689" y="4844062"/>
            <a:ext cx="576580" cy="1536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155" b="1">
                <a:latin typeface="Verdana"/>
                <a:cs typeface="Verdana"/>
              </a:rPr>
              <a:t>FAILED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843910" y="2329857"/>
            <a:ext cx="2351405" cy="2642870"/>
            <a:chOff x="2843910" y="2329857"/>
            <a:chExt cx="2351405" cy="2642870"/>
          </a:xfrm>
        </p:grpSpPr>
        <p:sp>
          <p:nvSpPr>
            <p:cNvPr id="38" name="object 38"/>
            <p:cNvSpPr/>
            <p:nvPr/>
          </p:nvSpPr>
          <p:spPr>
            <a:xfrm>
              <a:off x="2843910" y="4893012"/>
              <a:ext cx="584200" cy="80010"/>
            </a:xfrm>
            <a:custGeom>
              <a:avLst/>
              <a:gdLst/>
              <a:ahLst/>
              <a:cxnLst/>
              <a:rect l="l" t="t" r="r" b="b"/>
              <a:pathLst>
                <a:path w="584200" h="80010">
                  <a:moveTo>
                    <a:pt x="484690" y="0"/>
                  </a:moveTo>
                  <a:lnTo>
                    <a:pt x="484690" y="79507"/>
                  </a:lnTo>
                  <a:lnTo>
                    <a:pt x="572093" y="44525"/>
                  </a:lnTo>
                  <a:lnTo>
                    <a:pt x="501244" y="44525"/>
                  </a:lnTo>
                  <a:lnTo>
                    <a:pt x="501244" y="34985"/>
                  </a:lnTo>
                  <a:lnTo>
                    <a:pt x="572094" y="34985"/>
                  </a:lnTo>
                  <a:lnTo>
                    <a:pt x="484690" y="0"/>
                  </a:lnTo>
                  <a:close/>
                </a:path>
                <a:path w="584200" h="80010">
                  <a:moveTo>
                    <a:pt x="484690" y="34985"/>
                  </a:moveTo>
                  <a:lnTo>
                    <a:pt x="0" y="34985"/>
                  </a:lnTo>
                  <a:lnTo>
                    <a:pt x="0" y="44525"/>
                  </a:lnTo>
                  <a:lnTo>
                    <a:pt x="484690" y="44525"/>
                  </a:lnTo>
                  <a:lnTo>
                    <a:pt x="484690" y="34985"/>
                  </a:lnTo>
                  <a:close/>
                </a:path>
                <a:path w="584200" h="80010">
                  <a:moveTo>
                    <a:pt x="572094" y="34985"/>
                  </a:moveTo>
                  <a:lnTo>
                    <a:pt x="501244" y="34985"/>
                  </a:lnTo>
                  <a:lnTo>
                    <a:pt x="501244" y="44525"/>
                  </a:lnTo>
                  <a:lnTo>
                    <a:pt x="572093" y="44525"/>
                  </a:lnTo>
                  <a:lnTo>
                    <a:pt x="584012" y="39755"/>
                  </a:lnTo>
                  <a:lnTo>
                    <a:pt x="572094" y="349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31847" y="4582948"/>
              <a:ext cx="99321" cy="22579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64794" y="4582948"/>
              <a:ext cx="99321" cy="22579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31847" y="4132958"/>
              <a:ext cx="99321" cy="22579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64794" y="4132958"/>
              <a:ext cx="99321" cy="22579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1847" y="3683007"/>
              <a:ext cx="99321" cy="22416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64794" y="3683007"/>
              <a:ext cx="99321" cy="22416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31847" y="3229837"/>
              <a:ext cx="99321" cy="22579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64794" y="3229837"/>
              <a:ext cx="99321" cy="22579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31847" y="2779847"/>
              <a:ext cx="99321" cy="22579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64794" y="2779847"/>
              <a:ext cx="99321" cy="22579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31847" y="2329857"/>
              <a:ext cx="99321" cy="2242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64794" y="2329857"/>
              <a:ext cx="99321" cy="224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27923" y="3455627"/>
              <a:ext cx="1761969" cy="227380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427923" y="3455627"/>
              <a:ext cx="1762125" cy="227965"/>
            </a:xfrm>
            <a:custGeom>
              <a:avLst/>
              <a:gdLst/>
              <a:ahLst/>
              <a:cxnLst/>
              <a:rect l="l" t="t" r="r" b="b"/>
              <a:pathLst>
                <a:path w="1762125" h="227964">
                  <a:moveTo>
                    <a:pt x="0" y="37896"/>
                  </a:moveTo>
                  <a:lnTo>
                    <a:pt x="3721" y="23142"/>
                  </a:lnTo>
                  <a:lnTo>
                    <a:pt x="13869" y="11097"/>
                  </a:lnTo>
                  <a:lnTo>
                    <a:pt x="28918" y="2977"/>
                  </a:lnTo>
                  <a:lnTo>
                    <a:pt x="47343" y="0"/>
                  </a:lnTo>
                  <a:lnTo>
                    <a:pt x="1714625" y="0"/>
                  </a:lnTo>
                  <a:lnTo>
                    <a:pt x="1733057" y="2977"/>
                  </a:lnTo>
                  <a:lnTo>
                    <a:pt x="1748105" y="11097"/>
                  </a:lnTo>
                  <a:lnTo>
                    <a:pt x="1758249" y="23142"/>
                  </a:lnTo>
                  <a:lnTo>
                    <a:pt x="1761969" y="37896"/>
                  </a:lnTo>
                  <a:lnTo>
                    <a:pt x="1761969" y="189483"/>
                  </a:lnTo>
                  <a:lnTo>
                    <a:pt x="1758249" y="204237"/>
                  </a:lnTo>
                  <a:lnTo>
                    <a:pt x="1748105" y="216282"/>
                  </a:lnTo>
                  <a:lnTo>
                    <a:pt x="1733057" y="224402"/>
                  </a:lnTo>
                  <a:lnTo>
                    <a:pt x="1714625" y="227380"/>
                  </a:lnTo>
                  <a:lnTo>
                    <a:pt x="47343" y="227380"/>
                  </a:lnTo>
                  <a:lnTo>
                    <a:pt x="28918" y="224402"/>
                  </a:lnTo>
                  <a:lnTo>
                    <a:pt x="13869" y="216282"/>
                  </a:lnTo>
                  <a:lnTo>
                    <a:pt x="3721" y="204237"/>
                  </a:lnTo>
                  <a:lnTo>
                    <a:pt x="0" y="189483"/>
                  </a:lnTo>
                  <a:lnTo>
                    <a:pt x="0" y="37896"/>
                  </a:lnTo>
                  <a:close/>
                </a:path>
              </a:pathLst>
            </a:custGeom>
            <a:ln w="9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 txBox="1"/>
          <p:nvPr/>
        </p:nvSpPr>
        <p:spPr>
          <a:xfrm>
            <a:off x="3829991" y="3491822"/>
            <a:ext cx="956310" cy="1536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175" b="1">
                <a:latin typeface="Verdana"/>
                <a:cs typeface="Verdana"/>
              </a:rPr>
              <a:t>ERRONEOUS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843910" y="3541491"/>
            <a:ext cx="584200" cy="80010"/>
          </a:xfrm>
          <a:custGeom>
            <a:avLst/>
            <a:gdLst/>
            <a:ahLst/>
            <a:cxnLst/>
            <a:rect l="l" t="t" r="r" b="b"/>
            <a:pathLst>
              <a:path w="584200" h="80010">
                <a:moveTo>
                  <a:pt x="484690" y="0"/>
                </a:moveTo>
                <a:lnTo>
                  <a:pt x="484690" y="79503"/>
                </a:lnTo>
                <a:lnTo>
                  <a:pt x="572093" y="44522"/>
                </a:lnTo>
                <a:lnTo>
                  <a:pt x="501244" y="44522"/>
                </a:lnTo>
                <a:lnTo>
                  <a:pt x="501244" y="34981"/>
                </a:lnTo>
                <a:lnTo>
                  <a:pt x="572093" y="34981"/>
                </a:lnTo>
                <a:lnTo>
                  <a:pt x="484690" y="0"/>
                </a:lnTo>
                <a:close/>
              </a:path>
              <a:path w="584200" h="80010">
                <a:moveTo>
                  <a:pt x="484690" y="34981"/>
                </a:moveTo>
                <a:lnTo>
                  <a:pt x="0" y="34981"/>
                </a:lnTo>
                <a:lnTo>
                  <a:pt x="0" y="44522"/>
                </a:lnTo>
                <a:lnTo>
                  <a:pt x="484690" y="44522"/>
                </a:lnTo>
                <a:lnTo>
                  <a:pt x="484690" y="34981"/>
                </a:lnTo>
                <a:close/>
              </a:path>
              <a:path w="584200" h="80010">
                <a:moveTo>
                  <a:pt x="572093" y="34981"/>
                </a:moveTo>
                <a:lnTo>
                  <a:pt x="501244" y="34981"/>
                </a:lnTo>
                <a:lnTo>
                  <a:pt x="501244" y="44522"/>
                </a:lnTo>
                <a:lnTo>
                  <a:pt x="572093" y="44522"/>
                </a:lnTo>
                <a:lnTo>
                  <a:pt x="584012" y="39751"/>
                </a:lnTo>
                <a:lnTo>
                  <a:pt x="572093" y="349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1015682" y="5526404"/>
            <a:ext cx="7309484" cy="57721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dirty="0" sz="1800">
                <a:latin typeface="Calibri"/>
                <a:cs typeface="Calibri"/>
              </a:rPr>
              <a:t>Parhami,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B.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Defect,</a:t>
            </a:r>
            <a:r>
              <a:rPr dirty="0" sz="1800" spc="10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Fault,</a:t>
            </a:r>
            <a:r>
              <a:rPr dirty="0" sz="1800" spc="-114">
                <a:latin typeface="Calibri"/>
                <a:cs typeface="Calibri"/>
              </a:rPr>
              <a:t> </a:t>
            </a:r>
            <a:r>
              <a:rPr dirty="0" sz="1800" spc="-30">
                <a:latin typeface="Calibri"/>
                <a:cs typeface="Calibri"/>
              </a:rPr>
              <a:t>Error,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.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.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.</a:t>
            </a:r>
            <a:r>
              <a:rPr dirty="0" sz="1800" spc="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,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or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Failure.</a:t>
            </a:r>
            <a:r>
              <a:rPr dirty="0" sz="1800" spc="-114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IEEE</a:t>
            </a:r>
            <a:r>
              <a:rPr dirty="0" sz="1800" spc="-9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Transactions</a:t>
            </a:r>
            <a:r>
              <a:rPr dirty="0" sz="1800" spc="-2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on</a:t>
            </a:r>
            <a:r>
              <a:rPr dirty="0" sz="1800" spc="-10">
                <a:latin typeface="Calibri"/>
                <a:cs typeface="Calibri"/>
              </a:rPr>
              <a:t> Reliability, </a:t>
            </a:r>
            <a:r>
              <a:rPr dirty="0" sz="1800">
                <a:latin typeface="Calibri"/>
                <a:cs typeface="Calibri"/>
              </a:rPr>
              <a:t>December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1997,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pp.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450—</a:t>
            </a:r>
            <a:r>
              <a:rPr dirty="0" sz="1800" spc="-25">
                <a:latin typeface="Calibri"/>
                <a:cs typeface="Calibri"/>
              </a:rPr>
              <a:t>45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95250"/>
            <a:ext cx="4162425" cy="1143000"/>
            <a:chOff x="857250" y="95250"/>
            <a:chExt cx="4162425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95250"/>
              <a:ext cx="242887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4150" y="95250"/>
              <a:ext cx="105727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5625" y="95250"/>
              <a:ext cx="1924050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1025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Defeitos</a:t>
            </a:r>
            <a:r>
              <a:rPr dirty="0" spc="15"/>
              <a:t> </a:t>
            </a:r>
            <a:r>
              <a:rPr dirty="0"/>
              <a:t>e</a:t>
            </a:r>
            <a:r>
              <a:rPr dirty="0" spc="-45"/>
              <a:t> </a:t>
            </a:r>
            <a:r>
              <a:rPr dirty="0" spc="-10"/>
              <a:t>falhas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69035" y="1540192"/>
            <a:ext cx="7527290" cy="4117340"/>
          </a:xfrm>
          <a:prstGeom prst="rect">
            <a:avLst/>
          </a:prstGeom>
        </p:spPr>
        <p:txBody>
          <a:bodyPr wrap="square" lIns="0" tIns="202565" rIns="0" bIns="0" rtlCol="0" vert="horz">
            <a:spAutoFit/>
          </a:bodyPr>
          <a:lstStyle/>
          <a:p>
            <a:pPr marL="12700" marR="1397635">
              <a:lnSpc>
                <a:spcPct val="58500"/>
              </a:lnSpc>
              <a:spcBef>
                <a:spcPts val="1595"/>
              </a:spcBef>
            </a:pPr>
            <a:r>
              <a:rPr dirty="0" sz="3000">
                <a:latin typeface="Calibri"/>
                <a:cs typeface="Calibri"/>
              </a:rPr>
              <a:t>Falhas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são,</a:t>
            </a:r>
            <a:r>
              <a:rPr dirty="0" sz="3000" spc="-1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em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geral,</a:t>
            </a:r>
            <a:r>
              <a:rPr dirty="0" sz="3000" spc="-1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resultado</a:t>
            </a:r>
            <a:r>
              <a:rPr dirty="0" sz="3000" spc="-1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erros </a:t>
            </a:r>
            <a:r>
              <a:rPr dirty="0" sz="3000">
                <a:latin typeface="Calibri"/>
                <a:cs typeface="Calibri"/>
              </a:rPr>
              <a:t>derivados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defeitos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no</a:t>
            </a:r>
            <a:r>
              <a:rPr dirty="0" sz="3000" spc="-10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sistema.</a:t>
            </a:r>
            <a:endParaRPr sz="3000">
              <a:latin typeface="Calibri"/>
              <a:cs typeface="Calibri"/>
            </a:endParaRPr>
          </a:p>
          <a:p>
            <a:pPr marL="12700" marR="1643380">
              <a:lnSpc>
                <a:spcPct val="60500"/>
              </a:lnSpc>
              <a:spcBef>
                <a:spcPts val="3379"/>
              </a:spcBef>
            </a:pPr>
            <a:r>
              <a:rPr dirty="0" sz="3000">
                <a:latin typeface="Calibri"/>
                <a:cs typeface="Calibri"/>
              </a:rPr>
              <a:t>No</a:t>
            </a:r>
            <a:r>
              <a:rPr dirty="0" sz="3000" spc="-70">
                <a:latin typeface="Calibri"/>
                <a:cs typeface="Calibri"/>
              </a:rPr>
              <a:t> </a:t>
            </a:r>
            <a:r>
              <a:rPr dirty="0" sz="3000" spc="-20">
                <a:latin typeface="Calibri"/>
                <a:cs typeface="Calibri"/>
              </a:rPr>
              <a:t>entanto,</a:t>
            </a:r>
            <a:r>
              <a:rPr dirty="0" sz="3000" spc="-1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os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defeitos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não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resultam </a:t>
            </a:r>
            <a:r>
              <a:rPr dirty="0" sz="3000">
                <a:latin typeface="Calibri"/>
                <a:cs typeface="Calibri"/>
              </a:rPr>
              <a:t>necessariamente</a:t>
            </a:r>
            <a:r>
              <a:rPr dirty="0" sz="3000" spc="-10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em</a:t>
            </a:r>
            <a:r>
              <a:rPr dirty="0" sz="3000" spc="-10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erros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no</a:t>
            </a:r>
            <a:r>
              <a:rPr dirty="0" sz="3000" spc="2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sistema</a:t>
            </a:r>
            <a:endParaRPr sz="3000">
              <a:latin typeface="Calibri"/>
              <a:cs typeface="Calibri"/>
            </a:endParaRPr>
          </a:p>
          <a:p>
            <a:pPr marL="488950" marR="5080">
              <a:lnSpc>
                <a:spcPts val="2550"/>
              </a:lnSpc>
              <a:spcBef>
                <a:spcPts val="360"/>
              </a:spcBef>
            </a:pPr>
            <a:r>
              <a:rPr dirty="0" sz="2600">
                <a:latin typeface="Calibri"/>
                <a:cs typeface="Calibri"/>
              </a:rPr>
              <a:t>O</a:t>
            </a:r>
            <a:r>
              <a:rPr dirty="0" sz="2600" spc="-4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estado</a:t>
            </a:r>
            <a:r>
              <a:rPr dirty="0" sz="2600" spc="-16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defeituoso</a:t>
            </a:r>
            <a:r>
              <a:rPr dirty="0" sz="2600" spc="-3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do</a:t>
            </a:r>
            <a:r>
              <a:rPr dirty="0" sz="2600" spc="-4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sistema</a:t>
            </a:r>
            <a:r>
              <a:rPr dirty="0" sz="2600" spc="-13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pode</a:t>
            </a:r>
            <a:r>
              <a:rPr dirty="0" sz="2600" spc="-4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ser</a:t>
            </a:r>
            <a:r>
              <a:rPr dirty="0" sz="2600" spc="-2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transitório, </a:t>
            </a:r>
            <a:r>
              <a:rPr dirty="0" sz="2600">
                <a:latin typeface="Calibri"/>
                <a:cs typeface="Calibri"/>
              </a:rPr>
              <a:t>e</a:t>
            </a:r>
            <a:r>
              <a:rPr dirty="0" sz="2600" spc="-20">
                <a:latin typeface="Calibri"/>
                <a:cs typeface="Calibri"/>
              </a:rPr>
              <a:t> ‘corrigido’</a:t>
            </a:r>
            <a:r>
              <a:rPr dirty="0" sz="2600" spc="3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antes</a:t>
            </a:r>
            <a:r>
              <a:rPr dirty="0" sz="2600" spc="-3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do</a:t>
            </a:r>
            <a:r>
              <a:rPr dirty="0" sz="2600" spc="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aparecimento</a:t>
            </a:r>
            <a:r>
              <a:rPr dirty="0" sz="2600" spc="-14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de</a:t>
            </a:r>
            <a:r>
              <a:rPr dirty="0" sz="2600" spc="-10">
                <a:latin typeface="Calibri"/>
                <a:cs typeface="Calibri"/>
              </a:rPr>
              <a:t> erros.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2600">
              <a:latin typeface="Calibri"/>
              <a:cs typeface="Calibri"/>
            </a:endParaRPr>
          </a:p>
          <a:p>
            <a:pPr marL="12700" marR="696595">
              <a:lnSpc>
                <a:spcPct val="60500"/>
              </a:lnSpc>
            </a:pPr>
            <a:r>
              <a:rPr dirty="0" sz="3000">
                <a:latin typeface="Calibri"/>
                <a:cs typeface="Calibri"/>
              </a:rPr>
              <a:t>Os</a:t>
            </a:r>
            <a:r>
              <a:rPr dirty="0" sz="3000" spc="-6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erros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não</a:t>
            </a:r>
            <a:r>
              <a:rPr dirty="0" sz="3000" spc="1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conduzem,</a:t>
            </a:r>
            <a:r>
              <a:rPr dirty="0" sz="3000" spc="-114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necessariamente,</a:t>
            </a:r>
            <a:r>
              <a:rPr dirty="0" sz="3000" spc="-160">
                <a:latin typeface="Calibri"/>
                <a:cs typeface="Calibri"/>
              </a:rPr>
              <a:t> </a:t>
            </a:r>
            <a:r>
              <a:rPr dirty="0" sz="3000" spc="-50">
                <a:latin typeface="Calibri"/>
                <a:cs typeface="Calibri"/>
              </a:rPr>
              <a:t>a </a:t>
            </a:r>
            <a:r>
              <a:rPr dirty="0" sz="3000">
                <a:latin typeface="Calibri"/>
                <a:cs typeface="Calibri"/>
              </a:rPr>
              <a:t>falhas</a:t>
            </a:r>
            <a:r>
              <a:rPr dirty="0" sz="3000" spc="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13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sistema</a:t>
            </a:r>
            <a:endParaRPr sz="3000">
              <a:latin typeface="Calibri"/>
              <a:cs typeface="Calibri"/>
            </a:endParaRPr>
          </a:p>
          <a:p>
            <a:pPr marL="488950" marR="654050">
              <a:lnSpc>
                <a:spcPct val="79400"/>
              </a:lnSpc>
              <a:spcBef>
                <a:spcPts val="525"/>
              </a:spcBef>
            </a:pPr>
            <a:r>
              <a:rPr dirty="0" sz="2600">
                <a:latin typeface="Calibri"/>
                <a:cs typeface="Calibri"/>
              </a:rPr>
              <a:t>O</a:t>
            </a:r>
            <a:r>
              <a:rPr dirty="0" sz="2600" spc="-5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erro</a:t>
            </a:r>
            <a:r>
              <a:rPr dirty="0" sz="2600" spc="-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pode</a:t>
            </a:r>
            <a:r>
              <a:rPr dirty="0" sz="2600" spc="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ser</a:t>
            </a:r>
            <a:r>
              <a:rPr dirty="0" sz="2600" spc="-12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corrigido</a:t>
            </a:r>
            <a:r>
              <a:rPr dirty="0" sz="2600" spc="1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por</a:t>
            </a:r>
            <a:r>
              <a:rPr dirty="0" sz="2600" spc="-5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detecção</a:t>
            </a:r>
            <a:r>
              <a:rPr dirty="0" sz="2600" spc="-12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de</a:t>
            </a:r>
            <a:r>
              <a:rPr dirty="0" sz="2600" spc="-7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erros </a:t>
            </a:r>
            <a:r>
              <a:rPr dirty="0" sz="2600" i="1">
                <a:latin typeface="Calibri"/>
                <a:cs typeface="Calibri"/>
              </a:rPr>
              <a:t>built-in</a:t>
            </a:r>
            <a:r>
              <a:rPr dirty="0" sz="2600" spc="-65" i="1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e</a:t>
            </a:r>
            <a:r>
              <a:rPr dirty="0" sz="2600" spc="-2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pela</a:t>
            </a:r>
            <a:r>
              <a:rPr dirty="0" sz="2600" spc="-3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recuperação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7725" y="200025"/>
            <a:ext cx="6619875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8975" rIns="0" bIns="0" rtlCol="0" vert="horz">
            <a:spAutoFit/>
          </a:bodyPr>
          <a:lstStyle/>
          <a:p>
            <a:pPr marL="863600">
              <a:lnSpc>
                <a:spcPct val="100000"/>
              </a:lnSpc>
              <a:spcBef>
                <a:spcPts val="130"/>
              </a:spcBef>
            </a:pPr>
            <a:r>
              <a:rPr dirty="0"/>
              <a:t>Realização</a:t>
            </a:r>
            <a:r>
              <a:rPr dirty="0" spc="45"/>
              <a:t> </a:t>
            </a:r>
            <a:r>
              <a:rPr dirty="0"/>
              <a:t>de</a:t>
            </a:r>
            <a:r>
              <a:rPr dirty="0" spc="-90"/>
              <a:t> </a:t>
            </a:r>
            <a:r>
              <a:rPr dirty="0" spc="-10"/>
              <a:t>confiabilidade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39215">
              <a:lnSpc>
                <a:spcPts val="2970"/>
              </a:lnSpc>
              <a:spcBef>
                <a:spcPts val="100"/>
              </a:spcBef>
            </a:pPr>
            <a:r>
              <a:rPr dirty="0" spc="-10"/>
              <a:t>Prevenção</a:t>
            </a:r>
            <a:r>
              <a:rPr dirty="0" spc="-110"/>
              <a:t> </a:t>
            </a:r>
            <a:r>
              <a:rPr dirty="0"/>
              <a:t>de</a:t>
            </a:r>
            <a:r>
              <a:rPr dirty="0" spc="40"/>
              <a:t> </a:t>
            </a:r>
            <a:r>
              <a:rPr dirty="0" spc="-10"/>
              <a:t>defeitos</a:t>
            </a:r>
          </a:p>
          <a:p>
            <a:pPr marL="1939289">
              <a:lnSpc>
                <a:spcPts val="2035"/>
              </a:lnSpc>
            </a:pPr>
            <a:r>
              <a:rPr dirty="0" sz="2400" spc="-25"/>
              <a:t>Técnicas</a:t>
            </a:r>
            <a:r>
              <a:rPr dirty="0" sz="2400" spc="-60"/>
              <a:t> </a:t>
            </a:r>
            <a:r>
              <a:rPr dirty="0" sz="2400"/>
              <a:t>de</a:t>
            </a:r>
            <a:r>
              <a:rPr dirty="0" sz="2400" spc="-10"/>
              <a:t> </a:t>
            </a:r>
            <a:r>
              <a:rPr dirty="0" sz="2400" spc="-20"/>
              <a:t>desenvolvimento</a:t>
            </a:r>
            <a:r>
              <a:rPr dirty="0" sz="2400" spc="-90"/>
              <a:t> </a:t>
            </a:r>
            <a:r>
              <a:rPr dirty="0" sz="2400"/>
              <a:t>são</a:t>
            </a:r>
            <a:r>
              <a:rPr dirty="0" sz="2400" spc="-5"/>
              <a:t> </a:t>
            </a:r>
            <a:r>
              <a:rPr dirty="0" sz="2400"/>
              <a:t>usadas</a:t>
            </a:r>
            <a:r>
              <a:rPr dirty="0" sz="2400" spc="-60"/>
              <a:t> </a:t>
            </a:r>
            <a:r>
              <a:rPr dirty="0" sz="2400" spc="-20"/>
              <a:t>para</a:t>
            </a:r>
            <a:endParaRPr sz="2400"/>
          </a:p>
          <a:p>
            <a:pPr marL="1939289">
              <a:lnSpc>
                <a:spcPts val="1725"/>
              </a:lnSpc>
            </a:pPr>
            <a:r>
              <a:rPr dirty="0" sz="2400"/>
              <a:t>minimizar</a:t>
            </a:r>
            <a:r>
              <a:rPr dirty="0" sz="2400" spc="-30"/>
              <a:t> </a:t>
            </a:r>
            <a:r>
              <a:rPr dirty="0" sz="2400"/>
              <a:t>a</a:t>
            </a:r>
            <a:r>
              <a:rPr dirty="0" sz="2400" spc="-105"/>
              <a:t> </a:t>
            </a:r>
            <a:r>
              <a:rPr dirty="0" sz="2400"/>
              <a:t>possibilidade</a:t>
            </a:r>
            <a:r>
              <a:rPr dirty="0" sz="2400" spc="-80"/>
              <a:t> </a:t>
            </a:r>
            <a:r>
              <a:rPr dirty="0" sz="2400"/>
              <a:t>de</a:t>
            </a:r>
            <a:r>
              <a:rPr dirty="0" sz="2400" spc="-80"/>
              <a:t> </a:t>
            </a:r>
            <a:r>
              <a:rPr dirty="0" sz="2400"/>
              <a:t>erros</a:t>
            </a:r>
            <a:r>
              <a:rPr dirty="0" sz="2400" spc="-50"/>
              <a:t> </a:t>
            </a:r>
            <a:r>
              <a:rPr dirty="0" sz="2400"/>
              <a:t>e/ou</a:t>
            </a:r>
            <a:r>
              <a:rPr dirty="0" sz="2400" spc="-10"/>
              <a:t> </a:t>
            </a:r>
            <a:r>
              <a:rPr dirty="0" sz="2400"/>
              <a:t>detectá-</a:t>
            </a:r>
            <a:r>
              <a:rPr dirty="0" sz="2400" spc="-25"/>
              <a:t>los</a:t>
            </a:r>
            <a:endParaRPr sz="2400"/>
          </a:p>
          <a:p>
            <a:pPr marL="1939289">
              <a:lnSpc>
                <a:spcPts val="1725"/>
              </a:lnSpc>
            </a:pPr>
            <a:r>
              <a:rPr dirty="0" sz="2400"/>
              <a:t>antes</a:t>
            </a:r>
            <a:r>
              <a:rPr dirty="0" sz="2400" spc="-85"/>
              <a:t> </a:t>
            </a:r>
            <a:r>
              <a:rPr dirty="0" sz="2400"/>
              <a:t>que</a:t>
            </a:r>
            <a:r>
              <a:rPr dirty="0" sz="2400" spc="-30"/>
              <a:t> </a:t>
            </a:r>
            <a:r>
              <a:rPr dirty="0" sz="2400"/>
              <a:t>causem</a:t>
            </a:r>
            <a:r>
              <a:rPr dirty="0" sz="2400" spc="-135"/>
              <a:t> </a:t>
            </a:r>
            <a:r>
              <a:rPr dirty="0" sz="2400"/>
              <a:t>a</a:t>
            </a:r>
            <a:r>
              <a:rPr dirty="0" sz="2400" spc="15"/>
              <a:t> </a:t>
            </a:r>
            <a:r>
              <a:rPr dirty="0" sz="2400" spc="-10"/>
              <a:t>introdução</a:t>
            </a:r>
            <a:r>
              <a:rPr dirty="0" sz="2400" spc="-105"/>
              <a:t> </a:t>
            </a:r>
            <a:r>
              <a:rPr dirty="0" sz="2400"/>
              <a:t>de</a:t>
            </a:r>
            <a:r>
              <a:rPr dirty="0" sz="2400" spc="-25"/>
              <a:t> </a:t>
            </a:r>
            <a:r>
              <a:rPr dirty="0" sz="2400" spc="-10"/>
              <a:t>defeitos</a:t>
            </a:r>
            <a:r>
              <a:rPr dirty="0" sz="2400" spc="-75"/>
              <a:t> </a:t>
            </a:r>
            <a:r>
              <a:rPr dirty="0" sz="2400" spc="-25"/>
              <a:t>no</a:t>
            </a:r>
            <a:endParaRPr sz="2400"/>
          </a:p>
          <a:p>
            <a:pPr marL="1939289" marR="509270">
              <a:lnSpc>
                <a:spcPct val="60000"/>
              </a:lnSpc>
              <a:spcBef>
                <a:spcPts val="575"/>
              </a:spcBef>
            </a:pPr>
            <a:r>
              <a:rPr dirty="0" sz="2400"/>
              <a:t>sistema</a:t>
            </a:r>
            <a:r>
              <a:rPr dirty="0" sz="2400" spc="-195"/>
              <a:t> </a:t>
            </a:r>
            <a:r>
              <a:rPr dirty="0" sz="2400"/>
              <a:t>(ex.</a:t>
            </a:r>
            <a:r>
              <a:rPr dirty="0" sz="2400" spc="-120"/>
              <a:t> </a:t>
            </a:r>
            <a:r>
              <a:rPr dirty="0" sz="2400"/>
              <a:t>evitar</a:t>
            </a:r>
            <a:r>
              <a:rPr dirty="0" sz="2400" spc="25"/>
              <a:t> </a:t>
            </a:r>
            <a:r>
              <a:rPr dirty="0" sz="2400"/>
              <a:t>LP que</a:t>
            </a:r>
            <a:r>
              <a:rPr dirty="0" sz="2400" spc="-25"/>
              <a:t> </a:t>
            </a:r>
            <a:r>
              <a:rPr dirty="0" sz="2400"/>
              <a:t>tenha</a:t>
            </a:r>
            <a:r>
              <a:rPr dirty="0" sz="2400" spc="-60"/>
              <a:t> </a:t>
            </a:r>
            <a:r>
              <a:rPr dirty="0" sz="2400" spc="-10"/>
              <a:t>manipulação</a:t>
            </a:r>
            <a:r>
              <a:rPr dirty="0" sz="2400" spc="-100"/>
              <a:t> </a:t>
            </a:r>
            <a:r>
              <a:rPr dirty="0" sz="2400" spc="-25"/>
              <a:t>de </a:t>
            </a:r>
            <a:r>
              <a:rPr dirty="0" sz="2400" spc="-10"/>
              <a:t>ponteiros)</a:t>
            </a:r>
            <a:endParaRPr sz="2400"/>
          </a:p>
          <a:p>
            <a:pPr marL="1339215">
              <a:lnSpc>
                <a:spcPts val="2970"/>
              </a:lnSpc>
              <a:spcBef>
                <a:spcPts val="2005"/>
              </a:spcBef>
            </a:pPr>
            <a:r>
              <a:rPr dirty="0"/>
              <a:t>Detecção</a:t>
            </a:r>
            <a:r>
              <a:rPr dirty="0" spc="-4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remoção</a:t>
            </a:r>
            <a:r>
              <a:rPr dirty="0" spc="-95"/>
              <a:t> </a:t>
            </a:r>
            <a:r>
              <a:rPr dirty="0"/>
              <a:t>de</a:t>
            </a:r>
            <a:r>
              <a:rPr dirty="0" spc="-95"/>
              <a:t> </a:t>
            </a:r>
            <a:r>
              <a:rPr dirty="0" spc="-10"/>
              <a:t>defeitos</a:t>
            </a:r>
          </a:p>
          <a:p>
            <a:pPr marL="1939289">
              <a:lnSpc>
                <a:spcPts val="2035"/>
              </a:lnSpc>
            </a:pPr>
            <a:r>
              <a:rPr dirty="0" sz="2400"/>
              <a:t>O</a:t>
            </a:r>
            <a:r>
              <a:rPr dirty="0" sz="2400" spc="-65"/>
              <a:t> </a:t>
            </a:r>
            <a:r>
              <a:rPr dirty="0" sz="2400"/>
              <a:t>uso</a:t>
            </a:r>
            <a:r>
              <a:rPr dirty="0" sz="2400" spc="-25"/>
              <a:t> </a:t>
            </a:r>
            <a:r>
              <a:rPr dirty="0" sz="2400"/>
              <a:t>de</a:t>
            </a:r>
            <a:r>
              <a:rPr dirty="0" sz="2400" spc="-35"/>
              <a:t> </a:t>
            </a:r>
            <a:r>
              <a:rPr dirty="0" sz="2400" spc="-10"/>
              <a:t>técnicas</a:t>
            </a:r>
            <a:r>
              <a:rPr dirty="0" sz="2400" spc="-135"/>
              <a:t> </a:t>
            </a:r>
            <a:r>
              <a:rPr dirty="0" sz="2400"/>
              <a:t>de</a:t>
            </a:r>
            <a:r>
              <a:rPr dirty="0" sz="2400" spc="-30"/>
              <a:t> </a:t>
            </a:r>
            <a:r>
              <a:rPr dirty="0" sz="2400" spc="-10"/>
              <a:t>verificação</a:t>
            </a:r>
            <a:r>
              <a:rPr dirty="0" sz="2400" spc="-30"/>
              <a:t> </a:t>
            </a:r>
            <a:r>
              <a:rPr dirty="0" sz="2400"/>
              <a:t>e</a:t>
            </a:r>
            <a:r>
              <a:rPr dirty="0" sz="2400" spc="-35"/>
              <a:t> </a:t>
            </a:r>
            <a:r>
              <a:rPr dirty="0" sz="2400"/>
              <a:t>validação</a:t>
            </a:r>
            <a:r>
              <a:rPr dirty="0" sz="2400" spc="40"/>
              <a:t> </a:t>
            </a:r>
            <a:r>
              <a:rPr dirty="0" sz="2400" spc="-25"/>
              <a:t>que</a:t>
            </a:r>
            <a:endParaRPr sz="2400"/>
          </a:p>
          <a:p>
            <a:pPr marL="1939289" marR="157480">
              <a:lnSpc>
                <a:spcPct val="60000"/>
              </a:lnSpc>
              <a:spcBef>
                <a:spcPts val="575"/>
              </a:spcBef>
            </a:pPr>
            <a:r>
              <a:rPr dirty="0" sz="2400" spc="-10"/>
              <a:t>aumentam</a:t>
            </a:r>
            <a:r>
              <a:rPr dirty="0" sz="2400" spc="-140"/>
              <a:t> </a:t>
            </a:r>
            <a:r>
              <a:rPr dirty="0" sz="2400"/>
              <a:t>a</a:t>
            </a:r>
            <a:r>
              <a:rPr dirty="0" sz="2400" spc="-5"/>
              <a:t> </a:t>
            </a:r>
            <a:r>
              <a:rPr dirty="0" sz="2400" spc="-10"/>
              <a:t>probabilidade</a:t>
            </a:r>
            <a:r>
              <a:rPr dirty="0" sz="2400" spc="40"/>
              <a:t> </a:t>
            </a:r>
            <a:r>
              <a:rPr dirty="0" sz="2400"/>
              <a:t>de</a:t>
            </a:r>
            <a:r>
              <a:rPr dirty="0" sz="2400" spc="-30"/>
              <a:t> </a:t>
            </a:r>
            <a:r>
              <a:rPr dirty="0" sz="2400"/>
              <a:t>detecção</a:t>
            </a:r>
            <a:r>
              <a:rPr dirty="0" sz="2400" spc="-100"/>
              <a:t> </a:t>
            </a:r>
            <a:r>
              <a:rPr dirty="0" sz="2400"/>
              <a:t>e</a:t>
            </a:r>
            <a:r>
              <a:rPr dirty="0" sz="2400" spc="-30"/>
              <a:t> </a:t>
            </a:r>
            <a:r>
              <a:rPr dirty="0" sz="2400" spc="-10"/>
              <a:t>correção </a:t>
            </a:r>
            <a:r>
              <a:rPr dirty="0" sz="2400"/>
              <a:t>(teste</a:t>
            </a:r>
            <a:r>
              <a:rPr dirty="0" sz="2400" spc="-155"/>
              <a:t> </a:t>
            </a:r>
            <a:r>
              <a:rPr dirty="0" sz="2400"/>
              <a:t>e </a:t>
            </a:r>
            <a:r>
              <a:rPr dirty="0" sz="2400" spc="-10"/>
              <a:t>depuração)</a:t>
            </a:r>
            <a:endParaRPr sz="2400"/>
          </a:p>
          <a:p>
            <a:pPr marL="1339215">
              <a:lnSpc>
                <a:spcPts val="2970"/>
              </a:lnSpc>
              <a:spcBef>
                <a:spcPts val="1925"/>
              </a:spcBef>
            </a:pPr>
            <a:r>
              <a:rPr dirty="0" spc="-30"/>
              <a:t>Tolerância</a:t>
            </a:r>
            <a:r>
              <a:rPr dirty="0" spc="-45"/>
              <a:t> </a:t>
            </a:r>
            <a:r>
              <a:rPr dirty="0"/>
              <a:t>a</a:t>
            </a:r>
            <a:r>
              <a:rPr dirty="0" spc="-50"/>
              <a:t> </a:t>
            </a:r>
            <a:r>
              <a:rPr dirty="0" spc="-10"/>
              <a:t>defeitos</a:t>
            </a:r>
          </a:p>
          <a:p>
            <a:pPr marL="1939289">
              <a:lnSpc>
                <a:spcPts val="2035"/>
              </a:lnSpc>
            </a:pPr>
            <a:r>
              <a:rPr dirty="0" sz="2400" spc="-25"/>
              <a:t>Técnicas</a:t>
            </a:r>
            <a:r>
              <a:rPr dirty="0" sz="2400" spc="-95"/>
              <a:t> </a:t>
            </a:r>
            <a:r>
              <a:rPr dirty="0" sz="2400"/>
              <a:t>de</a:t>
            </a:r>
            <a:r>
              <a:rPr dirty="0" sz="2400" spc="-35"/>
              <a:t> </a:t>
            </a:r>
            <a:r>
              <a:rPr dirty="0" sz="2400" spc="-35" i="1">
                <a:latin typeface="Calibri"/>
                <a:cs typeface="Calibri"/>
              </a:rPr>
              <a:t>run-</a:t>
            </a:r>
            <a:r>
              <a:rPr dirty="0" sz="2400" i="1">
                <a:latin typeface="Calibri"/>
                <a:cs typeface="Calibri"/>
              </a:rPr>
              <a:t>time </a:t>
            </a:r>
            <a:r>
              <a:rPr dirty="0" sz="2400"/>
              <a:t>são</a:t>
            </a:r>
            <a:r>
              <a:rPr dirty="0" sz="2400" spc="-45"/>
              <a:t> </a:t>
            </a:r>
            <a:r>
              <a:rPr dirty="0" sz="2400"/>
              <a:t>usados</a:t>
            </a:r>
            <a:r>
              <a:rPr dirty="0" sz="2400" spc="-75"/>
              <a:t> </a:t>
            </a:r>
            <a:r>
              <a:rPr dirty="0" sz="2400"/>
              <a:t>para</a:t>
            </a:r>
            <a:r>
              <a:rPr dirty="0" sz="2400" spc="-10"/>
              <a:t> </a:t>
            </a:r>
            <a:r>
              <a:rPr dirty="0" sz="2400"/>
              <a:t>assegurar</a:t>
            </a:r>
            <a:r>
              <a:rPr dirty="0" sz="2400" spc="-5"/>
              <a:t> </a:t>
            </a:r>
            <a:r>
              <a:rPr dirty="0" sz="2400" spc="-25"/>
              <a:t>que</a:t>
            </a:r>
            <a:endParaRPr sz="2400">
              <a:latin typeface="Calibri"/>
              <a:cs typeface="Calibri"/>
            </a:endParaRPr>
          </a:p>
          <a:p>
            <a:pPr marL="1939289" marR="5080">
              <a:lnSpc>
                <a:spcPct val="60000"/>
              </a:lnSpc>
              <a:spcBef>
                <a:spcPts val="580"/>
              </a:spcBef>
            </a:pPr>
            <a:r>
              <a:rPr dirty="0" sz="2400" spc="-10"/>
              <a:t>defeitos</a:t>
            </a:r>
            <a:r>
              <a:rPr dirty="0" sz="2400" spc="-100"/>
              <a:t> </a:t>
            </a:r>
            <a:r>
              <a:rPr dirty="0" sz="2400"/>
              <a:t>não</a:t>
            </a:r>
            <a:r>
              <a:rPr dirty="0" sz="2400" spc="-30"/>
              <a:t> </a:t>
            </a:r>
            <a:r>
              <a:rPr dirty="0" sz="2400" spc="-10"/>
              <a:t>resultem</a:t>
            </a:r>
            <a:r>
              <a:rPr dirty="0" sz="2400" spc="-135"/>
              <a:t> </a:t>
            </a:r>
            <a:r>
              <a:rPr dirty="0" sz="2400"/>
              <a:t>em</a:t>
            </a:r>
            <a:r>
              <a:rPr dirty="0" sz="2400" spc="-5"/>
              <a:t> </a:t>
            </a:r>
            <a:r>
              <a:rPr dirty="0" sz="2400"/>
              <a:t>erros</a:t>
            </a:r>
            <a:r>
              <a:rPr dirty="0" sz="2400" spc="-5"/>
              <a:t> </a:t>
            </a:r>
            <a:r>
              <a:rPr dirty="0" sz="2400"/>
              <a:t>de</a:t>
            </a:r>
            <a:r>
              <a:rPr dirty="0" sz="2400" spc="-40"/>
              <a:t> </a:t>
            </a:r>
            <a:r>
              <a:rPr dirty="0" sz="2400"/>
              <a:t>sistema</a:t>
            </a:r>
            <a:r>
              <a:rPr dirty="0" sz="2400" spc="-130"/>
              <a:t> </a:t>
            </a:r>
            <a:r>
              <a:rPr dirty="0" sz="2400" spc="-10"/>
              <a:t>e/ou</a:t>
            </a:r>
            <a:r>
              <a:rPr dirty="0" sz="2400" spc="-30"/>
              <a:t> </a:t>
            </a:r>
            <a:r>
              <a:rPr dirty="0" sz="2400" spc="-25"/>
              <a:t>que </a:t>
            </a:r>
            <a:r>
              <a:rPr dirty="0" sz="2400"/>
              <a:t>esses</a:t>
            </a:r>
            <a:r>
              <a:rPr dirty="0" sz="2400" spc="-95"/>
              <a:t> </a:t>
            </a:r>
            <a:r>
              <a:rPr dirty="0" sz="2400"/>
              <a:t>erros</a:t>
            </a:r>
            <a:r>
              <a:rPr dirty="0" sz="2400" spc="-20"/>
              <a:t> </a:t>
            </a:r>
            <a:r>
              <a:rPr dirty="0" sz="2400"/>
              <a:t>não</a:t>
            </a:r>
            <a:r>
              <a:rPr dirty="0" sz="2400" spc="-40"/>
              <a:t> </a:t>
            </a:r>
            <a:r>
              <a:rPr dirty="0" sz="2400"/>
              <a:t>resultem</a:t>
            </a:r>
            <a:r>
              <a:rPr dirty="0" sz="2400" spc="-90"/>
              <a:t> </a:t>
            </a:r>
            <a:r>
              <a:rPr dirty="0" sz="2400"/>
              <a:t>em</a:t>
            </a:r>
            <a:r>
              <a:rPr dirty="0" sz="2400" spc="-90"/>
              <a:t> </a:t>
            </a:r>
            <a:r>
              <a:rPr dirty="0" sz="2400" spc="-10"/>
              <a:t>falhas.</a:t>
            </a:r>
            <a:endParaRPr sz="2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38125"/>
            <a:ext cx="6934200" cy="1143000"/>
            <a:chOff x="857250" y="238125"/>
            <a:chExt cx="693420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38125"/>
              <a:ext cx="319087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5675" y="238125"/>
              <a:ext cx="1333500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43375" y="238125"/>
              <a:ext cx="364807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0662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Modelagem</a:t>
            </a:r>
            <a:r>
              <a:rPr dirty="0" spc="70"/>
              <a:t> </a:t>
            </a:r>
            <a:r>
              <a:rPr dirty="0"/>
              <a:t>de</a:t>
            </a:r>
            <a:r>
              <a:rPr dirty="0" spc="35"/>
              <a:t> </a:t>
            </a:r>
            <a:r>
              <a:rPr dirty="0" spc="-10"/>
              <a:t>confiabilidade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69035" y="1625917"/>
            <a:ext cx="7571740" cy="4065904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12700" marR="5080">
              <a:lnSpc>
                <a:spcPct val="81800"/>
              </a:lnSpc>
              <a:spcBef>
                <a:spcPts val="660"/>
              </a:spcBef>
            </a:pPr>
            <a:r>
              <a:rPr dirty="0" sz="2450">
                <a:latin typeface="Calibri"/>
                <a:cs typeface="Calibri"/>
              </a:rPr>
              <a:t>Você</a:t>
            </a:r>
            <a:r>
              <a:rPr dirty="0" sz="2450" spc="-4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pode</a:t>
            </a:r>
            <a:r>
              <a:rPr dirty="0" sz="2450" spc="1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modelar</a:t>
            </a:r>
            <a:r>
              <a:rPr dirty="0" sz="2450" spc="1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um</a:t>
            </a:r>
            <a:r>
              <a:rPr dirty="0" sz="2450" spc="4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sistema</a:t>
            </a:r>
            <a:r>
              <a:rPr dirty="0" sz="2450" spc="1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como</a:t>
            </a:r>
            <a:r>
              <a:rPr dirty="0" sz="2450" spc="4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um</a:t>
            </a:r>
            <a:r>
              <a:rPr dirty="0" sz="2450" spc="-3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mapeamento</a:t>
            </a:r>
            <a:r>
              <a:rPr dirty="0" sz="2450" spc="254">
                <a:latin typeface="Calibri"/>
                <a:cs typeface="Calibri"/>
              </a:rPr>
              <a:t> </a:t>
            </a:r>
            <a:r>
              <a:rPr dirty="0" sz="2450" spc="-25">
                <a:latin typeface="Calibri"/>
                <a:cs typeface="Calibri"/>
              </a:rPr>
              <a:t>de </a:t>
            </a:r>
            <a:r>
              <a:rPr dirty="0" sz="2450" spc="-10">
                <a:latin typeface="Calibri"/>
                <a:cs typeface="Calibri"/>
              </a:rPr>
              <a:t>entradas-</a:t>
            </a:r>
            <a:r>
              <a:rPr dirty="0" sz="2450">
                <a:latin typeface="Calibri"/>
                <a:cs typeface="Calibri"/>
              </a:rPr>
              <a:t>saídas,</a:t>
            </a:r>
            <a:r>
              <a:rPr dirty="0" sz="2450" spc="17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onde</a:t>
            </a:r>
            <a:r>
              <a:rPr dirty="0" sz="2450" spc="7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algumas</a:t>
            </a:r>
            <a:r>
              <a:rPr dirty="0" sz="2450" spc="6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entradas</a:t>
            </a:r>
            <a:r>
              <a:rPr dirty="0" sz="2450" spc="13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resultarão</a:t>
            </a:r>
            <a:r>
              <a:rPr dirty="0" sz="2450" spc="25">
                <a:latin typeface="Calibri"/>
                <a:cs typeface="Calibri"/>
              </a:rPr>
              <a:t> </a:t>
            </a:r>
            <a:r>
              <a:rPr dirty="0" sz="2450" spc="-25">
                <a:latin typeface="Calibri"/>
                <a:cs typeface="Calibri"/>
              </a:rPr>
              <a:t>em </a:t>
            </a:r>
            <a:r>
              <a:rPr dirty="0" sz="2450">
                <a:latin typeface="Calibri"/>
                <a:cs typeface="Calibri"/>
              </a:rPr>
              <a:t>saídas</a:t>
            </a:r>
            <a:r>
              <a:rPr dirty="0" sz="2450" spc="90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errôneas.</a:t>
            </a:r>
            <a:endParaRPr sz="24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2450">
              <a:latin typeface="Calibri"/>
              <a:cs typeface="Calibri"/>
            </a:endParaRPr>
          </a:p>
          <a:p>
            <a:pPr marL="12700" marR="365125">
              <a:lnSpc>
                <a:spcPct val="81800"/>
              </a:lnSpc>
              <a:spcBef>
                <a:spcPts val="5"/>
              </a:spcBef>
            </a:pPr>
            <a:r>
              <a:rPr dirty="0" sz="2450">
                <a:latin typeface="Calibri"/>
                <a:cs typeface="Calibri"/>
              </a:rPr>
              <a:t>A</a:t>
            </a:r>
            <a:r>
              <a:rPr dirty="0" sz="2450" spc="3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confiabilidade</a:t>
            </a:r>
            <a:r>
              <a:rPr dirty="0" sz="2450" spc="1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do</a:t>
            </a:r>
            <a:r>
              <a:rPr dirty="0" sz="2450" spc="8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sistema</a:t>
            </a:r>
            <a:r>
              <a:rPr dirty="0" sz="2450" spc="-2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é</a:t>
            </a:r>
            <a:r>
              <a:rPr dirty="0" sz="2450" spc="7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a</a:t>
            </a:r>
            <a:r>
              <a:rPr dirty="0" sz="2450" spc="-1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probabilidade</a:t>
            </a:r>
            <a:r>
              <a:rPr dirty="0" sz="2450" spc="18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80">
                <a:latin typeface="Calibri"/>
                <a:cs typeface="Calibri"/>
              </a:rPr>
              <a:t> </a:t>
            </a:r>
            <a:r>
              <a:rPr dirty="0" sz="2450" spc="-25">
                <a:latin typeface="Calibri"/>
                <a:cs typeface="Calibri"/>
              </a:rPr>
              <a:t>uma </a:t>
            </a:r>
            <a:r>
              <a:rPr dirty="0" sz="2450">
                <a:latin typeface="Calibri"/>
                <a:cs typeface="Calibri"/>
              </a:rPr>
              <a:t>entrada</a:t>
            </a:r>
            <a:r>
              <a:rPr dirty="0" sz="2450" spc="8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particular</a:t>
            </a:r>
            <a:r>
              <a:rPr dirty="0" sz="2450" spc="9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pertencer</a:t>
            </a:r>
            <a:r>
              <a:rPr dirty="0" sz="2450" spc="13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a</a:t>
            </a:r>
            <a:r>
              <a:rPr dirty="0" sz="2450" spc="2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um conjunto</a:t>
            </a:r>
            <a:r>
              <a:rPr dirty="0" sz="2450" spc="14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55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entradas </a:t>
            </a:r>
            <a:r>
              <a:rPr dirty="0" sz="2450">
                <a:latin typeface="Calibri"/>
                <a:cs typeface="Calibri"/>
              </a:rPr>
              <a:t>que</a:t>
            </a:r>
            <a:r>
              <a:rPr dirty="0" sz="2450" spc="8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causam</a:t>
            </a:r>
            <a:r>
              <a:rPr dirty="0" sz="2450" spc="10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saídas</a:t>
            </a:r>
            <a:r>
              <a:rPr dirty="0" sz="2450" spc="-15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errôneas.</a:t>
            </a:r>
            <a:endParaRPr sz="24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2450">
              <a:latin typeface="Calibri"/>
              <a:cs typeface="Calibri"/>
            </a:endParaRPr>
          </a:p>
          <a:p>
            <a:pPr marL="12700" marR="368300">
              <a:lnSpc>
                <a:spcPct val="81700"/>
              </a:lnSpc>
            </a:pPr>
            <a:r>
              <a:rPr dirty="0" sz="2450">
                <a:latin typeface="Calibri"/>
                <a:cs typeface="Calibri"/>
              </a:rPr>
              <a:t>Pessoas</a:t>
            </a:r>
            <a:r>
              <a:rPr dirty="0" sz="2450" spc="8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diferentes</a:t>
            </a:r>
            <a:r>
              <a:rPr dirty="0" sz="2450" spc="8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usarão</a:t>
            </a:r>
            <a:r>
              <a:rPr dirty="0" sz="2450" spc="4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o</a:t>
            </a:r>
            <a:r>
              <a:rPr dirty="0" sz="2450" spc="-4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sistema</a:t>
            </a:r>
            <a:r>
              <a:rPr dirty="0" sz="2450" spc="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-35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maneiras </a:t>
            </a:r>
            <a:r>
              <a:rPr dirty="0" sz="2450">
                <a:latin typeface="Calibri"/>
                <a:cs typeface="Calibri"/>
              </a:rPr>
              <a:t>diferentes</a:t>
            </a:r>
            <a:r>
              <a:rPr dirty="0" sz="2450" spc="10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e,</a:t>
            </a:r>
            <a:r>
              <a:rPr dirty="0" sz="2450" spc="7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sendo</a:t>
            </a:r>
            <a:r>
              <a:rPr dirty="0" sz="2450" spc="35">
                <a:latin typeface="Calibri"/>
                <a:cs typeface="Calibri"/>
              </a:rPr>
              <a:t>  </a:t>
            </a:r>
            <a:r>
              <a:rPr dirty="0" sz="2450">
                <a:latin typeface="Calibri"/>
                <a:cs typeface="Calibri"/>
              </a:rPr>
              <a:t>assim,</a:t>
            </a:r>
            <a:r>
              <a:rPr dirty="0" sz="2450" spc="-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essa</a:t>
            </a:r>
            <a:r>
              <a:rPr dirty="0" sz="2450" spc="3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probabilidade</a:t>
            </a:r>
            <a:r>
              <a:rPr dirty="0" sz="2450" spc="21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não</a:t>
            </a:r>
            <a:r>
              <a:rPr dirty="0" sz="2450" spc="-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é</a:t>
            </a:r>
            <a:r>
              <a:rPr dirty="0" sz="2450" spc="-25">
                <a:latin typeface="Calibri"/>
                <a:cs typeface="Calibri"/>
              </a:rPr>
              <a:t> um </a:t>
            </a:r>
            <a:r>
              <a:rPr dirty="0" sz="2450">
                <a:latin typeface="Calibri"/>
                <a:cs typeface="Calibri"/>
              </a:rPr>
              <a:t>atributo</a:t>
            </a:r>
            <a:r>
              <a:rPr dirty="0" sz="2450" spc="-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estático</a:t>
            </a:r>
            <a:r>
              <a:rPr dirty="0" sz="2450" spc="-7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6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sistema,</a:t>
            </a:r>
            <a:r>
              <a:rPr dirty="0" sz="2450" spc="-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mas</a:t>
            </a:r>
            <a:r>
              <a:rPr dirty="0" sz="2450" spc="1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sim,</a:t>
            </a:r>
            <a:r>
              <a:rPr dirty="0" sz="2450" spc="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dependente</a:t>
            </a:r>
            <a:r>
              <a:rPr dirty="0" sz="2450" spc="275">
                <a:latin typeface="Calibri"/>
                <a:cs typeface="Calibri"/>
              </a:rPr>
              <a:t> </a:t>
            </a:r>
            <a:r>
              <a:rPr dirty="0" sz="2450" spc="-25">
                <a:latin typeface="Calibri"/>
                <a:cs typeface="Calibri"/>
              </a:rPr>
              <a:t>do </a:t>
            </a:r>
            <a:r>
              <a:rPr dirty="0" sz="2450">
                <a:latin typeface="Calibri"/>
                <a:cs typeface="Calibri"/>
              </a:rPr>
              <a:t>ambiente</a:t>
            </a:r>
            <a:r>
              <a:rPr dirty="0" sz="2450" spc="13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do</a:t>
            </a:r>
            <a:r>
              <a:rPr dirty="0" sz="2450" spc="-15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sistema.</a:t>
            </a:r>
            <a:endParaRPr sz="2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23908" y="6434137"/>
            <a:ext cx="10287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6888" y="1856867"/>
            <a:ext cx="5972175" cy="33051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04061" y="5795962"/>
            <a:ext cx="518985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20">
                <a:latin typeface="Calibri"/>
                <a:cs typeface="Calibri"/>
                <a:hlinkClick r:id="rId3"/>
              </a:rPr>
              <a:t>http://www.washingtonpost.com/wp-</a:t>
            </a:r>
            <a:r>
              <a:rPr dirty="0" sz="1050" spc="-10">
                <a:latin typeface="Calibri"/>
                <a:cs typeface="Calibri"/>
                <a:hlinkClick r:id="rId3"/>
              </a:rPr>
              <a:t>dyn/content/article/2008/06/05/AR2008060501958.html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133350"/>
            <a:ext cx="6981825" cy="1143000"/>
            <a:chOff x="857250" y="133350"/>
            <a:chExt cx="6981825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133350"/>
              <a:ext cx="351472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9050" y="133350"/>
              <a:ext cx="2724150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7400" y="133350"/>
              <a:ext cx="197167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4206" rIns="0" bIns="0" rtlCol="0" vert="horz">
            <a:spAutoFit/>
          </a:bodyPr>
          <a:lstStyle/>
          <a:p>
            <a:pPr marL="874394">
              <a:lnSpc>
                <a:spcPct val="100000"/>
              </a:lnSpc>
              <a:spcBef>
                <a:spcPts val="130"/>
              </a:spcBef>
            </a:pPr>
            <a:r>
              <a:rPr dirty="0"/>
              <a:t>Mapeamento</a:t>
            </a:r>
            <a:r>
              <a:rPr dirty="0" spc="60"/>
              <a:t> </a:t>
            </a:r>
            <a:r>
              <a:rPr dirty="0" spc="-10"/>
              <a:t>entradas/saídas</a:t>
            </a: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1900" y="1676400"/>
            <a:ext cx="7518400" cy="413067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0" y="171450"/>
            <a:ext cx="6572250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6463" rIns="0" bIns="0" rtlCol="0" vert="horz">
            <a:spAutoFit/>
          </a:bodyPr>
          <a:lstStyle/>
          <a:p>
            <a:pPr marL="874394">
              <a:lnSpc>
                <a:spcPct val="100000"/>
              </a:lnSpc>
              <a:spcBef>
                <a:spcPts val="130"/>
              </a:spcBef>
            </a:pPr>
            <a:r>
              <a:rPr dirty="0"/>
              <a:t>Percepção</a:t>
            </a:r>
            <a:r>
              <a:rPr dirty="0" spc="-1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 spc="-10"/>
              <a:t>confiabilidade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3475" y="1884362"/>
            <a:ext cx="7715250" cy="37147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161925"/>
            <a:ext cx="6334125" cy="1143000"/>
            <a:chOff x="857250" y="161925"/>
            <a:chExt cx="6334125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161925"/>
              <a:ext cx="260032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95600" y="161925"/>
              <a:ext cx="1333500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3300" y="161925"/>
              <a:ext cx="364807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5669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Melhoria</a:t>
            </a:r>
            <a:r>
              <a:rPr dirty="0" spc="55"/>
              <a:t> </a:t>
            </a:r>
            <a:r>
              <a:rPr dirty="0"/>
              <a:t>de</a:t>
            </a:r>
            <a:r>
              <a:rPr dirty="0" spc="85"/>
              <a:t> </a:t>
            </a:r>
            <a:r>
              <a:rPr dirty="0" spc="-10"/>
              <a:t>confiabilidade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69035" y="1625917"/>
            <a:ext cx="7589520" cy="391160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75"/>
              </a:spcBef>
            </a:pP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remoção</a:t>
            </a:r>
            <a:r>
              <a:rPr dirty="0" sz="2400" spc="-1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X%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 </a:t>
            </a:r>
            <a:r>
              <a:rPr dirty="0" sz="2400" spc="-10">
                <a:latin typeface="Calibri"/>
                <a:cs typeface="Calibri"/>
              </a:rPr>
              <a:t>defeitos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um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sistema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não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melhorará, necessariamente,</a:t>
            </a:r>
            <a:r>
              <a:rPr dirty="0" sz="2400" spc="-1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confiabilidade</a:t>
            </a:r>
            <a:r>
              <a:rPr dirty="0" sz="2400" spc="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em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X%. Um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estudo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da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IBM </a:t>
            </a:r>
            <a:r>
              <a:rPr dirty="0" sz="2400">
                <a:latin typeface="Calibri"/>
                <a:cs typeface="Calibri"/>
              </a:rPr>
              <a:t>mostrou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que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remoção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60%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defeitos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produtos resultaram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em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uma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melhoria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3%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da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confiabilidade.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z="2400">
              <a:latin typeface="Calibri"/>
              <a:cs typeface="Calibri"/>
            </a:endParaRPr>
          </a:p>
          <a:p>
            <a:pPr marL="12700" marR="238125">
              <a:lnSpc>
                <a:spcPct val="80000"/>
              </a:lnSpc>
            </a:pPr>
            <a:r>
              <a:rPr dirty="0" sz="2400">
                <a:latin typeface="Calibri"/>
                <a:cs typeface="Calibri"/>
              </a:rPr>
              <a:t>Defeitos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programa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podem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estar</a:t>
            </a:r>
            <a:r>
              <a:rPr dirty="0" sz="2400" spc="-1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em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seções</a:t>
            </a:r>
            <a:r>
              <a:rPr dirty="0" sz="2400" spc="-1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raramente </a:t>
            </a:r>
            <a:r>
              <a:rPr dirty="0" sz="2400" spc="-20">
                <a:latin typeface="Calibri"/>
                <a:cs typeface="Calibri"/>
              </a:rPr>
              <a:t>executadas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do código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e,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desse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modo,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nunca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serem encontrados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pelos</a:t>
            </a:r>
            <a:r>
              <a:rPr dirty="0" sz="2400" spc="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usuários.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remoção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destes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defeitos</a:t>
            </a:r>
            <a:r>
              <a:rPr dirty="0" sz="2400" spc="-11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não </a:t>
            </a:r>
            <a:r>
              <a:rPr dirty="0" sz="2400" spc="-10">
                <a:latin typeface="Calibri"/>
                <a:cs typeface="Calibri"/>
              </a:rPr>
              <a:t>afetam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percepção</a:t>
            </a:r>
            <a:r>
              <a:rPr dirty="0" sz="2400" spc="-1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da</a:t>
            </a:r>
            <a:r>
              <a:rPr dirty="0" sz="2400" spc="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confiabilidade.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9"/>
              </a:spcBef>
            </a:pPr>
            <a:endParaRPr sz="2400">
              <a:latin typeface="Calibri"/>
              <a:cs typeface="Calibri"/>
            </a:endParaRPr>
          </a:p>
          <a:p>
            <a:pPr marL="12700" marR="464820">
              <a:lnSpc>
                <a:spcPts val="2330"/>
              </a:lnSpc>
            </a:pPr>
            <a:r>
              <a:rPr dirty="0" sz="2400">
                <a:latin typeface="Calibri"/>
                <a:cs typeface="Calibri"/>
              </a:rPr>
              <a:t>Um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programa</a:t>
            </a:r>
            <a:r>
              <a:rPr dirty="0" sz="2400" spc="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com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defeitos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conhecidos</a:t>
            </a:r>
            <a:r>
              <a:rPr dirty="0" sz="2400" spc="-11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podem,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portanto, </a:t>
            </a:r>
            <a:r>
              <a:rPr dirty="0" sz="2400">
                <a:latin typeface="Calibri"/>
                <a:cs typeface="Calibri"/>
              </a:rPr>
              <a:t>ainda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ser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vistos</a:t>
            </a:r>
            <a:r>
              <a:rPr dirty="0" sz="2400" spc="-1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como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confiáveis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pelos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seus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usuários.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0" y="200025"/>
            <a:ext cx="2828925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8975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 spc="-10"/>
              <a:t>Segurança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69035" y="1540192"/>
            <a:ext cx="7434580" cy="1962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55"/>
              </a:lnSpc>
              <a:spcBef>
                <a:spcPts val="100"/>
              </a:spcBef>
            </a:pPr>
            <a:r>
              <a:rPr dirty="0" sz="3000">
                <a:latin typeface="Calibri"/>
                <a:cs typeface="Calibri"/>
              </a:rPr>
              <a:t>Propriedade</a:t>
            </a:r>
            <a:r>
              <a:rPr dirty="0" sz="3000" spc="-7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do</a:t>
            </a:r>
            <a:r>
              <a:rPr dirty="0" sz="3000" spc="-7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sistema</a:t>
            </a:r>
            <a:r>
              <a:rPr dirty="0" sz="3000" spc="-1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que</a:t>
            </a:r>
            <a:r>
              <a:rPr dirty="0" sz="3000" spc="-6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reflete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habilidade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ts val="2140"/>
              </a:lnSpc>
            </a:pPr>
            <a:r>
              <a:rPr dirty="0" sz="3000">
                <a:latin typeface="Calibri"/>
                <a:cs typeface="Calibri"/>
              </a:rPr>
              <a:t>do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sistema</a:t>
            </a:r>
            <a:r>
              <a:rPr dirty="0" sz="3000" spc="-1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para</a:t>
            </a:r>
            <a:r>
              <a:rPr dirty="0" sz="3000" spc="-15">
                <a:latin typeface="Calibri"/>
                <a:cs typeface="Calibri"/>
              </a:rPr>
              <a:t> </a:t>
            </a:r>
            <a:r>
              <a:rPr dirty="0" sz="3000" spc="-30">
                <a:latin typeface="Calibri"/>
                <a:cs typeface="Calibri"/>
              </a:rPr>
              <a:t>operar,</a:t>
            </a:r>
            <a:r>
              <a:rPr dirty="0" sz="3000" spc="-7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normalmente</a:t>
            </a:r>
            <a:r>
              <a:rPr dirty="0" sz="3000" spc="-1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ou</a:t>
            </a:r>
            <a:r>
              <a:rPr dirty="0" sz="3000" spc="-70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não</a:t>
            </a:r>
            <a:endParaRPr sz="3000">
              <a:latin typeface="Calibri"/>
              <a:cs typeface="Calibri"/>
            </a:endParaRPr>
          </a:p>
          <a:p>
            <a:pPr marL="12700" marR="81280">
              <a:lnSpc>
                <a:spcPct val="60500"/>
              </a:lnSpc>
              <a:spcBef>
                <a:spcPts val="710"/>
              </a:spcBef>
            </a:pPr>
            <a:r>
              <a:rPr dirty="0" sz="3000">
                <a:latin typeface="Calibri"/>
                <a:cs typeface="Calibri"/>
              </a:rPr>
              <a:t>(pode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falhar),</a:t>
            </a:r>
            <a:r>
              <a:rPr dirty="0" sz="3000" spc="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sem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perigo</a:t>
            </a:r>
            <a:r>
              <a:rPr dirty="0" sz="3000" spc="-1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6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causar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prejuízo</a:t>
            </a:r>
            <a:r>
              <a:rPr dirty="0" sz="3000" spc="-25" b="1">
                <a:latin typeface="Calibri"/>
                <a:cs typeface="Calibri"/>
              </a:rPr>
              <a:t> ou </a:t>
            </a:r>
            <a:r>
              <a:rPr dirty="0" sz="3000" b="1">
                <a:latin typeface="Calibri"/>
                <a:cs typeface="Calibri"/>
              </a:rPr>
              <a:t>morte</a:t>
            </a:r>
            <a:r>
              <a:rPr dirty="0" sz="3000" spc="-90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a</a:t>
            </a:r>
            <a:r>
              <a:rPr dirty="0" sz="3000" spc="-75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pessoas</a:t>
            </a:r>
            <a:r>
              <a:rPr dirty="0" sz="3000" spc="-15" b="1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</a:t>
            </a:r>
            <a:r>
              <a:rPr dirty="0" sz="3000" spc="-1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sem</a:t>
            </a:r>
            <a:r>
              <a:rPr dirty="0" sz="3000" spc="-5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danos</a:t>
            </a:r>
            <a:r>
              <a:rPr dirty="0" sz="3000" spc="-20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para</a:t>
            </a:r>
            <a:r>
              <a:rPr dirty="0" sz="3000" spc="-5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o</a:t>
            </a:r>
            <a:r>
              <a:rPr dirty="0" sz="3000" spc="-50" b="1">
                <a:latin typeface="Calibri"/>
                <a:cs typeface="Calibri"/>
              </a:rPr>
              <a:t> </a:t>
            </a:r>
            <a:r>
              <a:rPr dirty="0" sz="3000" spc="-10" b="1">
                <a:latin typeface="Calibri"/>
                <a:cs typeface="Calibri"/>
              </a:rPr>
              <a:t>ambiente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dirty="0" sz="3000">
                <a:latin typeface="Calibri"/>
                <a:cs typeface="Calibri"/>
              </a:rPr>
              <a:t>É</a:t>
            </a:r>
            <a:r>
              <a:rPr dirty="0" sz="3000" spc="-10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cada</a:t>
            </a:r>
            <a:r>
              <a:rPr dirty="0" sz="3000" spc="-8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vez</a:t>
            </a:r>
            <a:r>
              <a:rPr dirty="0" sz="3000" spc="-114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mais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importante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considerar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 spc="-50">
                <a:latin typeface="Calibri"/>
                <a:cs typeface="Calibri"/>
              </a:rPr>
              <a:t>a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9035" y="3295015"/>
            <a:ext cx="6835140" cy="483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000">
                <a:latin typeface="Calibri"/>
                <a:cs typeface="Calibri"/>
              </a:rPr>
              <a:t>segurança</a:t>
            </a:r>
            <a:r>
              <a:rPr dirty="0" sz="3000" spc="-10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do</a:t>
            </a:r>
            <a:r>
              <a:rPr dirty="0" sz="3000" spc="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software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à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medida</a:t>
            </a:r>
            <a:r>
              <a:rPr dirty="0" sz="3000" spc="-5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que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mais</a:t>
            </a:r>
            <a:r>
              <a:rPr dirty="0" sz="3000" spc="-90" b="1">
                <a:latin typeface="Calibri"/>
                <a:cs typeface="Calibri"/>
              </a:rPr>
              <a:t> </a:t>
            </a:r>
            <a:r>
              <a:rPr dirty="0" sz="3000" spc="-50" b="1">
                <a:latin typeface="Calibri"/>
                <a:cs typeface="Calibri"/>
              </a:rPr>
              <a:t>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9035" y="3561969"/>
            <a:ext cx="7491095" cy="7600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2890"/>
              </a:lnSpc>
              <a:spcBef>
                <a:spcPts val="105"/>
              </a:spcBef>
            </a:pPr>
            <a:r>
              <a:rPr dirty="0" sz="3000" b="1">
                <a:latin typeface="Calibri"/>
                <a:cs typeface="Calibri"/>
              </a:rPr>
              <a:t>mais</a:t>
            </a:r>
            <a:r>
              <a:rPr dirty="0" sz="3000" spc="-85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sistemas</a:t>
            </a:r>
            <a:r>
              <a:rPr dirty="0" sz="3000" spc="-155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incorporam</a:t>
            </a:r>
            <a:r>
              <a:rPr dirty="0" sz="3000" spc="-45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sistemas</a:t>
            </a:r>
            <a:r>
              <a:rPr dirty="0" sz="3000" spc="-155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de</a:t>
            </a:r>
            <a:r>
              <a:rPr dirty="0" sz="3000" spc="40" b="1">
                <a:latin typeface="Calibri"/>
                <a:cs typeface="Calibri"/>
              </a:rPr>
              <a:t> </a:t>
            </a:r>
            <a:r>
              <a:rPr dirty="0" sz="3000" spc="-10" b="1">
                <a:latin typeface="Calibri"/>
                <a:cs typeface="Calibri"/>
              </a:rPr>
              <a:t>controle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ts val="2890"/>
              </a:lnSpc>
            </a:pPr>
            <a:r>
              <a:rPr dirty="0" sz="3000">
                <a:latin typeface="Calibri"/>
                <a:cs typeface="Calibri"/>
              </a:rPr>
              <a:t>baseados</a:t>
            </a:r>
            <a:r>
              <a:rPr dirty="0" sz="3000" spc="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em</a:t>
            </a:r>
            <a:r>
              <a:rPr dirty="0" sz="3000" spc="-9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software.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9035" y="4573270"/>
            <a:ext cx="6049010" cy="760095"/>
          </a:xfrm>
          <a:prstGeom prst="rect">
            <a:avLst/>
          </a:prstGeom>
        </p:spPr>
        <p:txBody>
          <a:bodyPr wrap="square" lIns="0" tIns="193675" rIns="0" bIns="0" rtlCol="0" vert="horz">
            <a:spAutoFit/>
          </a:bodyPr>
          <a:lstStyle/>
          <a:p>
            <a:pPr marL="12700" marR="5080">
              <a:lnSpc>
                <a:spcPct val="60500"/>
              </a:lnSpc>
              <a:spcBef>
                <a:spcPts val="1525"/>
              </a:spcBef>
            </a:pPr>
            <a:r>
              <a:rPr dirty="0" sz="3000" b="1">
                <a:latin typeface="Calibri"/>
                <a:cs typeface="Calibri"/>
              </a:rPr>
              <a:t>Requisitos</a:t>
            </a:r>
            <a:r>
              <a:rPr dirty="0" sz="3000" spc="-85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de</a:t>
            </a:r>
            <a:r>
              <a:rPr dirty="0" sz="3000" spc="-105" b="1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segurança</a:t>
            </a:r>
            <a:r>
              <a:rPr dirty="0" sz="3000" spc="5" b="1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são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requisitos exclusivos,</a:t>
            </a:r>
            <a:r>
              <a:rPr dirty="0" sz="3000" spc="-10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isto</a:t>
            </a:r>
            <a:r>
              <a:rPr dirty="0" sz="3000" spc="-17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é,</a:t>
            </a:r>
            <a:r>
              <a:rPr dirty="0" sz="3000" spc="-100">
                <a:latin typeface="Calibri"/>
                <a:cs typeface="Calibri"/>
              </a:rPr>
              <a:t> </a:t>
            </a:r>
            <a:r>
              <a:rPr dirty="0" sz="3000" b="1">
                <a:latin typeface="Calibri"/>
                <a:cs typeface="Calibri"/>
              </a:rPr>
              <a:t>excluem</a:t>
            </a:r>
            <a:r>
              <a:rPr dirty="0" sz="3000" spc="-10" b="1">
                <a:latin typeface="Calibri"/>
                <a:cs typeface="Calibri"/>
              </a:rPr>
              <a:t> situações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69035" y="5126354"/>
            <a:ext cx="7329170" cy="483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000" b="1">
                <a:latin typeface="Calibri"/>
                <a:cs typeface="Calibri"/>
              </a:rPr>
              <a:t>indesejáveis</a:t>
            </a:r>
            <a:r>
              <a:rPr dirty="0" sz="3000" spc="-5" b="1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ao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invés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8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especificar</a:t>
            </a:r>
            <a:r>
              <a:rPr dirty="0" sz="3000" spc="-1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serviços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de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69035" y="5393372"/>
            <a:ext cx="3287395" cy="483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000">
                <a:latin typeface="Calibri"/>
                <a:cs typeface="Calibri"/>
              </a:rPr>
              <a:t>sistema</a:t>
            </a:r>
            <a:r>
              <a:rPr dirty="0" sz="3000" spc="-8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requisitados.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9035" y="1937944"/>
            <a:ext cx="7296150" cy="2915920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sz="3200">
                <a:latin typeface="Calibri"/>
                <a:cs typeface="Calibri"/>
              </a:rPr>
              <a:t>Sistemas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críticos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primários</a:t>
            </a:r>
            <a:r>
              <a:rPr dirty="0" sz="3200" spc="-1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de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segurança</a:t>
            </a:r>
            <a:endParaRPr sz="3200">
              <a:latin typeface="Calibri"/>
              <a:cs typeface="Calibri"/>
            </a:endParaRPr>
          </a:p>
          <a:p>
            <a:pPr marL="775335" marR="5080" indent="-286385">
              <a:lnSpc>
                <a:spcPct val="100000"/>
              </a:lnSpc>
              <a:spcBef>
                <a:spcPts val="440"/>
              </a:spcBef>
            </a:pPr>
            <a:r>
              <a:rPr dirty="0" sz="2000" spc="-10">
                <a:latin typeface="Calibri"/>
                <a:cs typeface="Calibri"/>
              </a:rPr>
              <a:t>Sistemas</a:t>
            </a:r>
            <a:r>
              <a:rPr dirty="0" sz="2000" spc="-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software</a:t>
            </a:r>
            <a:r>
              <a:rPr dirty="0" sz="2000" spc="-11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embutidos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cuja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falha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pode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causar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falha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do </a:t>
            </a:r>
            <a:r>
              <a:rPr dirty="0" sz="2000" spc="-10">
                <a:latin typeface="Calibri"/>
                <a:cs typeface="Calibri"/>
              </a:rPr>
              <a:t>hardware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associado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ameaçar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diretamente</a:t>
            </a:r>
            <a:r>
              <a:rPr dirty="0" sz="2000" spc="-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as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pessoas.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3200">
                <a:latin typeface="Calibri"/>
                <a:cs typeface="Calibri"/>
              </a:rPr>
              <a:t>Sistemas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críticos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secundários</a:t>
            </a:r>
            <a:r>
              <a:rPr dirty="0" sz="3200" spc="-2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de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segurança</a:t>
            </a:r>
            <a:endParaRPr sz="3200">
              <a:latin typeface="Calibri"/>
              <a:cs typeface="Calibri"/>
            </a:endParaRPr>
          </a:p>
          <a:p>
            <a:pPr marL="775335" marR="274320" indent="-286385">
              <a:lnSpc>
                <a:spcPct val="100000"/>
              </a:lnSpc>
              <a:spcBef>
                <a:spcPts val="439"/>
              </a:spcBef>
            </a:pPr>
            <a:r>
              <a:rPr dirty="0" sz="2000" spc="-10">
                <a:latin typeface="Calibri"/>
                <a:cs typeface="Calibri"/>
              </a:rPr>
              <a:t>Sistemas</a:t>
            </a:r>
            <a:r>
              <a:rPr dirty="0" sz="2000" spc="-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cuja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falha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resulta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em</a:t>
            </a:r>
            <a:r>
              <a:rPr dirty="0" sz="2000" spc="-10">
                <a:latin typeface="Calibri"/>
                <a:cs typeface="Calibri"/>
              </a:rPr>
              <a:t> defeitos </a:t>
            </a:r>
            <a:r>
              <a:rPr dirty="0" sz="2000">
                <a:latin typeface="Calibri"/>
                <a:cs typeface="Calibri"/>
              </a:rPr>
              <a:t>em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outros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sistemas</a:t>
            </a:r>
            <a:r>
              <a:rPr dirty="0" sz="2000" spc="-11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que </a:t>
            </a:r>
            <a:r>
              <a:rPr dirty="0" sz="2000">
                <a:latin typeface="Calibri"/>
                <a:cs typeface="Calibri"/>
              </a:rPr>
              <a:t>podem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ameaçar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as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pessoas.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57250" y="28575"/>
            <a:ext cx="7067550" cy="1143000"/>
            <a:chOff x="857250" y="28575"/>
            <a:chExt cx="7067550" cy="1143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8575"/>
              <a:ext cx="256222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7025" y="28575"/>
              <a:ext cx="2181225" cy="1143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95800" y="28575"/>
              <a:ext cx="1323975" cy="1143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33975" y="28575"/>
              <a:ext cx="2790825" cy="1143000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873125">
              <a:lnSpc>
                <a:spcPct val="100000"/>
              </a:lnSpc>
              <a:spcBef>
                <a:spcPts val="130"/>
              </a:spcBef>
            </a:pPr>
            <a:r>
              <a:rPr dirty="0"/>
              <a:t>Aspectos</a:t>
            </a:r>
            <a:r>
              <a:rPr dirty="0" spc="75"/>
              <a:t> </a:t>
            </a:r>
            <a:r>
              <a:rPr dirty="0"/>
              <a:t>críticos</a:t>
            </a:r>
            <a:r>
              <a:rPr dirty="0" spc="80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 spc="-10"/>
              <a:t>segurança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9035" y="1586611"/>
            <a:ext cx="7644765" cy="4632960"/>
          </a:xfrm>
          <a:prstGeom prst="rect">
            <a:avLst/>
          </a:prstGeom>
        </p:spPr>
        <p:txBody>
          <a:bodyPr wrap="square" lIns="0" tIns="146050" rIns="0" bIns="0" rtlCol="0" vert="horz">
            <a:spAutoFit/>
          </a:bodyPr>
          <a:lstStyle/>
          <a:p>
            <a:pPr marL="12700" marR="434340">
              <a:lnSpc>
                <a:spcPct val="70900"/>
              </a:lnSpc>
              <a:spcBef>
                <a:spcPts val="1150"/>
              </a:spcBef>
            </a:pPr>
            <a:r>
              <a:rPr dirty="0" sz="3000">
                <a:latin typeface="Calibri"/>
                <a:cs typeface="Calibri"/>
              </a:rPr>
              <a:t>Segurança</a:t>
            </a:r>
            <a:r>
              <a:rPr dirty="0" sz="3000" spc="-8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confiabilidade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estão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relacionadas, </a:t>
            </a:r>
            <a:r>
              <a:rPr dirty="0" sz="3000">
                <a:latin typeface="Calibri"/>
                <a:cs typeface="Calibri"/>
              </a:rPr>
              <a:t>mas</a:t>
            </a:r>
            <a:r>
              <a:rPr dirty="0" sz="3000" spc="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são</a:t>
            </a:r>
            <a:r>
              <a:rPr dirty="0" sz="3000" spc="-2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distintas</a:t>
            </a:r>
            <a:endParaRPr sz="3000">
              <a:latin typeface="Calibri"/>
              <a:cs typeface="Calibri"/>
            </a:endParaRPr>
          </a:p>
          <a:p>
            <a:pPr marL="775335" marR="422275" indent="-286385">
              <a:lnSpc>
                <a:spcPts val="2030"/>
              </a:lnSpc>
              <a:spcBef>
                <a:spcPts val="405"/>
              </a:spcBef>
            </a:pPr>
            <a:r>
              <a:rPr dirty="0" sz="1850">
                <a:latin typeface="Calibri"/>
                <a:cs typeface="Calibri"/>
              </a:rPr>
              <a:t>Em</a:t>
            </a:r>
            <a:r>
              <a:rPr dirty="0" sz="1850" spc="6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geral,</a:t>
            </a:r>
            <a:r>
              <a:rPr dirty="0" sz="1850" spc="114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confiabilidade</a:t>
            </a:r>
            <a:r>
              <a:rPr dirty="0" sz="1850" spc="12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e</a:t>
            </a:r>
            <a:r>
              <a:rPr dirty="0" sz="1850" spc="2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disponibilidade</a:t>
            </a:r>
            <a:r>
              <a:rPr dirty="0" sz="1850" spc="204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são</a:t>
            </a:r>
            <a:r>
              <a:rPr dirty="0" sz="1850" spc="45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condições</a:t>
            </a:r>
            <a:r>
              <a:rPr dirty="0" sz="1850" spc="90">
                <a:latin typeface="Calibri"/>
                <a:cs typeface="Calibri"/>
              </a:rPr>
              <a:t> </a:t>
            </a:r>
            <a:r>
              <a:rPr dirty="0" sz="1850" spc="-10">
                <a:latin typeface="Calibri"/>
                <a:cs typeface="Calibri"/>
              </a:rPr>
              <a:t>necessárias, </a:t>
            </a:r>
            <a:r>
              <a:rPr dirty="0" sz="1850">
                <a:latin typeface="Calibri"/>
                <a:cs typeface="Calibri"/>
              </a:rPr>
              <a:t>porém,</a:t>
            </a:r>
            <a:r>
              <a:rPr dirty="0" sz="1850" spc="8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não</a:t>
            </a:r>
            <a:r>
              <a:rPr dirty="0" sz="1850" spc="1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suficientes</a:t>
            </a:r>
            <a:r>
              <a:rPr dirty="0" sz="1850" spc="13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para</a:t>
            </a:r>
            <a:r>
              <a:rPr dirty="0" sz="1850" spc="2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a</a:t>
            </a:r>
            <a:r>
              <a:rPr dirty="0" sz="1850" spc="3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segurança</a:t>
            </a:r>
            <a:r>
              <a:rPr dirty="0" sz="1850" spc="110">
                <a:latin typeface="Calibri"/>
                <a:cs typeface="Calibri"/>
              </a:rPr>
              <a:t> </a:t>
            </a:r>
            <a:r>
              <a:rPr dirty="0" sz="1850">
                <a:latin typeface="Calibri"/>
                <a:cs typeface="Calibri"/>
              </a:rPr>
              <a:t>de</a:t>
            </a:r>
            <a:r>
              <a:rPr dirty="0" sz="1850" spc="65">
                <a:latin typeface="Calibri"/>
                <a:cs typeface="Calibri"/>
              </a:rPr>
              <a:t> </a:t>
            </a:r>
            <a:r>
              <a:rPr dirty="0" sz="1850" spc="-10">
                <a:latin typeface="Calibri"/>
                <a:cs typeface="Calibri"/>
              </a:rPr>
              <a:t>sistemas.</a:t>
            </a: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sz="1850">
              <a:latin typeface="Calibri"/>
              <a:cs typeface="Calibri"/>
            </a:endParaRPr>
          </a:p>
          <a:p>
            <a:pPr marL="12700" marR="5080">
              <a:lnSpc>
                <a:spcPct val="69900"/>
              </a:lnSpc>
              <a:spcBef>
                <a:spcPts val="5"/>
              </a:spcBef>
            </a:pPr>
            <a:r>
              <a:rPr dirty="0" sz="3000">
                <a:latin typeface="Calibri"/>
                <a:cs typeface="Calibri"/>
              </a:rPr>
              <a:t>A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confiabilidade</a:t>
            </a:r>
            <a:r>
              <a:rPr dirty="0" sz="3000" spc="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está</a:t>
            </a:r>
            <a:r>
              <a:rPr dirty="0" sz="3000" spc="-1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relacionada</a:t>
            </a:r>
            <a:r>
              <a:rPr dirty="0" sz="3000" spc="-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à</a:t>
            </a:r>
            <a:r>
              <a:rPr dirty="0" sz="3000" spc="-8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conformidade </a:t>
            </a:r>
            <a:r>
              <a:rPr dirty="0" sz="3000">
                <a:latin typeface="Calibri"/>
                <a:cs typeface="Calibri"/>
              </a:rPr>
              <a:t>com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uma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dada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especificação</a:t>
            </a:r>
            <a:r>
              <a:rPr dirty="0" sz="3000" spc="-8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</a:t>
            </a:r>
            <a:r>
              <a:rPr dirty="0" sz="3000" spc="-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com</a:t>
            </a:r>
            <a:r>
              <a:rPr dirty="0" sz="3000" spc="-15">
                <a:latin typeface="Calibri"/>
                <a:cs typeface="Calibri"/>
              </a:rPr>
              <a:t> </a:t>
            </a:r>
            <a:r>
              <a:rPr dirty="0" sz="3000" spc="-50">
                <a:latin typeface="Calibri"/>
                <a:cs typeface="Calibri"/>
              </a:rPr>
              <a:t>o </a:t>
            </a:r>
            <a:r>
              <a:rPr dirty="0" sz="3000" spc="-10">
                <a:latin typeface="Calibri"/>
                <a:cs typeface="Calibri"/>
              </a:rPr>
              <a:t>fornecimento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2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serviço.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3000">
              <a:latin typeface="Calibri"/>
              <a:cs typeface="Calibri"/>
            </a:endParaRPr>
          </a:p>
          <a:p>
            <a:pPr marL="12700" marR="91440">
              <a:lnSpc>
                <a:spcPct val="69500"/>
              </a:lnSpc>
            </a:pPr>
            <a:r>
              <a:rPr dirty="0" sz="3000">
                <a:latin typeface="Calibri"/>
                <a:cs typeface="Calibri"/>
              </a:rPr>
              <a:t>A</a:t>
            </a:r>
            <a:r>
              <a:rPr dirty="0" sz="3000" spc="-9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segurança</a:t>
            </a:r>
            <a:r>
              <a:rPr dirty="0" sz="3000" spc="-8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está</a:t>
            </a:r>
            <a:r>
              <a:rPr dirty="0" sz="3000" spc="-15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relacionada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à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garantia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80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que </a:t>
            </a:r>
            <a:r>
              <a:rPr dirty="0" sz="3000">
                <a:latin typeface="Calibri"/>
                <a:cs typeface="Calibri"/>
              </a:rPr>
              <a:t>sistemas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não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podem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causar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danos, </a:t>
            </a:r>
            <a:r>
              <a:rPr dirty="0" sz="3000">
                <a:latin typeface="Calibri"/>
                <a:cs typeface="Calibri"/>
              </a:rPr>
              <a:t>independente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estarem</a:t>
            </a:r>
            <a:r>
              <a:rPr dirty="0" sz="3000" spc="-9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ou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não</a:t>
            </a:r>
            <a:r>
              <a:rPr dirty="0" sz="3000" spc="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acordo</a:t>
            </a:r>
            <a:r>
              <a:rPr dirty="0" sz="3000" spc="-50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com </a:t>
            </a:r>
            <a:r>
              <a:rPr dirty="0" sz="3000">
                <a:latin typeface="Calibri"/>
                <a:cs typeface="Calibri"/>
              </a:rPr>
              <a:t>sua</a:t>
            </a:r>
            <a:r>
              <a:rPr dirty="0" sz="3000" spc="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especificação.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57250" y="209550"/>
            <a:ext cx="6296025" cy="1143000"/>
            <a:chOff x="857250" y="209550"/>
            <a:chExt cx="6296025" cy="1143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09550"/>
              <a:ext cx="282892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33725" y="209550"/>
              <a:ext cx="1057275" cy="1143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05200" y="209550"/>
              <a:ext cx="3648075" cy="11430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644" rIns="0" bIns="0" rtlCol="0" vert="horz">
            <a:spAutoFit/>
          </a:bodyPr>
          <a:lstStyle/>
          <a:p>
            <a:pPr marL="873125">
              <a:lnSpc>
                <a:spcPct val="100000"/>
              </a:lnSpc>
              <a:spcBef>
                <a:spcPts val="130"/>
              </a:spcBef>
            </a:pPr>
            <a:r>
              <a:rPr dirty="0"/>
              <a:t>Segurança</a:t>
            </a:r>
            <a:r>
              <a:rPr dirty="0" spc="55"/>
              <a:t> </a:t>
            </a:r>
            <a:r>
              <a:rPr dirty="0"/>
              <a:t>e</a:t>
            </a:r>
            <a:r>
              <a:rPr dirty="0" spc="-40"/>
              <a:t> </a:t>
            </a:r>
            <a:r>
              <a:rPr dirty="0" spc="-10"/>
              <a:t>confiabilidade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9035" y="1650111"/>
            <a:ext cx="7643495" cy="40830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>
                <a:latin typeface="Calibri"/>
                <a:cs typeface="Calibri"/>
              </a:rPr>
              <a:t>Erros</a:t>
            </a:r>
            <a:r>
              <a:rPr dirty="0" sz="2700" spc="-8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de </a:t>
            </a:r>
            <a:r>
              <a:rPr dirty="0" sz="2700" spc="-10">
                <a:latin typeface="Calibri"/>
                <a:cs typeface="Calibri"/>
              </a:rPr>
              <a:t>especificação</a:t>
            </a:r>
            <a:endParaRPr sz="2700">
              <a:latin typeface="Calibri"/>
              <a:cs typeface="Calibri"/>
            </a:endParaRPr>
          </a:p>
          <a:p>
            <a:pPr marL="1099185" marR="5080">
              <a:lnSpc>
                <a:spcPct val="79500"/>
              </a:lnSpc>
              <a:spcBef>
                <a:spcPts val="655"/>
              </a:spcBef>
            </a:pPr>
            <a:r>
              <a:rPr dirty="0" sz="2400">
                <a:latin typeface="Calibri"/>
                <a:cs typeface="Calibri"/>
              </a:rPr>
              <a:t>Se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especificação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sistema</a:t>
            </a:r>
            <a:r>
              <a:rPr dirty="0" sz="2400" spc="-1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está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incorreta,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 spc="-50">
                <a:latin typeface="Calibri"/>
                <a:cs typeface="Calibri"/>
              </a:rPr>
              <a:t>o </a:t>
            </a:r>
            <a:r>
              <a:rPr dirty="0" sz="2400">
                <a:latin typeface="Calibri"/>
                <a:cs typeface="Calibri"/>
              </a:rPr>
              <a:t>sistema</a:t>
            </a:r>
            <a:r>
              <a:rPr dirty="0" sz="2400" spc="-1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pode</a:t>
            </a:r>
            <a:r>
              <a:rPr dirty="0" sz="2400" spc="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se</a:t>
            </a:r>
            <a:r>
              <a:rPr dirty="0" sz="2400" spc="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comportar</a:t>
            </a:r>
            <a:r>
              <a:rPr dirty="0" sz="2400" spc="-1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conforme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especificado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e, </a:t>
            </a:r>
            <a:r>
              <a:rPr dirty="0" sz="2400">
                <a:latin typeface="Calibri"/>
                <a:cs typeface="Calibri"/>
              </a:rPr>
              <a:t>no</a:t>
            </a:r>
            <a:r>
              <a:rPr dirty="0" sz="2400" spc="-10">
                <a:latin typeface="Calibri"/>
                <a:cs typeface="Calibri"/>
              </a:rPr>
              <a:t> entanto,</a:t>
            </a:r>
            <a:r>
              <a:rPr dirty="0" sz="2400" spc="-1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causar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acidentes.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2400">
              <a:latin typeface="Calibri"/>
              <a:cs typeface="Calibri"/>
            </a:endParaRPr>
          </a:p>
          <a:p>
            <a:pPr algn="ctr" marR="1156335">
              <a:lnSpc>
                <a:spcPct val="100000"/>
              </a:lnSpc>
            </a:pPr>
            <a:r>
              <a:rPr dirty="0" sz="2700">
                <a:latin typeface="Calibri"/>
                <a:cs typeface="Calibri"/>
              </a:rPr>
              <a:t>Falhas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de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hardware</a:t>
            </a:r>
            <a:r>
              <a:rPr dirty="0" sz="2700" spc="-22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gerando</a:t>
            </a:r>
            <a:r>
              <a:rPr dirty="0" sz="2700" spc="-3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entradas</a:t>
            </a:r>
            <a:r>
              <a:rPr dirty="0" sz="2700" spc="-11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espúrias</a:t>
            </a:r>
            <a:endParaRPr sz="2700">
              <a:latin typeface="Calibri"/>
              <a:cs typeface="Calibri"/>
            </a:endParaRPr>
          </a:p>
          <a:p>
            <a:pPr algn="ctr" marR="1097280">
              <a:lnSpc>
                <a:spcPct val="100000"/>
              </a:lnSpc>
              <a:spcBef>
                <a:spcPts val="70"/>
              </a:spcBef>
            </a:pPr>
            <a:r>
              <a:rPr dirty="0" sz="2400">
                <a:latin typeface="Calibri"/>
                <a:cs typeface="Calibri"/>
              </a:rPr>
              <a:t>Difíceis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prever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na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especificação.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90"/>
              </a:spcBef>
            </a:pPr>
            <a:endParaRPr sz="2400">
              <a:latin typeface="Calibri"/>
              <a:cs typeface="Calibri"/>
            </a:endParaRPr>
          </a:p>
          <a:p>
            <a:pPr marL="12700" marR="255270">
              <a:lnSpc>
                <a:spcPts val="2630"/>
              </a:lnSpc>
            </a:pPr>
            <a:r>
              <a:rPr dirty="0" sz="2700">
                <a:latin typeface="Calibri"/>
                <a:cs typeface="Calibri"/>
              </a:rPr>
              <a:t>Comandos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sensíveis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ao</a:t>
            </a:r>
            <a:r>
              <a:rPr dirty="0" sz="2700" spc="30">
                <a:latin typeface="Calibri"/>
                <a:cs typeface="Calibri"/>
              </a:rPr>
              <a:t> </a:t>
            </a:r>
            <a:r>
              <a:rPr dirty="0" sz="2700" spc="-20">
                <a:latin typeface="Calibri"/>
                <a:cs typeface="Calibri"/>
              </a:rPr>
              <a:t>contexto,</a:t>
            </a:r>
            <a:r>
              <a:rPr dirty="0" sz="2700" spc="-114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isto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é,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emitindo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um </a:t>
            </a:r>
            <a:r>
              <a:rPr dirty="0" sz="2700">
                <a:latin typeface="Calibri"/>
                <a:cs typeface="Calibri"/>
              </a:rPr>
              <a:t>comando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certo</a:t>
            </a:r>
            <a:r>
              <a:rPr dirty="0" sz="2700" spc="-114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no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momento</a:t>
            </a:r>
            <a:r>
              <a:rPr dirty="0" sz="2700" spc="-10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errado</a:t>
            </a:r>
            <a:endParaRPr sz="2700">
              <a:latin typeface="Calibri"/>
              <a:cs typeface="Calibri"/>
            </a:endParaRPr>
          </a:p>
          <a:p>
            <a:pPr marL="1099185">
              <a:lnSpc>
                <a:spcPct val="100000"/>
              </a:lnSpc>
              <a:spcBef>
                <a:spcPts val="5"/>
              </a:spcBef>
            </a:pPr>
            <a:r>
              <a:rPr dirty="0" sz="2400">
                <a:latin typeface="Calibri"/>
                <a:cs typeface="Calibri"/>
              </a:rPr>
              <a:t>Em</a:t>
            </a:r>
            <a:r>
              <a:rPr dirty="0" sz="2400" spc="-1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geral,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é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resultado</a:t>
            </a:r>
            <a:r>
              <a:rPr dirty="0" sz="2400" spc="-1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um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erro</a:t>
            </a:r>
            <a:r>
              <a:rPr dirty="0" sz="2400" spc="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operador.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200025"/>
            <a:ext cx="6858000" cy="1143000"/>
            <a:chOff x="0" y="200025"/>
            <a:chExt cx="6858000" cy="1143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00025"/>
              <a:ext cx="250507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2150" y="200025"/>
              <a:ext cx="2781300" cy="1143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71950" y="200025"/>
              <a:ext cx="2686050" cy="11430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694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Sistemas</a:t>
            </a:r>
            <a:r>
              <a:rPr dirty="0" spc="45"/>
              <a:t> </a:t>
            </a:r>
            <a:r>
              <a:rPr dirty="0"/>
              <a:t>confiáveis</a:t>
            </a:r>
            <a:r>
              <a:rPr dirty="0" spc="-130"/>
              <a:t> </a:t>
            </a:r>
            <a:r>
              <a:rPr dirty="0" spc="-10"/>
              <a:t>inseguros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09550"/>
            <a:ext cx="6296025" cy="1143000"/>
            <a:chOff x="857250" y="209550"/>
            <a:chExt cx="6296025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09550"/>
              <a:ext cx="3409950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209550"/>
              <a:ext cx="1333500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2450" y="209550"/>
              <a:ext cx="279082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644" rIns="0" bIns="0" rtlCol="0" vert="horz">
            <a:spAutoFit/>
          </a:bodyPr>
          <a:lstStyle/>
          <a:p>
            <a:pPr marL="873125">
              <a:lnSpc>
                <a:spcPct val="100000"/>
              </a:lnSpc>
              <a:spcBef>
                <a:spcPts val="130"/>
              </a:spcBef>
            </a:pPr>
            <a:r>
              <a:rPr dirty="0"/>
              <a:t>Terminologia</a:t>
            </a:r>
            <a:r>
              <a:rPr dirty="0" spc="-45"/>
              <a:t> </a:t>
            </a:r>
            <a:r>
              <a:rPr dirty="0"/>
              <a:t>de</a:t>
            </a:r>
            <a:r>
              <a:rPr dirty="0" spc="-70"/>
              <a:t> </a:t>
            </a:r>
            <a:r>
              <a:rPr dirty="0" spc="-10"/>
              <a:t>segurança</a:t>
            </a: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1800" y="1439862"/>
            <a:ext cx="8496300" cy="489585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180975"/>
            <a:ext cx="5762625" cy="1143000"/>
            <a:chOff x="857250" y="180975"/>
            <a:chExt cx="5762625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180975"/>
              <a:ext cx="288607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0875" y="180975"/>
              <a:ext cx="132397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9050" y="180975"/>
              <a:ext cx="279082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7258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Realização</a:t>
            </a:r>
            <a:r>
              <a:rPr dirty="0" spc="60"/>
              <a:t> </a:t>
            </a:r>
            <a:r>
              <a:rPr dirty="0"/>
              <a:t>de</a:t>
            </a:r>
            <a:r>
              <a:rPr dirty="0" spc="-80"/>
              <a:t> </a:t>
            </a:r>
            <a:r>
              <a:rPr dirty="0" spc="-10"/>
              <a:t>segurança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15060" y="1446466"/>
            <a:ext cx="7357109" cy="45732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450">
                <a:latin typeface="Calibri"/>
                <a:cs typeface="Calibri"/>
              </a:rPr>
              <a:t>Prevenção</a:t>
            </a:r>
            <a:r>
              <a:rPr dirty="0" sz="2450" spc="7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10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perigos</a:t>
            </a:r>
            <a:endParaRPr sz="2450">
              <a:latin typeface="Calibri"/>
              <a:cs typeface="Calibri"/>
            </a:endParaRPr>
          </a:p>
          <a:p>
            <a:pPr marL="613410" marR="121920">
              <a:lnSpc>
                <a:spcPts val="2100"/>
              </a:lnSpc>
              <a:spcBef>
                <a:spcPts val="610"/>
              </a:spcBef>
            </a:pPr>
            <a:r>
              <a:rPr dirty="0" sz="2150">
                <a:latin typeface="Calibri"/>
                <a:cs typeface="Calibri"/>
              </a:rPr>
              <a:t>O</a:t>
            </a:r>
            <a:r>
              <a:rPr dirty="0" sz="2150" spc="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sistema</a:t>
            </a:r>
            <a:r>
              <a:rPr dirty="0" sz="2150" spc="11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é</a:t>
            </a:r>
            <a:r>
              <a:rPr dirty="0" sz="2150" spc="-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projetado</a:t>
            </a:r>
            <a:r>
              <a:rPr dirty="0" sz="2150" spc="9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7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tal</a:t>
            </a:r>
            <a:r>
              <a:rPr dirty="0" sz="2150" spc="-2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modo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que</a:t>
            </a:r>
            <a:r>
              <a:rPr dirty="0" sz="2150" spc="7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algumas</a:t>
            </a:r>
            <a:r>
              <a:rPr dirty="0" sz="2150" spc="8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classes</a:t>
            </a:r>
            <a:r>
              <a:rPr dirty="0" sz="2150" spc="155">
                <a:latin typeface="Calibri"/>
                <a:cs typeface="Calibri"/>
              </a:rPr>
              <a:t> </a:t>
            </a:r>
            <a:r>
              <a:rPr dirty="0" sz="2150" spc="-25">
                <a:latin typeface="Calibri"/>
                <a:cs typeface="Calibri"/>
              </a:rPr>
              <a:t>de </a:t>
            </a:r>
            <a:r>
              <a:rPr dirty="0" sz="2150">
                <a:latin typeface="Calibri"/>
                <a:cs typeface="Calibri"/>
              </a:rPr>
              <a:t>perigos</a:t>
            </a:r>
            <a:r>
              <a:rPr dirty="0" sz="2150" spc="6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sejam</a:t>
            </a:r>
            <a:r>
              <a:rPr dirty="0" sz="2150" spc="9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evitadas</a:t>
            </a:r>
            <a:r>
              <a:rPr dirty="0" sz="2150" i="1">
                <a:latin typeface="Calibri"/>
                <a:cs typeface="Calibri"/>
              </a:rPr>
              <a:t>.</a:t>
            </a:r>
            <a:r>
              <a:rPr dirty="0" sz="2150" spc="75" i="1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Ex:</a:t>
            </a:r>
            <a:r>
              <a:rPr dirty="0" sz="2150" spc="4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uso</a:t>
            </a:r>
            <a:r>
              <a:rPr dirty="0" sz="2150" spc="8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-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dois</a:t>
            </a:r>
            <a:r>
              <a:rPr dirty="0" sz="2150" spc="8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botões</a:t>
            </a:r>
            <a:r>
              <a:rPr dirty="0" sz="2150" spc="150">
                <a:latin typeface="Calibri"/>
                <a:cs typeface="Calibri"/>
              </a:rPr>
              <a:t> </a:t>
            </a:r>
            <a:r>
              <a:rPr dirty="0" sz="2150" spc="-10">
                <a:latin typeface="Calibri"/>
                <a:cs typeface="Calibri"/>
              </a:rPr>
              <a:t>separados </a:t>
            </a:r>
            <a:r>
              <a:rPr dirty="0" sz="2150">
                <a:latin typeface="Calibri"/>
                <a:cs typeface="Calibri"/>
              </a:rPr>
              <a:t>em</a:t>
            </a:r>
            <a:r>
              <a:rPr dirty="0" sz="2150" spc="9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um</a:t>
            </a:r>
            <a:r>
              <a:rPr dirty="0" sz="2150" spc="1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sistema</a:t>
            </a:r>
            <a:r>
              <a:rPr dirty="0" sz="2150" spc="10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65">
                <a:latin typeface="Calibri"/>
                <a:cs typeface="Calibri"/>
              </a:rPr>
              <a:t> </a:t>
            </a:r>
            <a:r>
              <a:rPr dirty="0" sz="2150" spc="-20">
                <a:latin typeface="Calibri"/>
                <a:cs typeface="Calibri"/>
              </a:rPr>
              <a:t>corte</a:t>
            </a:r>
            <a:endParaRPr sz="2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2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50">
                <a:latin typeface="Calibri"/>
                <a:cs typeface="Calibri"/>
              </a:rPr>
              <a:t>Detecção</a:t>
            </a:r>
            <a:r>
              <a:rPr dirty="0" sz="2450" spc="12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e</a:t>
            </a:r>
            <a:r>
              <a:rPr dirty="0" sz="2450" spc="-1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remoção</a:t>
            </a:r>
            <a:r>
              <a:rPr dirty="0" sz="2450" spc="6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-10">
                <a:latin typeface="Calibri"/>
                <a:cs typeface="Calibri"/>
              </a:rPr>
              <a:t> perigos</a:t>
            </a:r>
            <a:endParaRPr sz="2450">
              <a:latin typeface="Calibri"/>
              <a:cs typeface="Calibri"/>
            </a:endParaRPr>
          </a:p>
          <a:p>
            <a:pPr marL="613410" marR="5080">
              <a:lnSpc>
                <a:spcPct val="81500"/>
              </a:lnSpc>
              <a:spcBef>
                <a:spcPts val="690"/>
              </a:spcBef>
            </a:pPr>
            <a:r>
              <a:rPr dirty="0" sz="2150">
                <a:latin typeface="Calibri"/>
                <a:cs typeface="Calibri"/>
              </a:rPr>
              <a:t>O sistema</a:t>
            </a:r>
            <a:r>
              <a:rPr dirty="0" sz="2150" spc="12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é</a:t>
            </a:r>
            <a:r>
              <a:rPr dirty="0" sz="2150" spc="-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projetado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7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tal</a:t>
            </a:r>
            <a:r>
              <a:rPr dirty="0" sz="2150" spc="-1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forma</a:t>
            </a:r>
            <a:r>
              <a:rPr dirty="0" sz="2150" spc="11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que</a:t>
            </a:r>
            <a:r>
              <a:rPr dirty="0" sz="2150" spc="6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os</a:t>
            </a:r>
            <a:r>
              <a:rPr dirty="0" sz="2150" spc="7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perigos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 spc="-25">
                <a:latin typeface="Calibri"/>
                <a:cs typeface="Calibri"/>
              </a:rPr>
              <a:t>são </a:t>
            </a:r>
            <a:r>
              <a:rPr dirty="0" sz="2150">
                <a:latin typeface="Calibri"/>
                <a:cs typeface="Calibri"/>
              </a:rPr>
              <a:t>detectados</a:t>
            </a:r>
            <a:r>
              <a:rPr dirty="0" sz="2150" spc="13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</a:t>
            </a:r>
            <a:r>
              <a:rPr dirty="0" sz="2150" spc="-3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removidos</a:t>
            </a:r>
            <a:r>
              <a:rPr dirty="0" sz="2150" spc="13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antes</a:t>
            </a:r>
            <a:r>
              <a:rPr dirty="0" sz="2150" spc="5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-2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causarem</a:t>
            </a:r>
            <a:r>
              <a:rPr dirty="0" sz="2150" spc="15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um</a:t>
            </a:r>
            <a:r>
              <a:rPr dirty="0" sz="2150" spc="-15">
                <a:latin typeface="Calibri"/>
                <a:cs typeface="Calibri"/>
              </a:rPr>
              <a:t> </a:t>
            </a:r>
            <a:r>
              <a:rPr dirty="0" sz="2150" spc="-10">
                <a:latin typeface="Calibri"/>
                <a:cs typeface="Calibri"/>
              </a:rPr>
              <a:t>acidente.</a:t>
            </a:r>
            <a:r>
              <a:rPr dirty="0" sz="2150">
                <a:latin typeface="Calibri"/>
                <a:cs typeface="Calibri"/>
              </a:rPr>
              <a:t> Ex:</a:t>
            </a:r>
            <a:r>
              <a:rPr dirty="0" sz="2150" spc="-5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pressão</a:t>
            </a:r>
            <a:r>
              <a:rPr dirty="0" sz="2150" spc="13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excessiva</a:t>
            </a:r>
            <a:r>
              <a:rPr dirty="0" sz="2150" spc="16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</a:t>
            </a:r>
            <a:r>
              <a:rPr dirty="0" sz="2150" spc="-2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uso</a:t>
            </a:r>
            <a:r>
              <a:rPr dirty="0" sz="2150" spc="5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5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válvula</a:t>
            </a:r>
            <a:r>
              <a:rPr dirty="0" sz="2150" spc="-5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4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escape</a:t>
            </a:r>
            <a:r>
              <a:rPr dirty="0" sz="2150" spc="11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para</a:t>
            </a:r>
            <a:r>
              <a:rPr dirty="0" sz="2150" spc="30">
                <a:latin typeface="Calibri"/>
                <a:cs typeface="Calibri"/>
              </a:rPr>
              <a:t> </a:t>
            </a:r>
            <a:r>
              <a:rPr dirty="0" sz="2150" spc="-10">
                <a:latin typeface="Calibri"/>
                <a:cs typeface="Calibri"/>
              </a:rPr>
              <a:t>evitar explosão</a:t>
            </a:r>
            <a:endParaRPr sz="2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2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50">
                <a:latin typeface="Calibri"/>
                <a:cs typeface="Calibri"/>
              </a:rPr>
              <a:t>Limitação</a:t>
            </a:r>
            <a:r>
              <a:rPr dirty="0" sz="2450" spc="6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40">
                <a:latin typeface="Calibri"/>
                <a:cs typeface="Calibri"/>
              </a:rPr>
              <a:t> </a:t>
            </a:r>
            <a:r>
              <a:rPr dirty="0" sz="2450" spc="-20">
                <a:latin typeface="Calibri"/>
                <a:cs typeface="Calibri"/>
              </a:rPr>
              <a:t>danos</a:t>
            </a:r>
            <a:endParaRPr sz="2450">
              <a:latin typeface="Calibri"/>
              <a:cs typeface="Calibri"/>
            </a:endParaRPr>
          </a:p>
          <a:p>
            <a:pPr marL="613410">
              <a:lnSpc>
                <a:spcPts val="2340"/>
              </a:lnSpc>
              <a:spcBef>
                <a:spcPts val="140"/>
              </a:spcBef>
            </a:pPr>
            <a:r>
              <a:rPr dirty="0" sz="2150">
                <a:latin typeface="Calibri"/>
                <a:cs typeface="Calibri"/>
              </a:rPr>
              <a:t>O</a:t>
            </a:r>
            <a:r>
              <a:rPr dirty="0" sz="2150" spc="-1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sistema</a:t>
            </a:r>
            <a:r>
              <a:rPr dirty="0" sz="2150" spc="10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inclui</a:t>
            </a:r>
            <a:r>
              <a:rPr dirty="0" sz="2150" spc="4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recursos</a:t>
            </a:r>
            <a:r>
              <a:rPr dirty="0" sz="2150" spc="7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5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proteção</a:t>
            </a:r>
            <a:r>
              <a:rPr dirty="0" sz="2150" spc="8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que</a:t>
            </a:r>
            <a:r>
              <a:rPr dirty="0" sz="2150" spc="5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minimizem</a:t>
            </a:r>
            <a:r>
              <a:rPr dirty="0" sz="2150" spc="155">
                <a:latin typeface="Calibri"/>
                <a:cs typeface="Calibri"/>
              </a:rPr>
              <a:t> </a:t>
            </a:r>
            <a:r>
              <a:rPr dirty="0" sz="2150" spc="-25">
                <a:latin typeface="Calibri"/>
                <a:cs typeface="Calibri"/>
              </a:rPr>
              <a:t>os</a:t>
            </a:r>
            <a:endParaRPr sz="2150">
              <a:latin typeface="Calibri"/>
              <a:cs typeface="Calibri"/>
            </a:endParaRPr>
          </a:p>
          <a:p>
            <a:pPr marL="613410">
              <a:lnSpc>
                <a:spcPts val="2340"/>
              </a:lnSpc>
            </a:pPr>
            <a:r>
              <a:rPr dirty="0" sz="2150">
                <a:latin typeface="Calibri"/>
                <a:cs typeface="Calibri"/>
              </a:rPr>
              <a:t>danos</a:t>
            </a:r>
            <a:r>
              <a:rPr dirty="0" sz="2150" spc="6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resultantes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5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um</a:t>
            </a:r>
            <a:r>
              <a:rPr dirty="0" sz="2150" spc="15">
                <a:latin typeface="Calibri"/>
                <a:cs typeface="Calibri"/>
              </a:rPr>
              <a:t> </a:t>
            </a:r>
            <a:r>
              <a:rPr dirty="0" sz="2150" spc="-10">
                <a:latin typeface="Calibri"/>
                <a:cs typeface="Calibri"/>
              </a:rPr>
              <a:t>acidente.</a:t>
            </a:r>
            <a:endParaRPr sz="2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0" y="200025"/>
            <a:ext cx="2552700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8975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 spc="-10"/>
              <a:t>Proteção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55191" y="1616773"/>
            <a:ext cx="7148830" cy="4062095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algn="just" marL="12700" marR="1005205">
              <a:lnSpc>
                <a:spcPct val="79900"/>
              </a:lnSpc>
              <a:spcBef>
                <a:spcPts val="750"/>
              </a:spcBef>
            </a:pPr>
            <a:r>
              <a:rPr dirty="0" sz="2700">
                <a:latin typeface="Calibri"/>
                <a:cs typeface="Calibri"/>
              </a:rPr>
              <a:t>A</a:t>
            </a:r>
            <a:r>
              <a:rPr dirty="0" sz="2700" spc="-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proteção</a:t>
            </a:r>
            <a:r>
              <a:rPr dirty="0" sz="2700" spc="-7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é</a:t>
            </a:r>
            <a:r>
              <a:rPr dirty="0" sz="2700" spc="-1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uma</a:t>
            </a:r>
            <a:r>
              <a:rPr dirty="0" sz="2700" spc="-3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propriedade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que</a:t>
            </a:r>
            <a:r>
              <a:rPr dirty="0" sz="2700" spc="-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reflete</a:t>
            </a:r>
            <a:r>
              <a:rPr dirty="0" sz="2700" spc="-155">
                <a:latin typeface="Calibri"/>
                <a:cs typeface="Calibri"/>
              </a:rPr>
              <a:t> </a:t>
            </a:r>
            <a:r>
              <a:rPr dirty="0" sz="2700" spc="-50">
                <a:latin typeface="Calibri"/>
                <a:cs typeface="Calibri"/>
              </a:rPr>
              <a:t>a </a:t>
            </a:r>
            <a:r>
              <a:rPr dirty="0" sz="2700">
                <a:latin typeface="Calibri"/>
                <a:cs typeface="Calibri"/>
              </a:rPr>
              <a:t>habilidade</a:t>
            </a:r>
            <a:r>
              <a:rPr dirty="0" sz="2700" spc="2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do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sistema</a:t>
            </a:r>
            <a:r>
              <a:rPr dirty="0" sz="2700" spc="-1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de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se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 b="1">
                <a:latin typeface="Calibri"/>
                <a:cs typeface="Calibri"/>
              </a:rPr>
              <a:t>proteger</a:t>
            </a:r>
            <a:r>
              <a:rPr dirty="0" sz="2700" spc="-35" b="1">
                <a:latin typeface="Calibri"/>
                <a:cs typeface="Calibri"/>
              </a:rPr>
              <a:t> </a:t>
            </a:r>
            <a:r>
              <a:rPr dirty="0" sz="2700" b="1">
                <a:latin typeface="Calibri"/>
                <a:cs typeface="Calibri"/>
              </a:rPr>
              <a:t>de</a:t>
            </a:r>
            <a:r>
              <a:rPr dirty="0" sz="2700" spc="-5" b="1">
                <a:latin typeface="Calibri"/>
                <a:cs typeface="Calibri"/>
              </a:rPr>
              <a:t> </a:t>
            </a:r>
            <a:r>
              <a:rPr dirty="0" sz="2700" spc="-25" b="1">
                <a:latin typeface="Calibri"/>
                <a:cs typeface="Calibri"/>
              </a:rPr>
              <a:t>um </a:t>
            </a:r>
            <a:r>
              <a:rPr dirty="0" sz="2700" b="1">
                <a:latin typeface="Calibri"/>
                <a:cs typeface="Calibri"/>
              </a:rPr>
              <a:t>ataque</a:t>
            </a:r>
            <a:r>
              <a:rPr dirty="0" sz="2700" spc="-114" b="1">
                <a:latin typeface="Calibri"/>
                <a:cs typeface="Calibri"/>
              </a:rPr>
              <a:t> </a:t>
            </a:r>
            <a:r>
              <a:rPr dirty="0" sz="2700" b="1">
                <a:latin typeface="Calibri"/>
                <a:cs typeface="Calibri"/>
              </a:rPr>
              <a:t>externo</a:t>
            </a:r>
            <a:r>
              <a:rPr dirty="0" sz="2700" spc="-60" b="1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acidental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ou</a:t>
            </a:r>
            <a:r>
              <a:rPr dirty="0" sz="2700" spc="-10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deliberado.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2700">
              <a:latin typeface="Calibri"/>
              <a:cs typeface="Calibri"/>
            </a:endParaRPr>
          </a:p>
          <a:p>
            <a:pPr marL="12700" marR="5080">
              <a:lnSpc>
                <a:spcPct val="80300"/>
              </a:lnSpc>
            </a:pPr>
            <a:r>
              <a:rPr dirty="0" sz="2700">
                <a:latin typeface="Calibri"/>
                <a:cs typeface="Calibri"/>
              </a:rPr>
              <a:t>A</a:t>
            </a:r>
            <a:r>
              <a:rPr dirty="0" sz="2700" spc="-1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proteção</a:t>
            </a:r>
            <a:r>
              <a:rPr dirty="0" sz="2700" spc="-8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está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se</a:t>
            </a:r>
            <a:r>
              <a:rPr dirty="0" sz="2700" spc="-2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tornando</a:t>
            </a:r>
            <a:r>
              <a:rPr dirty="0" sz="2700" spc="-8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cada</a:t>
            </a:r>
            <a:r>
              <a:rPr dirty="0" sz="2700" spc="-3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vez</a:t>
            </a:r>
            <a:r>
              <a:rPr dirty="0" sz="2700" spc="-30">
                <a:latin typeface="Calibri"/>
                <a:cs typeface="Calibri"/>
              </a:rPr>
              <a:t> </a:t>
            </a:r>
            <a:r>
              <a:rPr dirty="0" sz="2700" spc="-20">
                <a:latin typeface="Calibri"/>
                <a:cs typeface="Calibri"/>
              </a:rPr>
              <a:t>mais </a:t>
            </a:r>
            <a:r>
              <a:rPr dirty="0" sz="2700" spc="-10">
                <a:latin typeface="Calibri"/>
                <a:cs typeface="Calibri"/>
              </a:rPr>
              <a:t>importante</a:t>
            </a:r>
            <a:r>
              <a:rPr dirty="0" sz="2700" spc="-1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à</a:t>
            </a:r>
            <a:r>
              <a:rPr dirty="0" sz="2700" spc="3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medida</a:t>
            </a:r>
            <a:r>
              <a:rPr dirty="0" sz="2700" spc="-2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que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os</a:t>
            </a:r>
            <a:r>
              <a:rPr dirty="0" sz="2700" spc="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sistemas</a:t>
            </a:r>
            <a:r>
              <a:rPr dirty="0" sz="2700" spc="-85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são </a:t>
            </a:r>
            <a:r>
              <a:rPr dirty="0" sz="2700">
                <a:latin typeface="Calibri"/>
                <a:cs typeface="Calibri"/>
              </a:rPr>
              <a:t>colocados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em</a:t>
            </a:r>
            <a:r>
              <a:rPr dirty="0" sz="2700" spc="-2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rede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e,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desse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modo,</a:t>
            </a:r>
            <a:r>
              <a:rPr dirty="0" sz="2700" spc="3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acesso </a:t>
            </a:r>
            <a:r>
              <a:rPr dirty="0" sz="2700">
                <a:latin typeface="Calibri"/>
                <a:cs typeface="Calibri"/>
              </a:rPr>
              <a:t>externo</a:t>
            </a:r>
            <a:r>
              <a:rPr dirty="0" sz="2700" spc="-9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ao</a:t>
            </a:r>
            <a:r>
              <a:rPr dirty="0" sz="2700" spc="-2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sistema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por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meio</a:t>
            </a:r>
            <a:r>
              <a:rPr dirty="0" sz="2700" spc="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da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Internet</a:t>
            </a:r>
            <a:r>
              <a:rPr dirty="0" sz="2700" spc="-1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é</a:t>
            </a:r>
            <a:r>
              <a:rPr dirty="0" sz="2700" spc="-10">
                <a:latin typeface="Calibri"/>
                <a:cs typeface="Calibri"/>
              </a:rPr>
              <a:t> possível.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85"/>
              </a:spcBef>
            </a:pPr>
            <a:endParaRPr sz="2700">
              <a:latin typeface="Calibri"/>
              <a:cs typeface="Calibri"/>
            </a:endParaRPr>
          </a:p>
          <a:p>
            <a:pPr marL="12700" marR="1062990">
              <a:lnSpc>
                <a:spcPct val="78800"/>
              </a:lnSpc>
            </a:pPr>
            <a:r>
              <a:rPr dirty="0" sz="2700" spc="-10">
                <a:latin typeface="Calibri"/>
                <a:cs typeface="Calibri"/>
              </a:rPr>
              <a:t>Proteção</a:t>
            </a:r>
            <a:r>
              <a:rPr dirty="0" sz="2700" spc="-12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é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um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 spc="-20" b="1">
                <a:latin typeface="Calibri"/>
                <a:cs typeface="Calibri"/>
              </a:rPr>
              <a:t>pré-</a:t>
            </a:r>
            <a:r>
              <a:rPr dirty="0" sz="2700" b="1">
                <a:latin typeface="Calibri"/>
                <a:cs typeface="Calibri"/>
              </a:rPr>
              <a:t>requisito</a:t>
            </a:r>
            <a:r>
              <a:rPr dirty="0" sz="2700" spc="-5" b="1">
                <a:latin typeface="Calibri"/>
                <a:cs typeface="Calibri"/>
              </a:rPr>
              <a:t> </a:t>
            </a:r>
            <a:r>
              <a:rPr dirty="0" sz="2700" b="1">
                <a:latin typeface="Calibri"/>
                <a:cs typeface="Calibri"/>
              </a:rPr>
              <a:t>essencial</a:t>
            </a:r>
            <a:r>
              <a:rPr dirty="0" sz="2700" spc="25" b="1">
                <a:latin typeface="Calibri"/>
                <a:cs typeface="Calibri"/>
              </a:rPr>
              <a:t> </a:t>
            </a:r>
            <a:r>
              <a:rPr dirty="0" sz="2700" spc="-20">
                <a:latin typeface="Calibri"/>
                <a:cs typeface="Calibri"/>
              </a:rPr>
              <a:t>para </a:t>
            </a:r>
            <a:r>
              <a:rPr dirty="0" sz="2700">
                <a:latin typeface="Calibri"/>
                <a:cs typeface="Calibri"/>
              </a:rPr>
              <a:t>disponibilidade,</a:t>
            </a:r>
            <a:r>
              <a:rPr dirty="0" sz="2700" spc="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confiabilidade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segurança.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23908" y="6434137"/>
            <a:ext cx="10287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5" y="976312"/>
            <a:ext cx="6000750" cy="49053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62786" y="5913437"/>
            <a:ext cx="626618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latin typeface="Calibri"/>
                <a:cs typeface="Calibri"/>
                <a:hlinkClick r:id="rId3"/>
              </a:rPr>
              <a:t>http://www.darkreading.com/risk-management/software-</a:t>
            </a:r>
            <a:r>
              <a:rPr dirty="0" sz="1050" spc="-25">
                <a:latin typeface="Calibri"/>
                <a:cs typeface="Calibri"/>
                <a:hlinkClick r:id="rId3"/>
              </a:rPr>
              <a:t>bug-</a:t>
            </a:r>
            <a:r>
              <a:rPr dirty="0" sz="1050" spc="-10">
                <a:latin typeface="Calibri"/>
                <a:cs typeface="Calibri"/>
                <a:hlinkClick r:id="rId3"/>
              </a:rPr>
              <a:t>triggered-airplane-</a:t>
            </a:r>
            <a:r>
              <a:rPr dirty="0" sz="1050" spc="-30">
                <a:latin typeface="Calibri"/>
                <a:cs typeface="Calibri"/>
                <a:hlinkClick r:id="rId3"/>
              </a:rPr>
              <a:t>dive-</a:t>
            </a:r>
            <a:r>
              <a:rPr dirty="0" sz="1050" spc="-20">
                <a:latin typeface="Calibri"/>
                <a:cs typeface="Calibri"/>
                <a:hlinkClick r:id="rId3"/>
              </a:rPr>
              <a:t>emergency/d/d-</a:t>
            </a:r>
            <a:r>
              <a:rPr dirty="0" sz="1050" spc="-10">
                <a:latin typeface="Calibri"/>
                <a:cs typeface="Calibri"/>
                <a:hlinkClick r:id="rId3"/>
              </a:rPr>
              <a:t>id/1101952?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190500"/>
            <a:ext cx="5353050" cy="1143000"/>
            <a:chOff x="857250" y="190500"/>
            <a:chExt cx="535305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190500"/>
              <a:ext cx="2552700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975" y="190500"/>
              <a:ext cx="3362325" cy="11430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8181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Proteção</a:t>
            </a:r>
            <a:r>
              <a:rPr dirty="0" spc="-45"/>
              <a:t> </a:t>
            </a:r>
            <a:r>
              <a:rPr dirty="0" spc="-10"/>
              <a:t>fundamental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55191" y="1616773"/>
            <a:ext cx="6948805" cy="4062095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marL="12700" marR="5080">
              <a:lnSpc>
                <a:spcPct val="79900"/>
              </a:lnSpc>
              <a:spcBef>
                <a:spcPts val="750"/>
              </a:spcBef>
            </a:pPr>
            <a:r>
              <a:rPr dirty="0" sz="2700">
                <a:latin typeface="Calibri"/>
                <a:cs typeface="Calibri"/>
              </a:rPr>
              <a:t>Se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um</a:t>
            </a:r>
            <a:r>
              <a:rPr dirty="0" sz="2700" spc="-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sistema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opera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em</a:t>
            </a:r>
            <a:r>
              <a:rPr dirty="0" sz="2700" spc="-8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rede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</a:t>
            </a:r>
            <a:r>
              <a:rPr dirty="0" sz="2700" spc="-1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é</a:t>
            </a:r>
            <a:r>
              <a:rPr dirty="0" sz="2700" spc="-2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inseguro,</a:t>
            </a:r>
            <a:r>
              <a:rPr dirty="0" sz="2700" spc="-2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então, </a:t>
            </a:r>
            <a:r>
              <a:rPr dirty="0" sz="2700">
                <a:latin typeface="Calibri"/>
                <a:cs typeface="Calibri"/>
              </a:rPr>
              <a:t>as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declarações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sobre</a:t>
            </a:r>
            <a:r>
              <a:rPr dirty="0" sz="2700" spc="-11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sua</a:t>
            </a:r>
            <a:r>
              <a:rPr dirty="0" sz="2700" spc="-7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confiabilidade</a:t>
            </a:r>
            <a:r>
              <a:rPr dirty="0" sz="2700" spc="30">
                <a:latin typeface="Calibri"/>
                <a:cs typeface="Calibri"/>
              </a:rPr>
              <a:t> </a:t>
            </a:r>
            <a:r>
              <a:rPr dirty="0" sz="2700" spc="-50">
                <a:latin typeface="Calibri"/>
                <a:cs typeface="Calibri"/>
              </a:rPr>
              <a:t>e </a:t>
            </a:r>
            <a:r>
              <a:rPr dirty="0" sz="2700">
                <a:latin typeface="Calibri"/>
                <a:cs typeface="Calibri"/>
              </a:rPr>
              <a:t>segurança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não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são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confiáveis.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2700">
              <a:latin typeface="Calibri"/>
              <a:cs typeface="Calibri"/>
            </a:endParaRPr>
          </a:p>
          <a:p>
            <a:pPr marL="12700" marR="144145">
              <a:lnSpc>
                <a:spcPct val="80300"/>
              </a:lnSpc>
            </a:pPr>
            <a:r>
              <a:rPr dirty="0" sz="2700">
                <a:latin typeface="Calibri"/>
                <a:cs typeface="Calibri"/>
              </a:rPr>
              <a:t>Essas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declarações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dependem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da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execução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do </a:t>
            </a:r>
            <a:r>
              <a:rPr dirty="0" sz="2700">
                <a:latin typeface="Calibri"/>
                <a:cs typeface="Calibri"/>
              </a:rPr>
              <a:t>sistema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de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que</a:t>
            </a:r>
            <a:r>
              <a:rPr dirty="0" sz="2700" spc="-3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sistema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desenvolvido</a:t>
            </a:r>
            <a:r>
              <a:rPr dirty="0" sz="2700" spc="-2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seja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 spc="-50">
                <a:latin typeface="Calibri"/>
                <a:cs typeface="Calibri"/>
              </a:rPr>
              <a:t>o </a:t>
            </a:r>
            <a:r>
              <a:rPr dirty="0" sz="2700">
                <a:latin typeface="Calibri"/>
                <a:cs typeface="Calibri"/>
              </a:rPr>
              <a:t>mesmo.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No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entanto,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uma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intrusão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pode</a:t>
            </a:r>
            <a:r>
              <a:rPr dirty="0" sz="2700" spc="-2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mudar</a:t>
            </a:r>
            <a:r>
              <a:rPr dirty="0" sz="2700" spc="-75">
                <a:latin typeface="Calibri"/>
                <a:cs typeface="Calibri"/>
              </a:rPr>
              <a:t> </a:t>
            </a:r>
            <a:r>
              <a:rPr dirty="0" sz="2700" spc="-50">
                <a:latin typeface="Calibri"/>
                <a:cs typeface="Calibri"/>
              </a:rPr>
              <a:t>a </a:t>
            </a:r>
            <a:r>
              <a:rPr dirty="0" sz="2700" spc="-10">
                <a:latin typeface="Calibri"/>
                <a:cs typeface="Calibri"/>
              </a:rPr>
              <a:t>execução</a:t>
            </a:r>
            <a:r>
              <a:rPr dirty="0" sz="2700" spc="-7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do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sistema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e/ou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seus</a:t>
            </a:r>
            <a:r>
              <a:rPr dirty="0" sz="2700" spc="-14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dados.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85"/>
              </a:spcBef>
            </a:pPr>
            <a:endParaRPr sz="2700">
              <a:latin typeface="Calibri"/>
              <a:cs typeface="Calibri"/>
            </a:endParaRPr>
          </a:p>
          <a:p>
            <a:pPr marL="12700" marR="1231265">
              <a:lnSpc>
                <a:spcPct val="78800"/>
              </a:lnSpc>
            </a:pPr>
            <a:r>
              <a:rPr dirty="0" sz="2700" spc="-20">
                <a:latin typeface="Calibri"/>
                <a:cs typeface="Calibri"/>
              </a:rPr>
              <a:t>Portanto,</a:t>
            </a:r>
            <a:r>
              <a:rPr dirty="0" sz="2700" spc="-13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</a:t>
            </a:r>
            <a:r>
              <a:rPr dirty="0" sz="2700" spc="-7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confiabilidade</a:t>
            </a:r>
            <a:r>
              <a:rPr dirty="0" sz="2700" spc="1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</a:t>
            </a:r>
            <a:r>
              <a:rPr dirty="0" sz="2700" spc="-8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garantia </a:t>
            </a:r>
            <a:r>
              <a:rPr dirty="0" sz="2700" spc="-25">
                <a:latin typeface="Calibri"/>
                <a:cs typeface="Calibri"/>
              </a:rPr>
              <a:t>de </a:t>
            </a:r>
            <a:r>
              <a:rPr dirty="0" sz="2700">
                <a:latin typeface="Calibri"/>
                <a:cs typeface="Calibri"/>
              </a:rPr>
              <a:t>segurança</a:t>
            </a:r>
            <a:r>
              <a:rPr dirty="0" sz="2700" spc="-8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não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são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mais</a:t>
            </a:r>
            <a:r>
              <a:rPr dirty="0" sz="2700" spc="-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válidas.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171450"/>
            <a:ext cx="6334125" cy="1143000"/>
            <a:chOff x="857250" y="171450"/>
            <a:chExt cx="6334125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171450"/>
              <a:ext cx="199072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95525" y="171450"/>
              <a:ext cx="132397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3700" y="171450"/>
              <a:ext cx="1619250" cy="1143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0500" y="171450"/>
              <a:ext cx="1323975" cy="1143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38675" y="171450"/>
              <a:ext cx="2552700" cy="1143000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6463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Danos</a:t>
            </a:r>
            <a:r>
              <a:rPr dirty="0" spc="55"/>
              <a:t> </a:t>
            </a:r>
            <a:r>
              <a:rPr dirty="0"/>
              <a:t>de</a:t>
            </a:r>
            <a:r>
              <a:rPr dirty="0" spc="-45"/>
              <a:t> </a:t>
            </a:r>
            <a:r>
              <a:rPr dirty="0"/>
              <a:t>falta</a:t>
            </a:r>
            <a:r>
              <a:rPr dirty="0" spc="60"/>
              <a:t> </a:t>
            </a:r>
            <a:r>
              <a:rPr dirty="0"/>
              <a:t>de</a:t>
            </a:r>
            <a:r>
              <a:rPr dirty="0" spc="-45"/>
              <a:t> </a:t>
            </a:r>
            <a:r>
              <a:rPr dirty="0" spc="-10"/>
              <a:t>proteção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55191" y="1625917"/>
            <a:ext cx="7116445" cy="43065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450">
                <a:latin typeface="Calibri"/>
                <a:cs typeface="Calibri"/>
              </a:rPr>
              <a:t>Recusa</a:t>
            </a:r>
            <a:r>
              <a:rPr dirty="0" sz="2450" spc="7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30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serviço</a:t>
            </a:r>
            <a:endParaRPr sz="2450">
              <a:latin typeface="Calibri"/>
              <a:cs typeface="Calibri"/>
            </a:endParaRPr>
          </a:p>
          <a:p>
            <a:pPr marL="612775" marR="33655">
              <a:lnSpc>
                <a:spcPts val="2100"/>
              </a:lnSpc>
              <a:spcBef>
                <a:spcPts val="610"/>
              </a:spcBef>
            </a:pPr>
            <a:r>
              <a:rPr dirty="0" sz="2150">
                <a:latin typeface="Calibri"/>
                <a:cs typeface="Calibri"/>
              </a:rPr>
              <a:t>O</a:t>
            </a:r>
            <a:r>
              <a:rPr dirty="0" sz="2150" spc="-1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sistema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é</a:t>
            </a:r>
            <a:r>
              <a:rPr dirty="0" sz="2150" spc="-2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forçado</a:t>
            </a:r>
            <a:r>
              <a:rPr dirty="0" sz="2150" spc="6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para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um</a:t>
            </a:r>
            <a:r>
              <a:rPr dirty="0" sz="2150" spc="-1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estado</a:t>
            </a:r>
            <a:r>
              <a:rPr dirty="0" sz="2150" spc="6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em</a:t>
            </a:r>
            <a:r>
              <a:rPr dirty="0" sz="2150" spc="7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que</a:t>
            </a:r>
            <a:r>
              <a:rPr dirty="0" sz="2150" spc="45">
                <a:latin typeface="Calibri"/>
                <a:cs typeface="Calibri"/>
              </a:rPr>
              <a:t> </a:t>
            </a:r>
            <a:r>
              <a:rPr dirty="0" sz="2150" spc="-10">
                <a:latin typeface="Calibri"/>
                <a:cs typeface="Calibri"/>
              </a:rPr>
              <a:t>serviços </a:t>
            </a:r>
            <a:r>
              <a:rPr dirty="0" sz="2150">
                <a:latin typeface="Calibri"/>
                <a:cs typeface="Calibri"/>
              </a:rPr>
              <a:t>normais</a:t>
            </a:r>
            <a:r>
              <a:rPr dirty="0" sz="2150" spc="6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tornam-se</a:t>
            </a:r>
            <a:r>
              <a:rPr dirty="0" sz="2150" spc="13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indisponíveis,</a:t>
            </a:r>
            <a:r>
              <a:rPr dirty="0" sz="2150" spc="14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ou</a:t>
            </a:r>
            <a:r>
              <a:rPr dirty="0" sz="2150" spc="7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então,</a:t>
            </a:r>
            <a:r>
              <a:rPr dirty="0" sz="2150" spc="7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a</a:t>
            </a:r>
            <a:r>
              <a:rPr dirty="0" sz="2150" spc="2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provisão </a:t>
            </a:r>
            <a:r>
              <a:rPr dirty="0" sz="2150" spc="-25">
                <a:latin typeface="Calibri"/>
                <a:cs typeface="Calibri"/>
              </a:rPr>
              <a:t>de </a:t>
            </a:r>
            <a:r>
              <a:rPr dirty="0" sz="2150">
                <a:latin typeface="Calibri"/>
                <a:cs typeface="Calibri"/>
              </a:rPr>
              <a:t>serviços</a:t>
            </a:r>
            <a:r>
              <a:rPr dirty="0" sz="2150" spc="17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é</a:t>
            </a:r>
            <a:r>
              <a:rPr dirty="0" sz="2150" spc="9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significativamente</a:t>
            </a:r>
            <a:r>
              <a:rPr dirty="0" sz="2150" spc="-65">
                <a:latin typeface="Calibri"/>
                <a:cs typeface="Calibri"/>
              </a:rPr>
              <a:t> </a:t>
            </a:r>
            <a:r>
              <a:rPr dirty="0" sz="2150" spc="-10">
                <a:latin typeface="Calibri"/>
                <a:cs typeface="Calibri"/>
              </a:rPr>
              <a:t>degradada.</a:t>
            </a:r>
            <a:endParaRPr sz="2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2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50">
                <a:latin typeface="Calibri"/>
                <a:cs typeface="Calibri"/>
              </a:rPr>
              <a:t>Corrupção</a:t>
            </a:r>
            <a:r>
              <a:rPr dirty="0" sz="2450" spc="8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programa</a:t>
            </a:r>
            <a:r>
              <a:rPr dirty="0" sz="2450" spc="125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ou</a:t>
            </a:r>
            <a:r>
              <a:rPr dirty="0" sz="2450" spc="80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dados</a:t>
            </a:r>
            <a:endParaRPr sz="2450">
              <a:latin typeface="Calibri"/>
              <a:cs typeface="Calibri"/>
            </a:endParaRPr>
          </a:p>
          <a:p>
            <a:pPr marL="612775">
              <a:lnSpc>
                <a:spcPts val="2340"/>
              </a:lnSpc>
              <a:spcBef>
                <a:spcPts val="215"/>
              </a:spcBef>
            </a:pPr>
            <a:r>
              <a:rPr dirty="0" sz="2150">
                <a:latin typeface="Calibri"/>
                <a:cs typeface="Calibri"/>
              </a:rPr>
              <a:t>Os</a:t>
            </a:r>
            <a:r>
              <a:rPr dirty="0" sz="2150" spc="6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programas</a:t>
            </a:r>
            <a:r>
              <a:rPr dirty="0" sz="2150" spc="6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ou</a:t>
            </a:r>
            <a:r>
              <a:rPr dirty="0" sz="2150" spc="7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dados</a:t>
            </a:r>
            <a:r>
              <a:rPr dirty="0" sz="2150" spc="6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5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um</a:t>
            </a:r>
            <a:r>
              <a:rPr dirty="0" sz="2150" spc="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sistema</a:t>
            </a:r>
            <a:r>
              <a:rPr dirty="0" sz="2150" spc="9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podem</a:t>
            </a:r>
            <a:r>
              <a:rPr dirty="0" sz="2150" spc="145">
                <a:latin typeface="Calibri"/>
                <a:cs typeface="Calibri"/>
              </a:rPr>
              <a:t> </a:t>
            </a:r>
            <a:r>
              <a:rPr dirty="0" sz="2150" spc="-25">
                <a:latin typeface="Calibri"/>
                <a:cs typeface="Calibri"/>
              </a:rPr>
              <a:t>ser</a:t>
            </a:r>
            <a:endParaRPr sz="2150">
              <a:latin typeface="Calibri"/>
              <a:cs typeface="Calibri"/>
            </a:endParaRPr>
          </a:p>
          <a:p>
            <a:pPr marL="612775">
              <a:lnSpc>
                <a:spcPts val="2340"/>
              </a:lnSpc>
            </a:pPr>
            <a:r>
              <a:rPr dirty="0" sz="2150">
                <a:latin typeface="Calibri"/>
                <a:cs typeface="Calibri"/>
              </a:rPr>
              <a:t>alterados</a:t>
            </a:r>
            <a:r>
              <a:rPr dirty="0" sz="2150" spc="5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de</a:t>
            </a:r>
            <a:r>
              <a:rPr dirty="0" sz="2150" spc="5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uma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maneira</a:t>
            </a:r>
            <a:r>
              <a:rPr dirty="0" sz="2150" spc="9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não</a:t>
            </a:r>
            <a:r>
              <a:rPr dirty="0" sz="2150" spc="-10">
                <a:latin typeface="Calibri"/>
                <a:cs typeface="Calibri"/>
              </a:rPr>
              <a:t> autorizada.</a:t>
            </a:r>
            <a:endParaRPr sz="2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2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50">
                <a:latin typeface="Calibri"/>
                <a:cs typeface="Calibri"/>
              </a:rPr>
              <a:t>Abertura</a:t>
            </a:r>
            <a:r>
              <a:rPr dirty="0" sz="2450" spc="9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de</a:t>
            </a:r>
            <a:r>
              <a:rPr dirty="0" sz="2450" spc="50">
                <a:latin typeface="Calibri"/>
                <a:cs typeface="Calibri"/>
              </a:rPr>
              <a:t> </a:t>
            </a:r>
            <a:r>
              <a:rPr dirty="0" sz="2450">
                <a:latin typeface="Calibri"/>
                <a:cs typeface="Calibri"/>
              </a:rPr>
              <a:t>informação</a:t>
            </a:r>
            <a:r>
              <a:rPr dirty="0" sz="2450" spc="55">
                <a:latin typeface="Calibri"/>
                <a:cs typeface="Calibri"/>
              </a:rPr>
              <a:t> </a:t>
            </a:r>
            <a:r>
              <a:rPr dirty="0" sz="2450" spc="-10">
                <a:latin typeface="Calibri"/>
                <a:cs typeface="Calibri"/>
              </a:rPr>
              <a:t>confidencial</a:t>
            </a:r>
            <a:endParaRPr sz="2450">
              <a:latin typeface="Calibri"/>
              <a:cs typeface="Calibri"/>
            </a:endParaRPr>
          </a:p>
          <a:p>
            <a:pPr marL="612775" marR="5080">
              <a:lnSpc>
                <a:spcPts val="2100"/>
              </a:lnSpc>
              <a:spcBef>
                <a:spcPts val="605"/>
              </a:spcBef>
            </a:pPr>
            <a:r>
              <a:rPr dirty="0" sz="2150">
                <a:latin typeface="Calibri"/>
                <a:cs typeface="Calibri"/>
              </a:rPr>
              <a:t>A</a:t>
            </a:r>
            <a:r>
              <a:rPr dirty="0" sz="2150" spc="2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informação</a:t>
            </a:r>
            <a:r>
              <a:rPr dirty="0" sz="2150" spc="5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gerenciada</a:t>
            </a:r>
            <a:r>
              <a:rPr dirty="0" sz="2150" spc="8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pelo</a:t>
            </a:r>
            <a:r>
              <a:rPr dirty="0" sz="2150" spc="5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sistema</a:t>
            </a:r>
            <a:r>
              <a:rPr dirty="0" sz="2150" spc="8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pode</a:t>
            </a:r>
            <a:r>
              <a:rPr dirty="0" sz="2150" spc="4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ser</a:t>
            </a:r>
            <a:r>
              <a:rPr dirty="0" sz="2150" spc="6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exposta</a:t>
            </a:r>
            <a:r>
              <a:rPr dirty="0" sz="2150" spc="10">
                <a:latin typeface="Calibri"/>
                <a:cs typeface="Calibri"/>
              </a:rPr>
              <a:t> </a:t>
            </a:r>
            <a:r>
              <a:rPr dirty="0" sz="2150" spc="-50">
                <a:latin typeface="Calibri"/>
                <a:cs typeface="Calibri"/>
              </a:rPr>
              <a:t>a </a:t>
            </a:r>
            <a:r>
              <a:rPr dirty="0" sz="2150">
                <a:latin typeface="Calibri"/>
                <a:cs typeface="Calibri"/>
              </a:rPr>
              <a:t>pessoas</a:t>
            </a:r>
            <a:r>
              <a:rPr dirty="0" sz="2150" spc="204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que</a:t>
            </a:r>
            <a:r>
              <a:rPr dirty="0" sz="2150" spc="6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não estão</a:t>
            </a:r>
            <a:r>
              <a:rPr dirty="0" sz="2150" spc="7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autorizadas</a:t>
            </a:r>
            <a:r>
              <a:rPr dirty="0" sz="2150" spc="7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a</a:t>
            </a:r>
            <a:r>
              <a:rPr dirty="0" sz="2150" spc="-5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ler</a:t>
            </a:r>
            <a:r>
              <a:rPr dirty="0" sz="2150" spc="10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ou</a:t>
            </a:r>
            <a:r>
              <a:rPr dirty="0" sz="2150" spc="75">
                <a:latin typeface="Calibri"/>
                <a:cs typeface="Calibri"/>
              </a:rPr>
              <a:t> </a:t>
            </a:r>
            <a:r>
              <a:rPr dirty="0" sz="2150">
                <a:latin typeface="Calibri"/>
                <a:cs typeface="Calibri"/>
              </a:rPr>
              <a:t>usar</a:t>
            </a:r>
            <a:r>
              <a:rPr dirty="0" sz="2150" spc="90">
                <a:latin typeface="Calibri"/>
                <a:cs typeface="Calibri"/>
              </a:rPr>
              <a:t> </a:t>
            </a:r>
            <a:r>
              <a:rPr dirty="0" sz="2150" spc="-20">
                <a:latin typeface="Calibri"/>
                <a:cs typeface="Calibri"/>
              </a:rPr>
              <a:t>essa </a:t>
            </a:r>
            <a:r>
              <a:rPr dirty="0" sz="2150" spc="-10">
                <a:latin typeface="Calibri"/>
                <a:cs typeface="Calibri"/>
              </a:rPr>
              <a:t>informação.</a:t>
            </a:r>
            <a:endParaRPr sz="2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09550"/>
            <a:ext cx="6057900" cy="1143000"/>
            <a:chOff x="857250" y="209550"/>
            <a:chExt cx="605790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09550"/>
              <a:ext cx="3409950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209550"/>
              <a:ext cx="1333500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2450" y="209550"/>
              <a:ext cx="2552700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644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Terminologia</a:t>
            </a:r>
            <a:r>
              <a:rPr dirty="0" spc="-40"/>
              <a:t> </a:t>
            </a:r>
            <a:r>
              <a:rPr dirty="0"/>
              <a:t>de</a:t>
            </a:r>
            <a:r>
              <a:rPr dirty="0" spc="-85"/>
              <a:t> </a:t>
            </a:r>
            <a:r>
              <a:rPr dirty="0" spc="-10"/>
              <a:t>proteção</a:t>
            </a: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1800" y="1655762"/>
            <a:ext cx="8351901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09550"/>
            <a:ext cx="5124450" cy="1143000"/>
            <a:chOff x="857250" y="209550"/>
            <a:chExt cx="512445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09550"/>
              <a:ext cx="248602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0825" y="209550"/>
              <a:ext cx="132397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9000" y="209550"/>
              <a:ext cx="2552700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644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Garantia</a:t>
            </a:r>
            <a:r>
              <a:rPr dirty="0" spc="50"/>
              <a:t> </a:t>
            </a:r>
            <a:r>
              <a:rPr dirty="0"/>
              <a:t>de</a:t>
            </a:r>
            <a:r>
              <a:rPr dirty="0" spc="-60"/>
              <a:t> </a:t>
            </a:r>
            <a:r>
              <a:rPr dirty="0" spc="-10"/>
              <a:t>proteção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55191" y="1616392"/>
            <a:ext cx="7113905" cy="41979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2290"/>
              </a:lnSpc>
              <a:spcBef>
                <a:spcPts val="125"/>
              </a:spcBef>
            </a:pPr>
            <a:r>
              <a:rPr dirty="0" sz="2000" spc="-10">
                <a:latin typeface="Calibri"/>
                <a:cs typeface="Calibri"/>
              </a:rPr>
              <a:t>Prevenção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vulnerabilidade</a:t>
            </a:r>
            <a:endParaRPr sz="2000">
              <a:latin typeface="Calibri"/>
              <a:cs typeface="Calibri"/>
            </a:endParaRPr>
          </a:p>
          <a:p>
            <a:pPr marL="612775" marR="5080">
              <a:lnSpc>
                <a:spcPct val="70400"/>
              </a:lnSpc>
              <a:spcBef>
                <a:spcPts val="600"/>
              </a:spcBef>
            </a:pPr>
            <a:r>
              <a:rPr dirty="0" sz="2000">
                <a:latin typeface="Calibri"/>
                <a:cs typeface="Calibri"/>
              </a:rPr>
              <a:t>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sistema</a:t>
            </a:r>
            <a:r>
              <a:rPr dirty="0" sz="2000" spc="-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é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projetado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maneira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que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as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vulnerabilidades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não </a:t>
            </a:r>
            <a:r>
              <a:rPr dirty="0" sz="2000" spc="-10">
                <a:latin typeface="Calibri"/>
                <a:cs typeface="Calibri"/>
              </a:rPr>
              <a:t>ocorram.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Por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exemplo,</a:t>
            </a:r>
            <a:r>
              <a:rPr dirty="0" sz="2000" spc="-1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não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há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uma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conexão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rede</a:t>
            </a:r>
            <a:r>
              <a:rPr dirty="0" sz="2000" spc="5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externa,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um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ataque</a:t>
            </a:r>
            <a:r>
              <a:rPr dirty="0" sz="2000" spc="-11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externo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é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impossível.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90"/>
              </a:lnSpc>
              <a:spcBef>
                <a:spcPts val="1960"/>
              </a:spcBef>
            </a:pPr>
            <a:r>
              <a:rPr dirty="0" sz="2000" spc="-10">
                <a:latin typeface="Calibri"/>
                <a:cs typeface="Calibri"/>
              </a:rPr>
              <a:t>Detecção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neutralização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ataque</a:t>
            </a:r>
            <a:endParaRPr sz="2000">
              <a:latin typeface="Calibri"/>
              <a:cs typeface="Calibri"/>
            </a:endParaRPr>
          </a:p>
          <a:p>
            <a:pPr marL="612775" marR="523875">
              <a:lnSpc>
                <a:spcPct val="69600"/>
              </a:lnSpc>
              <a:spcBef>
                <a:spcPts val="615"/>
              </a:spcBef>
            </a:pPr>
            <a:r>
              <a:rPr dirty="0" sz="2000">
                <a:latin typeface="Calibri"/>
                <a:cs typeface="Calibri"/>
              </a:rPr>
              <a:t>O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sistema</a:t>
            </a:r>
            <a:r>
              <a:rPr dirty="0" sz="2000" spc="-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é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projetado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tal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modo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que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ataques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50">
                <a:latin typeface="Calibri"/>
                <a:cs typeface="Calibri"/>
              </a:rPr>
              <a:t>à </a:t>
            </a:r>
            <a:r>
              <a:rPr dirty="0" sz="2000" spc="-10">
                <a:latin typeface="Calibri"/>
                <a:cs typeface="Calibri"/>
              </a:rPr>
              <a:t>vulnerabilidades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são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detectados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 </a:t>
            </a:r>
            <a:r>
              <a:rPr dirty="0" sz="2000" spc="-10">
                <a:latin typeface="Calibri"/>
                <a:cs typeface="Calibri"/>
              </a:rPr>
              <a:t>neutralizados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antes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de </a:t>
            </a:r>
            <a:r>
              <a:rPr dirty="0" sz="2000">
                <a:latin typeface="Calibri"/>
                <a:cs typeface="Calibri"/>
              </a:rPr>
              <a:t>causarem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uma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exposição.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Um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exemplo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disso</a:t>
            </a:r>
            <a:r>
              <a:rPr dirty="0" sz="2000" spc="-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são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os </a:t>
            </a:r>
            <a:r>
              <a:rPr dirty="0" sz="2000" spc="-10">
                <a:latin typeface="Calibri"/>
                <a:cs typeface="Calibri"/>
              </a:rPr>
              <a:t>verificadores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vírus,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que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encontram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removem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os</a:t>
            </a:r>
            <a:r>
              <a:rPr dirty="0" sz="2000" spc="-10">
                <a:latin typeface="Calibri"/>
                <a:cs typeface="Calibri"/>
              </a:rPr>
              <a:t> vírus </a:t>
            </a:r>
            <a:r>
              <a:rPr dirty="0" sz="2000">
                <a:latin typeface="Calibri"/>
                <a:cs typeface="Calibri"/>
              </a:rPr>
              <a:t>antes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infectarem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um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sistema.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90"/>
              </a:lnSpc>
              <a:spcBef>
                <a:spcPts val="2030"/>
              </a:spcBef>
            </a:pPr>
            <a:r>
              <a:rPr dirty="0" sz="2000" spc="-10">
                <a:latin typeface="Calibri"/>
                <a:cs typeface="Calibri"/>
              </a:rPr>
              <a:t>Limitação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exposição</a:t>
            </a:r>
            <a:endParaRPr sz="2000">
              <a:latin typeface="Calibri"/>
              <a:cs typeface="Calibri"/>
            </a:endParaRPr>
          </a:p>
          <a:p>
            <a:pPr marL="612775" marR="107314">
              <a:lnSpc>
                <a:spcPct val="69900"/>
              </a:lnSpc>
              <a:spcBef>
                <a:spcPts val="610"/>
              </a:spcBef>
            </a:pPr>
            <a:r>
              <a:rPr dirty="0" sz="2000">
                <a:latin typeface="Calibri"/>
                <a:cs typeface="Calibri"/>
              </a:rPr>
              <a:t>O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sistema</a:t>
            </a:r>
            <a:r>
              <a:rPr dirty="0" sz="2000" spc="-1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é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projetado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tal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modo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que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as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consequências </a:t>
            </a:r>
            <a:r>
              <a:rPr dirty="0" sz="2000">
                <a:latin typeface="Calibri"/>
                <a:cs typeface="Calibri"/>
              </a:rPr>
              <a:t>adversas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um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ataque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bem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sucedido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sejam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minimizadas.</a:t>
            </a:r>
            <a:r>
              <a:rPr dirty="0" sz="2000" spc="-14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Por </a:t>
            </a:r>
            <a:r>
              <a:rPr dirty="0" sz="2000" spc="-10">
                <a:latin typeface="Calibri"/>
                <a:cs typeface="Calibri"/>
              </a:rPr>
              <a:t>exemplo,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uma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política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 spc="-10" i="1">
                <a:latin typeface="Calibri"/>
                <a:cs typeface="Calibri"/>
              </a:rPr>
              <a:t>backup</a:t>
            </a:r>
            <a:r>
              <a:rPr dirty="0" sz="2000" spc="-75" i="1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permite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que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informações </a:t>
            </a:r>
            <a:r>
              <a:rPr dirty="0" sz="2000">
                <a:latin typeface="Calibri"/>
                <a:cs typeface="Calibri"/>
              </a:rPr>
              <a:t>danificadas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sejam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restauradas.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075" y="66675"/>
            <a:ext cx="3076575" cy="1143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575" y="201549"/>
            <a:ext cx="2418715" cy="63246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0"/>
              <a:t>Bibliografia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6575" y="1140460"/>
            <a:ext cx="7836534" cy="1004569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354330" marR="5080" indent="-342265">
              <a:lnSpc>
                <a:spcPts val="3829"/>
              </a:lnSpc>
              <a:spcBef>
                <a:spcPts val="24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Sommerville,</a:t>
            </a:r>
            <a:r>
              <a:rPr dirty="0" sz="3200" spc="-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Ian.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Engenharia</a:t>
            </a:r>
            <a:r>
              <a:rPr dirty="0" sz="3200" spc="-229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de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Software,</a:t>
            </a:r>
            <a:r>
              <a:rPr dirty="0" sz="3200" spc="-16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9ª </a:t>
            </a:r>
            <a:r>
              <a:rPr dirty="0" sz="3200" spc="-25">
                <a:latin typeface="Calibri"/>
                <a:cs typeface="Calibri"/>
              </a:rPr>
              <a:t>	</a:t>
            </a:r>
            <a:r>
              <a:rPr dirty="0" sz="3200">
                <a:latin typeface="Calibri"/>
                <a:cs typeface="Calibri"/>
              </a:rPr>
              <a:t>edição.</a:t>
            </a:r>
            <a:r>
              <a:rPr dirty="0" sz="3200" spc="-1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Pearson</a:t>
            </a:r>
            <a:r>
              <a:rPr dirty="0" sz="3200" spc="-9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Education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47708" y="6434137"/>
            <a:ext cx="17780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Calibri"/>
                <a:cs typeface="Calibri"/>
              </a:rPr>
              <a:t>44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46446" y="63"/>
            <a:ext cx="372300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1F1F1"/>
                </a:solidFill>
                <a:latin typeface="Calibri"/>
                <a:cs typeface="Calibri"/>
              </a:rPr>
              <a:t>[if682]</a:t>
            </a:r>
            <a:r>
              <a:rPr dirty="0" sz="1200" spc="2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Engenharia</a:t>
            </a:r>
            <a:r>
              <a:rPr dirty="0" sz="1200" spc="-3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de</a:t>
            </a:r>
            <a:r>
              <a:rPr dirty="0" sz="1200" spc="-4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Software</a:t>
            </a:r>
            <a:r>
              <a:rPr dirty="0" sz="1200" spc="-4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e</a:t>
            </a:r>
            <a:r>
              <a:rPr dirty="0" sz="1200" spc="-4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Sistemas</a:t>
            </a:r>
            <a:r>
              <a:rPr dirty="0" sz="1200" spc="-1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-</a:t>
            </a:r>
            <a:r>
              <a:rPr dirty="0" sz="1200" spc="-2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Calibri"/>
                <a:cs typeface="Calibri"/>
              </a:rPr>
              <a:t>EC</a:t>
            </a:r>
            <a:r>
              <a:rPr dirty="0" sz="1200" spc="-6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-</a:t>
            </a:r>
            <a:r>
              <a:rPr dirty="0" sz="1200" spc="-2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CIn</a:t>
            </a:r>
            <a:r>
              <a:rPr dirty="0" sz="1200" spc="80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1F1F1"/>
                </a:solidFill>
                <a:latin typeface="Calibri"/>
                <a:cs typeface="Calibri"/>
              </a:rPr>
              <a:t>-</a:t>
            </a:r>
            <a:r>
              <a:rPr dirty="0" sz="1200" spc="55" b="1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dirty="0" sz="1200" spc="-20" b="1">
                <a:solidFill>
                  <a:srgbClr val="F1F1F1"/>
                </a:solidFill>
                <a:latin typeface="Calibri"/>
                <a:cs typeface="Calibri"/>
              </a:rPr>
              <a:t>UFPE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23908" y="6434137"/>
            <a:ext cx="10287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5350" y="1609725"/>
            <a:ext cx="7353300" cy="36385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0267" y="5817234"/>
            <a:ext cx="633920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latin typeface="Calibri"/>
                <a:cs typeface="Calibri"/>
                <a:hlinkClick r:id="rId3"/>
              </a:rPr>
              <a:t>http://www.forbes.com/sites/kellyclay/2013/08/19/amazon-</a:t>
            </a:r>
            <a:r>
              <a:rPr dirty="0" sz="1200" spc="-30">
                <a:latin typeface="Calibri"/>
                <a:cs typeface="Calibri"/>
                <a:hlinkClick r:id="rId3"/>
              </a:rPr>
              <a:t>com-</a:t>
            </a:r>
            <a:r>
              <a:rPr dirty="0" sz="1200">
                <a:latin typeface="Calibri"/>
                <a:cs typeface="Calibri"/>
                <a:hlinkClick r:id="rId3"/>
              </a:rPr>
              <a:t>goes-</a:t>
            </a:r>
            <a:r>
              <a:rPr dirty="0" sz="1200" spc="-20">
                <a:latin typeface="Calibri"/>
                <a:cs typeface="Calibri"/>
                <a:hlinkClick r:id="rId3"/>
              </a:rPr>
              <a:t>down-</a:t>
            </a:r>
            <a:r>
              <a:rPr dirty="0" sz="1200">
                <a:latin typeface="Calibri"/>
                <a:cs typeface="Calibri"/>
                <a:hlinkClick r:id="rId3"/>
              </a:rPr>
              <a:t>loses-</a:t>
            </a:r>
            <a:r>
              <a:rPr dirty="0" sz="1200" spc="-20">
                <a:latin typeface="Calibri"/>
                <a:cs typeface="Calibri"/>
                <a:hlinkClick r:id="rId3"/>
              </a:rPr>
              <a:t>66240-</a:t>
            </a:r>
            <a:r>
              <a:rPr dirty="0" sz="1200">
                <a:latin typeface="Calibri"/>
                <a:cs typeface="Calibri"/>
                <a:hlinkClick r:id="rId3"/>
              </a:rPr>
              <a:t>per-</a:t>
            </a:r>
            <a:r>
              <a:rPr dirty="0" sz="1200" spc="-10">
                <a:latin typeface="Calibri"/>
                <a:cs typeface="Calibri"/>
                <a:hlinkClick r:id="rId3"/>
              </a:rPr>
              <a:t>minute/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209550"/>
            <a:ext cx="5133975" cy="1143000"/>
            <a:chOff x="857250" y="209550"/>
            <a:chExt cx="5133975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209550"/>
              <a:ext cx="275272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7525" y="209550"/>
              <a:ext cx="1343025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14750" y="209550"/>
              <a:ext cx="2276475" cy="1143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644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Confiança</a:t>
            </a:r>
            <a:r>
              <a:rPr dirty="0" spc="90"/>
              <a:t> </a:t>
            </a:r>
            <a:r>
              <a:rPr dirty="0"/>
              <a:t>no </a:t>
            </a:r>
            <a:r>
              <a:rPr dirty="0" spc="-10"/>
              <a:t>sistema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47344" rIns="0" bIns="0" rtlCol="0" vert="horz">
            <a:spAutoFit/>
          </a:bodyPr>
          <a:lstStyle/>
          <a:p>
            <a:pPr marL="853440">
              <a:lnSpc>
                <a:spcPct val="100000"/>
              </a:lnSpc>
              <a:spcBef>
                <a:spcPts val="125"/>
              </a:spcBef>
            </a:pPr>
            <a:r>
              <a:rPr dirty="0" sz="2150" spc="-10"/>
              <a:t>“Dependability”</a:t>
            </a:r>
            <a:endParaRPr sz="2150"/>
          </a:p>
          <a:p>
            <a:pPr marL="840740">
              <a:lnSpc>
                <a:spcPct val="100000"/>
              </a:lnSpc>
              <a:spcBef>
                <a:spcPts val="600"/>
              </a:spcBef>
            </a:pPr>
            <a:endParaRPr sz="2150"/>
          </a:p>
          <a:p>
            <a:pPr marL="853440" marR="118110">
              <a:lnSpc>
                <a:spcPts val="2100"/>
              </a:lnSpc>
            </a:pPr>
            <a:r>
              <a:rPr dirty="0" sz="2150"/>
              <a:t>Para</a:t>
            </a:r>
            <a:r>
              <a:rPr dirty="0" sz="2150" spc="85"/>
              <a:t> </a:t>
            </a:r>
            <a:r>
              <a:rPr dirty="0" sz="2150"/>
              <a:t>sistemas</a:t>
            </a:r>
            <a:r>
              <a:rPr dirty="0" sz="2150" spc="75"/>
              <a:t> </a:t>
            </a:r>
            <a:r>
              <a:rPr dirty="0" sz="2150"/>
              <a:t>críticos</a:t>
            </a:r>
            <a:r>
              <a:rPr dirty="0" sz="2150" spc="5"/>
              <a:t> </a:t>
            </a:r>
            <a:r>
              <a:rPr dirty="0" sz="2150"/>
              <a:t>é,</a:t>
            </a:r>
            <a:r>
              <a:rPr dirty="0" sz="2150" spc="65"/>
              <a:t> </a:t>
            </a:r>
            <a:r>
              <a:rPr dirty="0" sz="2150"/>
              <a:t>em</a:t>
            </a:r>
            <a:r>
              <a:rPr dirty="0" sz="2150" spc="75"/>
              <a:t> </a:t>
            </a:r>
            <a:r>
              <a:rPr dirty="0" sz="2150"/>
              <a:t>geral,</a:t>
            </a:r>
            <a:r>
              <a:rPr dirty="0" sz="2150" spc="-10"/>
              <a:t> </a:t>
            </a:r>
            <a:r>
              <a:rPr dirty="0" sz="2150"/>
              <a:t>o</a:t>
            </a:r>
            <a:r>
              <a:rPr dirty="0" sz="2150" spc="70"/>
              <a:t> </a:t>
            </a:r>
            <a:r>
              <a:rPr dirty="0" sz="2150"/>
              <a:t>caso</a:t>
            </a:r>
            <a:r>
              <a:rPr dirty="0" sz="2150" spc="-5"/>
              <a:t> </a:t>
            </a:r>
            <a:r>
              <a:rPr dirty="0" sz="2150"/>
              <a:t>em</a:t>
            </a:r>
            <a:r>
              <a:rPr dirty="0" sz="2150" spc="75"/>
              <a:t> </a:t>
            </a:r>
            <a:r>
              <a:rPr dirty="0" sz="2150"/>
              <a:t>que</a:t>
            </a:r>
            <a:r>
              <a:rPr dirty="0" sz="2150" spc="55"/>
              <a:t> </a:t>
            </a:r>
            <a:r>
              <a:rPr dirty="0" sz="2150"/>
              <a:t>a</a:t>
            </a:r>
            <a:r>
              <a:rPr dirty="0" sz="2150" spc="20"/>
              <a:t> </a:t>
            </a:r>
            <a:r>
              <a:rPr dirty="0" sz="2150"/>
              <a:t>propriedade</a:t>
            </a:r>
            <a:r>
              <a:rPr dirty="0" sz="2150" spc="140"/>
              <a:t> </a:t>
            </a:r>
            <a:r>
              <a:rPr dirty="0" sz="2150" spc="-25"/>
              <a:t>de </a:t>
            </a:r>
            <a:r>
              <a:rPr dirty="0" sz="2150"/>
              <a:t>sistema</a:t>
            </a:r>
            <a:r>
              <a:rPr dirty="0" sz="2150" spc="145"/>
              <a:t> </a:t>
            </a:r>
            <a:r>
              <a:rPr dirty="0" sz="2150"/>
              <a:t>mais</a:t>
            </a:r>
            <a:r>
              <a:rPr dirty="0" sz="2150" spc="30"/>
              <a:t> </a:t>
            </a:r>
            <a:r>
              <a:rPr dirty="0" sz="2150"/>
              <a:t>importante</a:t>
            </a:r>
            <a:r>
              <a:rPr dirty="0" sz="2150" spc="110"/>
              <a:t> </a:t>
            </a:r>
            <a:r>
              <a:rPr dirty="0" sz="2150"/>
              <a:t>é</a:t>
            </a:r>
            <a:r>
              <a:rPr dirty="0" sz="2150" spc="10"/>
              <a:t> </a:t>
            </a:r>
            <a:r>
              <a:rPr dirty="0" sz="2150"/>
              <a:t>a</a:t>
            </a:r>
            <a:r>
              <a:rPr dirty="0" sz="2150" spc="60"/>
              <a:t> </a:t>
            </a:r>
            <a:r>
              <a:rPr dirty="0" sz="2150" spc="-10"/>
              <a:t>confiança.</a:t>
            </a:r>
            <a:endParaRPr sz="2150"/>
          </a:p>
          <a:p>
            <a:pPr marL="840740">
              <a:lnSpc>
                <a:spcPct val="100000"/>
              </a:lnSpc>
              <a:spcBef>
                <a:spcPts val="515"/>
              </a:spcBef>
            </a:pPr>
            <a:endParaRPr sz="2150"/>
          </a:p>
          <a:p>
            <a:pPr marL="853440" marR="5080">
              <a:lnSpc>
                <a:spcPct val="82500"/>
              </a:lnSpc>
            </a:pPr>
            <a:r>
              <a:rPr dirty="0" sz="2150"/>
              <a:t>A</a:t>
            </a:r>
            <a:r>
              <a:rPr dirty="0" sz="2150" spc="45"/>
              <a:t> </a:t>
            </a:r>
            <a:r>
              <a:rPr dirty="0" sz="2150"/>
              <a:t>confiança</a:t>
            </a:r>
            <a:r>
              <a:rPr dirty="0" sz="2150" spc="45"/>
              <a:t> </a:t>
            </a:r>
            <a:r>
              <a:rPr dirty="0" sz="2150"/>
              <a:t>de</a:t>
            </a:r>
            <a:r>
              <a:rPr dirty="0" sz="2150" spc="65"/>
              <a:t> </a:t>
            </a:r>
            <a:r>
              <a:rPr dirty="0" sz="2150"/>
              <a:t>um</a:t>
            </a:r>
            <a:r>
              <a:rPr dirty="0" sz="2150" spc="20"/>
              <a:t> </a:t>
            </a:r>
            <a:r>
              <a:rPr dirty="0" sz="2150"/>
              <a:t>sistema</a:t>
            </a:r>
            <a:r>
              <a:rPr dirty="0" sz="2150" spc="114"/>
              <a:t> </a:t>
            </a:r>
            <a:r>
              <a:rPr dirty="0" sz="2150"/>
              <a:t>reflete</a:t>
            </a:r>
            <a:r>
              <a:rPr dirty="0" sz="2150" spc="10"/>
              <a:t> </a:t>
            </a:r>
            <a:r>
              <a:rPr dirty="0" sz="2150"/>
              <a:t>o</a:t>
            </a:r>
            <a:r>
              <a:rPr dirty="0" sz="2150" spc="5"/>
              <a:t> </a:t>
            </a:r>
            <a:r>
              <a:rPr dirty="0" sz="2150"/>
              <a:t>grau</a:t>
            </a:r>
            <a:r>
              <a:rPr dirty="0" sz="2150" spc="85"/>
              <a:t> </a:t>
            </a:r>
            <a:r>
              <a:rPr dirty="0" sz="2150"/>
              <a:t>de</a:t>
            </a:r>
            <a:r>
              <a:rPr dirty="0" sz="2150" spc="-5"/>
              <a:t> </a:t>
            </a:r>
            <a:r>
              <a:rPr dirty="0" sz="2150"/>
              <a:t>confiança</a:t>
            </a:r>
            <a:r>
              <a:rPr dirty="0" sz="2150" spc="125"/>
              <a:t> </a:t>
            </a:r>
            <a:r>
              <a:rPr dirty="0" sz="2150"/>
              <a:t>do </a:t>
            </a:r>
            <a:r>
              <a:rPr dirty="0" sz="2150" spc="-10"/>
              <a:t>usuário </a:t>
            </a:r>
            <a:r>
              <a:rPr dirty="0" sz="2150"/>
              <a:t>nesse</a:t>
            </a:r>
            <a:r>
              <a:rPr dirty="0" sz="2150" spc="120"/>
              <a:t> </a:t>
            </a:r>
            <a:r>
              <a:rPr dirty="0" sz="2150"/>
              <a:t>sistema,</a:t>
            </a:r>
            <a:r>
              <a:rPr dirty="0" sz="2150" spc="70"/>
              <a:t> </a:t>
            </a:r>
            <a:r>
              <a:rPr dirty="0" sz="2150"/>
              <a:t>bem</a:t>
            </a:r>
            <a:r>
              <a:rPr dirty="0" sz="2150" spc="150"/>
              <a:t> </a:t>
            </a:r>
            <a:r>
              <a:rPr dirty="0" sz="2150"/>
              <a:t>como</a:t>
            </a:r>
            <a:r>
              <a:rPr dirty="0" sz="2150" spc="70"/>
              <a:t> </a:t>
            </a:r>
            <a:r>
              <a:rPr dirty="0" sz="2150"/>
              <a:t>a</a:t>
            </a:r>
            <a:r>
              <a:rPr dirty="0" sz="2150" spc="-50"/>
              <a:t> </a:t>
            </a:r>
            <a:r>
              <a:rPr dirty="0" sz="2150"/>
              <a:t>extensão</a:t>
            </a:r>
            <a:r>
              <a:rPr dirty="0" sz="2150" spc="155"/>
              <a:t> </a:t>
            </a:r>
            <a:r>
              <a:rPr dirty="0" sz="2150"/>
              <a:t>de</a:t>
            </a:r>
            <a:r>
              <a:rPr dirty="0" sz="2150" spc="-20"/>
              <a:t> </a:t>
            </a:r>
            <a:r>
              <a:rPr dirty="0" sz="2150"/>
              <a:t>confiança</a:t>
            </a:r>
            <a:r>
              <a:rPr dirty="0" sz="2150" spc="114"/>
              <a:t> </a:t>
            </a:r>
            <a:r>
              <a:rPr dirty="0" sz="2150"/>
              <a:t>do</a:t>
            </a:r>
            <a:r>
              <a:rPr dirty="0" sz="2150" spc="-10"/>
              <a:t> </a:t>
            </a:r>
            <a:r>
              <a:rPr dirty="0" sz="2150"/>
              <a:t>usuário</a:t>
            </a:r>
            <a:r>
              <a:rPr dirty="0" sz="2150" spc="80"/>
              <a:t> </a:t>
            </a:r>
            <a:r>
              <a:rPr dirty="0" sz="2150" spc="-25"/>
              <a:t>que</a:t>
            </a:r>
            <a:r>
              <a:rPr dirty="0" sz="2150" spc="535"/>
              <a:t> </a:t>
            </a:r>
            <a:r>
              <a:rPr dirty="0" sz="2150"/>
              <a:t>o</a:t>
            </a:r>
            <a:r>
              <a:rPr dirty="0" sz="2150" spc="-30"/>
              <a:t> </a:t>
            </a:r>
            <a:r>
              <a:rPr dirty="0" sz="2150"/>
              <a:t>operará</a:t>
            </a:r>
            <a:r>
              <a:rPr dirty="0" sz="2150" spc="150"/>
              <a:t> </a:t>
            </a:r>
            <a:r>
              <a:rPr dirty="0" sz="2150"/>
              <a:t>conforme</a:t>
            </a:r>
            <a:r>
              <a:rPr dirty="0" sz="2150" spc="175"/>
              <a:t> </a:t>
            </a:r>
            <a:r>
              <a:rPr dirty="0" sz="2150"/>
              <a:t>suas</a:t>
            </a:r>
            <a:r>
              <a:rPr dirty="0" sz="2150" spc="40"/>
              <a:t> </a:t>
            </a:r>
            <a:r>
              <a:rPr dirty="0" sz="2150"/>
              <a:t>expectativas</a:t>
            </a:r>
            <a:r>
              <a:rPr dirty="0" sz="2150" spc="-10"/>
              <a:t> </a:t>
            </a:r>
            <a:r>
              <a:rPr dirty="0" sz="2150"/>
              <a:t>e</a:t>
            </a:r>
            <a:r>
              <a:rPr dirty="0" sz="2150" spc="-35"/>
              <a:t> </a:t>
            </a:r>
            <a:r>
              <a:rPr dirty="0" sz="2150"/>
              <a:t>que</a:t>
            </a:r>
            <a:r>
              <a:rPr dirty="0" sz="2150" spc="30"/>
              <a:t> </a:t>
            </a:r>
            <a:r>
              <a:rPr dirty="0" sz="2150"/>
              <a:t>não</a:t>
            </a:r>
            <a:r>
              <a:rPr dirty="0" sz="2150" spc="45"/>
              <a:t> </a:t>
            </a:r>
            <a:r>
              <a:rPr dirty="0" sz="2150"/>
              <a:t>‘falhará’</a:t>
            </a:r>
            <a:r>
              <a:rPr dirty="0" sz="2150" spc="45"/>
              <a:t> </a:t>
            </a:r>
            <a:r>
              <a:rPr dirty="0" sz="2150"/>
              <a:t>durante</a:t>
            </a:r>
            <a:r>
              <a:rPr dirty="0" sz="2150" spc="40"/>
              <a:t> </a:t>
            </a:r>
            <a:r>
              <a:rPr dirty="0" sz="2150" spc="-50"/>
              <a:t>o </a:t>
            </a:r>
            <a:r>
              <a:rPr dirty="0" sz="2150"/>
              <a:t>uso</a:t>
            </a:r>
            <a:r>
              <a:rPr dirty="0" sz="2150" spc="50"/>
              <a:t> </a:t>
            </a:r>
            <a:r>
              <a:rPr dirty="0" sz="2150" spc="-10"/>
              <a:t>normal.</a:t>
            </a:r>
            <a:endParaRPr sz="2150"/>
          </a:p>
          <a:p>
            <a:pPr marL="840740">
              <a:lnSpc>
                <a:spcPct val="100000"/>
              </a:lnSpc>
              <a:spcBef>
                <a:spcPts val="525"/>
              </a:spcBef>
            </a:pPr>
            <a:endParaRPr sz="2150"/>
          </a:p>
          <a:p>
            <a:pPr marL="853440" marR="101600">
              <a:lnSpc>
                <a:spcPts val="2100"/>
              </a:lnSpc>
            </a:pPr>
            <a:r>
              <a:rPr dirty="0" sz="2150"/>
              <a:t>Utilidade</a:t>
            </a:r>
            <a:r>
              <a:rPr dirty="0" sz="2150" spc="30"/>
              <a:t> </a:t>
            </a:r>
            <a:r>
              <a:rPr dirty="0" sz="2150"/>
              <a:t>e</a:t>
            </a:r>
            <a:r>
              <a:rPr dirty="0" sz="2150" spc="15"/>
              <a:t> </a:t>
            </a:r>
            <a:r>
              <a:rPr dirty="0" sz="2150"/>
              <a:t>confiança</a:t>
            </a:r>
            <a:r>
              <a:rPr dirty="0" sz="2150" spc="65"/>
              <a:t> </a:t>
            </a:r>
            <a:r>
              <a:rPr dirty="0" sz="2150"/>
              <a:t>não</a:t>
            </a:r>
            <a:r>
              <a:rPr dirty="0" sz="2150" spc="100"/>
              <a:t> </a:t>
            </a:r>
            <a:r>
              <a:rPr dirty="0" sz="2150"/>
              <a:t>são</a:t>
            </a:r>
            <a:r>
              <a:rPr dirty="0" sz="2150" spc="105"/>
              <a:t> </a:t>
            </a:r>
            <a:r>
              <a:rPr dirty="0" sz="2150"/>
              <a:t>a</a:t>
            </a:r>
            <a:r>
              <a:rPr dirty="0" sz="2150" spc="-30"/>
              <a:t> </a:t>
            </a:r>
            <a:r>
              <a:rPr dirty="0" sz="2150"/>
              <a:t>mesma</a:t>
            </a:r>
            <a:r>
              <a:rPr dirty="0" sz="2150" spc="210"/>
              <a:t> </a:t>
            </a:r>
            <a:r>
              <a:rPr dirty="0" sz="2150"/>
              <a:t>coisa.</a:t>
            </a:r>
            <a:r>
              <a:rPr dirty="0" sz="2150" spc="90"/>
              <a:t> </a:t>
            </a:r>
            <a:r>
              <a:rPr dirty="0" sz="2150"/>
              <a:t>Um</a:t>
            </a:r>
            <a:r>
              <a:rPr dirty="0" sz="2150" spc="40"/>
              <a:t> </a:t>
            </a:r>
            <a:r>
              <a:rPr dirty="0" sz="2150"/>
              <a:t>sistema</a:t>
            </a:r>
            <a:r>
              <a:rPr dirty="0" sz="2150" spc="140"/>
              <a:t> </a:t>
            </a:r>
            <a:r>
              <a:rPr dirty="0" sz="2150"/>
              <a:t>não</a:t>
            </a:r>
            <a:r>
              <a:rPr dirty="0" sz="2150" spc="25"/>
              <a:t> </a:t>
            </a:r>
            <a:r>
              <a:rPr dirty="0" sz="2150" spc="-25"/>
              <a:t>tem </a:t>
            </a:r>
            <a:r>
              <a:rPr dirty="0" sz="2150"/>
              <a:t>de</a:t>
            </a:r>
            <a:r>
              <a:rPr dirty="0" sz="2150" spc="40"/>
              <a:t> </a:t>
            </a:r>
            <a:r>
              <a:rPr dirty="0" sz="2150"/>
              <a:t>ser</a:t>
            </a:r>
            <a:r>
              <a:rPr dirty="0" sz="2150" spc="60"/>
              <a:t> </a:t>
            </a:r>
            <a:r>
              <a:rPr dirty="0" sz="2150"/>
              <a:t>confiável</a:t>
            </a:r>
            <a:r>
              <a:rPr dirty="0" sz="2150" spc="-35"/>
              <a:t> </a:t>
            </a:r>
            <a:r>
              <a:rPr dirty="0" sz="2150"/>
              <a:t>para</a:t>
            </a:r>
            <a:r>
              <a:rPr dirty="0" sz="2150" spc="85"/>
              <a:t> </a:t>
            </a:r>
            <a:r>
              <a:rPr dirty="0" sz="2150"/>
              <a:t>ser</a:t>
            </a:r>
            <a:r>
              <a:rPr dirty="0" sz="2150" spc="60"/>
              <a:t> </a:t>
            </a:r>
            <a:r>
              <a:rPr dirty="0" sz="2150" spc="-20"/>
              <a:t>útil.</a:t>
            </a:r>
            <a:endParaRPr sz="215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7250" y="190500"/>
            <a:ext cx="6419850" cy="1143000"/>
            <a:chOff x="857250" y="190500"/>
            <a:chExt cx="641985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50" y="190500"/>
              <a:ext cx="1104900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6350" y="190500"/>
              <a:ext cx="3200400" cy="1143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3350" y="190500"/>
              <a:ext cx="1323975" cy="1143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1525" y="190500"/>
              <a:ext cx="2695575" cy="11430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8181" rIns="0" bIns="0" rtlCol="0" vert="horz">
            <a:spAutoFit/>
          </a:bodyPr>
          <a:lstStyle/>
          <a:p>
            <a:pPr marL="875030">
              <a:lnSpc>
                <a:spcPct val="100000"/>
              </a:lnSpc>
              <a:spcBef>
                <a:spcPts val="130"/>
              </a:spcBef>
            </a:pPr>
            <a:r>
              <a:rPr dirty="0"/>
              <a:t>A</a:t>
            </a:r>
            <a:r>
              <a:rPr dirty="0" spc="-75"/>
              <a:t> </a:t>
            </a:r>
            <a:r>
              <a:rPr dirty="0"/>
              <a:t>importância</a:t>
            </a:r>
            <a:r>
              <a:rPr dirty="0" spc="240"/>
              <a:t> </a:t>
            </a:r>
            <a:r>
              <a:rPr dirty="0"/>
              <a:t>da</a:t>
            </a:r>
            <a:r>
              <a:rPr dirty="0" spc="10"/>
              <a:t> </a:t>
            </a:r>
            <a:r>
              <a:rPr dirty="0" spc="-10"/>
              <a:t>confiança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655191" y="1607248"/>
            <a:ext cx="7115809" cy="4145915"/>
          </a:xfrm>
          <a:prstGeom prst="rect">
            <a:avLst/>
          </a:prstGeom>
        </p:spPr>
        <p:txBody>
          <a:bodyPr wrap="square" lIns="0" tIns="102870" rIns="0" bIns="0" rtlCol="0" vert="horz">
            <a:spAutoFit/>
          </a:bodyPr>
          <a:lstStyle/>
          <a:p>
            <a:pPr marL="12700" marR="5080">
              <a:lnSpc>
                <a:spcPct val="80300"/>
              </a:lnSpc>
              <a:spcBef>
                <a:spcPts val="810"/>
              </a:spcBef>
            </a:pPr>
            <a:r>
              <a:rPr dirty="0" sz="3000">
                <a:latin typeface="Calibri"/>
                <a:cs typeface="Calibri"/>
              </a:rPr>
              <a:t>Sistemas</a:t>
            </a:r>
            <a:r>
              <a:rPr dirty="0" sz="3000" spc="-1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que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não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são</a:t>
            </a:r>
            <a:r>
              <a:rPr dirty="0" sz="3000" spc="-8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confiáveis,</a:t>
            </a:r>
            <a:r>
              <a:rPr dirty="0" sz="3000" spc="-7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inseguros</a:t>
            </a:r>
            <a:r>
              <a:rPr dirty="0" sz="3000" spc="-65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ou </a:t>
            </a:r>
            <a:r>
              <a:rPr dirty="0" sz="3000">
                <a:latin typeface="Calibri"/>
                <a:cs typeface="Calibri"/>
              </a:rPr>
              <a:t>desprotegidos,</a:t>
            </a:r>
            <a:r>
              <a:rPr dirty="0" sz="3000" spc="-7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podem</a:t>
            </a:r>
            <a:r>
              <a:rPr dirty="0" sz="3000" spc="-6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ser</a:t>
            </a:r>
            <a:r>
              <a:rPr dirty="0" sz="3000" spc="-1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rejeitados</a:t>
            </a:r>
            <a:r>
              <a:rPr dirty="0" sz="3000" spc="-5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pelos </a:t>
            </a:r>
            <a:r>
              <a:rPr dirty="0" sz="3000">
                <a:latin typeface="Calibri"/>
                <a:cs typeface="Calibri"/>
              </a:rPr>
              <a:t>seus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usuários.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3000">
              <a:latin typeface="Calibri"/>
              <a:cs typeface="Calibri"/>
            </a:endParaRPr>
          </a:p>
          <a:p>
            <a:pPr marL="12700" marR="549910">
              <a:lnSpc>
                <a:spcPct val="79200"/>
              </a:lnSpc>
            </a:pPr>
            <a:r>
              <a:rPr dirty="0" sz="3000">
                <a:latin typeface="Calibri"/>
                <a:cs typeface="Calibri"/>
              </a:rPr>
              <a:t>Os</a:t>
            </a:r>
            <a:r>
              <a:rPr dirty="0" sz="3000" spc="-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custos</a:t>
            </a:r>
            <a:r>
              <a:rPr dirty="0" sz="3000" spc="-9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com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falha</a:t>
            </a:r>
            <a:r>
              <a:rPr dirty="0" sz="3000" spc="1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10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sistema</a:t>
            </a:r>
            <a:r>
              <a:rPr dirty="0" sz="3000" spc="-1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podem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ser </a:t>
            </a:r>
            <a:r>
              <a:rPr dirty="0" sz="3000">
                <a:latin typeface="Calibri"/>
                <a:cs typeface="Calibri"/>
              </a:rPr>
              <a:t>muito</a:t>
            </a:r>
            <a:r>
              <a:rPr dirty="0" sz="3000" spc="-8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altos.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endParaRPr sz="3000">
              <a:latin typeface="Calibri"/>
              <a:cs typeface="Calibri"/>
            </a:endParaRPr>
          </a:p>
          <a:p>
            <a:pPr marL="12700" marR="38100">
              <a:lnSpc>
                <a:spcPct val="80400"/>
              </a:lnSpc>
            </a:pPr>
            <a:r>
              <a:rPr dirty="0" sz="3000">
                <a:latin typeface="Calibri"/>
                <a:cs typeface="Calibri"/>
              </a:rPr>
              <a:t>Sistemas</a:t>
            </a:r>
            <a:r>
              <a:rPr dirty="0" sz="3000" spc="-10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não</a:t>
            </a:r>
            <a:r>
              <a:rPr dirty="0" sz="3000" spc="1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confiáveis</a:t>
            </a:r>
            <a:r>
              <a:rPr dirty="0" sz="3000" spc="-9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podem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causar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perda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informação</a:t>
            </a:r>
            <a:r>
              <a:rPr dirty="0" sz="3000" spc="-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e,</a:t>
            </a:r>
            <a:r>
              <a:rPr dirty="0" sz="3000" spc="1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conseqüentemente,</a:t>
            </a:r>
            <a:r>
              <a:rPr dirty="0" sz="3000" spc="-15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um</a:t>
            </a:r>
            <a:r>
              <a:rPr dirty="0" sz="3000" spc="10">
                <a:latin typeface="Calibri"/>
                <a:cs typeface="Calibri"/>
              </a:rPr>
              <a:t> </a:t>
            </a:r>
            <a:r>
              <a:rPr dirty="0" sz="3000" spc="-20">
                <a:latin typeface="Calibri"/>
                <a:cs typeface="Calibri"/>
              </a:rPr>
              <a:t>alto </a:t>
            </a:r>
            <a:r>
              <a:rPr dirty="0" sz="3000">
                <a:latin typeface="Calibri"/>
                <a:cs typeface="Calibri"/>
              </a:rPr>
              <a:t>custo</a:t>
            </a:r>
            <a:r>
              <a:rPr dirty="0" sz="3000" spc="-10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2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recuperação.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625" y="238125"/>
            <a:ext cx="9096375" cy="942975"/>
            <a:chOff x="47625" y="238125"/>
            <a:chExt cx="9096375" cy="9429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625" y="238125"/>
              <a:ext cx="2105025" cy="9429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7825" y="238125"/>
              <a:ext cx="1085850" cy="9429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62175" y="238125"/>
              <a:ext cx="3505200" cy="9429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62550" y="238125"/>
              <a:ext cx="1419225" cy="9429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0275" y="238125"/>
              <a:ext cx="2038350" cy="9429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53325" y="238125"/>
              <a:ext cx="1590675" cy="942975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3992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125"/>
              </a:spcBef>
            </a:pPr>
            <a:r>
              <a:rPr dirty="0" sz="3200"/>
              <a:t>Métodos</a:t>
            </a:r>
            <a:r>
              <a:rPr dirty="0" sz="3200" spc="-210"/>
              <a:t> </a:t>
            </a:r>
            <a:r>
              <a:rPr dirty="0" sz="3200"/>
              <a:t>de</a:t>
            </a:r>
            <a:r>
              <a:rPr dirty="0" sz="3200" spc="-35"/>
              <a:t> </a:t>
            </a:r>
            <a:r>
              <a:rPr dirty="0" sz="3200" spc="-10"/>
              <a:t>desenvolvimento</a:t>
            </a:r>
            <a:r>
              <a:rPr dirty="0" sz="3200" spc="-200"/>
              <a:t> </a:t>
            </a:r>
            <a:r>
              <a:rPr dirty="0" sz="3200"/>
              <a:t>para</a:t>
            </a:r>
            <a:r>
              <a:rPr dirty="0" sz="3200" spc="5"/>
              <a:t> </a:t>
            </a:r>
            <a:r>
              <a:rPr dirty="0" sz="3200"/>
              <a:t>sistemas</a:t>
            </a:r>
            <a:r>
              <a:rPr dirty="0" sz="3200" spc="-135"/>
              <a:t> </a:t>
            </a:r>
            <a:r>
              <a:rPr dirty="0" sz="3200" spc="-10"/>
              <a:t>críticos</a:t>
            </a:r>
            <a:endParaRPr sz="3200"/>
          </a:p>
        </p:txBody>
      </p:sp>
      <p:sp>
        <p:nvSpPr>
          <p:cNvPr id="10" name="object 10"/>
          <p:cNvSpPr txBox="1"/>
          <p:nvPr/>
        </p:nvSpPr>
        <p:spPr>
          <a:xfrm>
            <a:off x="1655191" y="1607248"/>
            <a:ext cx="7111365" cy="3907790"/>
          </a:xfrm>
          <a:prstGeom prst="rect">
            <a:avLst/>
          </a:prstGeom>
        </p:spPr>
        <p:txBody>
          <a:bodyPr wrap="square" lIns="0" tIns="105410" rIns="0" bIns="0" rtlCol="0" vert="horz">
            <a:spAutoFit/>
          </a:bodyPr>
          <a:lstStyle/>
          <a:p>
            <a:pPr marL="12700" marR="5080">
              <a:lnSpc>
                <a:spcPct val="79800"/>
              </a:lnSpc>
              <a:spcBef>
                <a:spcPts val="830"/>
              </a:spcBef>
            </a:pPr>
            <a:r>
              <a:rPr dirty="0" sz="3000">
                <a:latin typeface="Calibri"/>
                <a:cs typeface="Calibri"/>
              </a:rPr>
              <a:t>Os</a:t>
            </a:r>
            <a:r>
              <a:rPr dirty="0" sz="3000" spc="-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custos</a:t>
            </a:r>
            <a:r>
              <a:rPr dirty="0" sz="3000" spc="-10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com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falha</a:t>
            </a:r>
            <a:r>
              <a:rPr dirty="0" sz="3000" spc="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sistema</a:t>
            </a:r>
            <a:r>
              <a:rPr dirty="0" sz="3000" spc="-1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crítico</a:t>
            </a:r>
            <a:r>
              <a:rPr dirty="0" sz="3000" spc="2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são</a:t>
            </a:r>
            <a:r>
              <a:rPr dirty="0" sz="3000" spc="-50"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tão </a:t>
            </a:r>
            <a:r>
              <a:rPr dirty="0" sz="3000">
                <a:latin typeface="Calibri"/>
                <a:cs typeface="Calibri"/>
              </a:rPr>
              <a:t>altos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que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os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métodos</a:t>
            </a:r>
            <a:r>
              <a:rPr dirty="0" sz="3000" spc="-10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5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desenvolvimento </a:t>
            </a:r>
            <a:r>
              <a:rPr dirty="0" sz="3000">
                <a:latin typeface="Calibri"/>
                <a:cs typeface="Calibri"/>
              </a:rPr>
              <a:t>podem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ser</a:t>
            </a:r>
            <a:r>
              <a:rPr dirty="0" sz="3000" spc="-10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usados,</a:t>
            </a:r>
            <a:r>
              <a:rPr dirty="0" sz="3000" spc="-3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embora</a:t>
            </a:r>
            <a:r>
              <a:rPr dirty="0" sz="3000" spc="2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não</a:t>
            </a:r>
            <a:r>
              <a:rPr dirty="0" sz="3000" spc="-3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sejam eficazes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em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termos</a:t>
            </a:r>
            <a:r>
              <a:rPr dirty="0" sz="3000" spc="-11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5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custo</a:t>
            </a:r>
            <a:r>
              <a:rPr dirty="0" sz="3000" spc="-1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para</a:t>
            </a:r>
            <a:r>
              <a:rPr dirty="0" sz="3000" spc="-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outros</a:t>
            </a:r>
            <a:r>
              <a:rPr dirty="0" sz="3000" spc="15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tipos </a:t>
            </a:r>
            <a:r>
              <a:rPr dirty="0" sz="3000">
                <a:latin typeface="Calibri"/>
                <a:cs typeface="Calibri"/>
              </a:rPr>
              <a:t>de </a:t>
            </a:r>
            <a:r>
              <a:rPr dirty="0" sz="3000" spc="-10">
                <a:latin typeface="Calibri"/>
                <a:cs typeface="Calibri"/>
              </a:rPr>
              <a:t>sistema.</a:t>
            </a:r>
            <a:endParaRPr sz="3000">
              <a:latin typeface="Calibri"/>
              <a:cs typeface="Calibri"/>
            </a:endParaRPr>
          </a:p>
          <a:p>
            <a:pPr marL="612775" indent="-600710">
              <a:lnSpc>
                <a:spcPct val="100000"/>
              </a:lnSpc>
            </a:pPr>
            <a:r>
              <a:rPr dirty="0" sz="3000">
                <a:latin typeface="Calibri"/>
                <a:cs typeface="Calibri"/>
              </a:rPr>
              <a:t>Exemplos</a:t>
            </a:r>
            <a:r>
              <a:rPr dirty="0" sz="3000" spc="-4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135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métodos</a:t>
            </a:r>
            <a:r>
              <a:rPr dirty="0" sz="3000" spc="-40">
                <a:latin typeface="Calibri"/>
                <a:cs typeface="Calibri"/>
              </a:rPr>
              <a:t> </a:t>
            </a:r>
            <a:r>
              <a:rPr dirty="0" sz="3000">
                <a:latin typeface="Calibri"/>
                <a:cs typeface="Calibri"/>
              </a:rPr>
              <a:t>de</a:t>
            </a:r>
            <a:r>
              <a:rPr dirty="0" sz="3000" spc="-60">
                <a:latin typeface="Calibri"/>
                <a:cs typeface="Calibri"/>
              </a:rPr>
              <a:t> </a:t>
            </a:r>
            <a:r>
              <a:rPr dirty="0" sz="3000" spc="-10">
                <a:latin typeface="Calibri"/>
                <a:cs typeface="Calibri"/>
              </a:rPr>
              <a:t>desenvolvimento</a:t>
            </a:r>
            <a:endParaRPr sz="3000">
              <a:latin typeface="Calibri"/>
              <a:cs typeface="Calibri"/>
            </a:endParaRPr>
          </a:p>
          <a:p>
            <a:pPr marL="612775" marR="1011555">
              <a:lnSpc>
                <a:spcPct val="79400"/>
              </a:lnSpc>
              <a:spcBef>
                <a:spcPts val="675"/>
              </a:spcBef>
            </a:pPr>
            <a:r>
              <a:rPr dirty="0" sz="2600">
                <a:latin typeface="Calibri"/>
                <a:cs typeface="Calibri"/>
              </a:rPr>
              <a:t>Métodos</a:t>
            </a:r>
            <a:r>
              <a:rPr dirty="0" sz="2600" spc="-8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formais</a:t>
            </a:r>
            <a:r>
              <a:rPr dirty="0" sz="2600" spc="-8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de</a:t>
            </a:r>
            <a:r>
              <a:rPr dirty="0" sz="2600" spc="-6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desenvolvimento</a:t>
            </a:r>
            <a:r>
              <a:rPr dirty="0" sz="2600" spc="-130">
                <a:latin typeface="Calibri"/>
                <a:cs typeface="Calibri"/>
              </a:rPr>
              <a:t> </a:t>
            </a:r>
            <a:r>
              <a:rPr dirty="0" sz="2600" spc="-25">
                <a:latin typeface="Calibri"/>
                <a:cs typeface="Calibri"/>
              </a:rPr>
              <a:t>de </a:t>
            </a:r>
            <a:r>
              <a:rPr dirty="0" sz="2600" spc="-10">
                <a:latin typeface="Calibri"/>
                <a:cs typeface="Calibri"/>
              </a:rPr>
              <a:t>software</a:t>
            </a:r>
            <a:endParaRPr sz="2600">
              <a:latin typeface="Calibri"/>
              <a:cs typeface="Calibri"/>
            </a:endParaRPr>
          </a:p>
          <a:p>
            <a:pPr marL="612775">
              <a:lnSpc>
                <a:spcPts val="3100"/>
              </a:lnSpc>
              <a:spcBef>
                <a:spcPts val="35"/>
              </a:spcBef>
            </a:pPr>
            <a:r>
              <a:rPr dirty="0" sz="2600">
                <a:latin typeface="Calibri"/>
                <a:cs typeface="Calibri"/>
              </a:rPr>
              <a:t>Análise</a:t>
            </a:r>
            <a:r>
              <a:rPr dirty="0" sz="2600" spc="-8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estática</a:t>
            </a:r>
            <a:endParaRPr sz="2600">
              <a:latin typeface="Calibri"/>
              <a:cs typeface="Calibri"/>
            </a:endParaRPr>
          </a:p>
          <a:p>
            <a:pPr marL="612775">
              <a:lnSpc>
                <a:spcPts val="3100"/>
              </a:lnSpc>
            </a:pPr>
            <a:r>
              <a:rPr dirty="0" sz="2600">
                <a:latin typeface="Calibri"/>
                <a:cs typeface="Calibri"/>
              </a:rPr>
              <a:t>Garantia</a:t>
            </a:r>
            <a:r>
              <a:rPr dirty="0" sz="2600" spc="-9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de</a:t>
            </a:r>
            <a:r>
              <a:rPr dirty="0" sz="2600" spc="-7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qualidade</a:t>
            </a:r>
            <a:r>
              <a:rPr dirty="0" sz="2600" spc="-7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externa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9075" y="66675"/>
            <a:ext cx="5448300" cy="1143000"/>
            <a:chOff x="219075" y="66675"/>
            <a:chExt cx="5448300" cy="1143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75" y="66675"/>
              <a:ext cx="2657475" cy="1143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750" y="66675"/>
              <a:ext cx="3476625" cy="11430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6769" rIns="0" bIns="0" rtlCol="0" vert="horz">
            <a:spAutoFit/>
          </a:bodyPr>
          <a:lstStyle/>
          <a:p>
            <a:pPr marL="242570">
              <a:lnSpc>
                <a:spcPct val="100000"/>
              </a:lnSpc>
              <a:spcBef>
                <a:spcPts val="130"/>
              </a:spcBef>
            </a:pPr>
            <a:r>
              <a:rPr dirty="0"/>
              <a:t>Sistemas </a:t>
            </a:r>
            <a:r>
              <a:rPr dirty="0" spc="-10"/>
              <a:t>sociotécnicos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923908" y="6434137"/>
            <a:ext cx="10287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85858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7" name="object 7" descr="10.1 SystemsEngStack.ep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7264" y="1628267"/>
            <a:ext cx="6889496" cy="36013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2026-08-11T10:33:16Z</dcterms:created>
  <dcterms:modified xsi:type="dcterms:W3CDTF">2026-08-11T10:33:16Z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2026-08-11T00:00:00Z</vt:filetime>
  </property>
  <property fmtid="{D5CDD505-2E9C-101B-9397-08002B2CF9AE}" pid="4" name="LastSaved">
    <vt:filetime>2026-08-11T00:00:00Z</vt:filetime>
  </property>
  <property fmtid="{D5CDD505-2E9C-101B-9397-08002B2CF9AE}" pid="5" name="Producer">
    <vt:lpwstr>iLovePDF</vt:lpwstr>
  </property>
</Properties>
</file>