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29"/>
  </p:notesMasterIdLst>
  <p:sldIdLst>
    <p:sldId id="283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24" r:id="rId19"/>
    <p:sldId id="325" r:id="rId20"/>
    <p:sldId id="326" r:id="rId21"/>
    <p:sldId id="327" r:id="rId22"/>
    <p:sldId id="328" r:id="rId23"/>
    <p:sldId id="329" r:id="rId24"/>
    <p:sldId id="330" r:id="rId25"/>
    <p:sldId id="331" r:id="rId26"/>
    <p:sldId id="332" r:id="rId27"/>
    <p:sldId id="333" r:id="rId2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34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127c3bb47a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Google Shape;284;g127c3bb47a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g127c1316014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1" name="Google Shape;361;g127c1316014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127c1316014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Google Shape;366;g127c1316014_0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g127c1316014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2" name="Google Shape;372;g127c1316014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g127c1316014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9" name="Google Shape;379;g127c1316014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g127c1316014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5" name="Google Shape;385;g127c1316014_0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g127c1316014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1" name="Google Shape;391;g127c1316014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g127c1316014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7" name="Google Shape;397;g127c1316014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g129917e2b6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0" name="Google Shape;560;g129917e2b6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Google Shape;566;g129917e2b6f_0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7" name="Google Shape;567;g129917e2b6f_0_1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Google Shape;573;g129917e2b6f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4" name="Google Shape;574;g129917e2b6f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127c3bb47a9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Google Shape;305;g127c3bb47a9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Google Shape;584;g129917e2b6f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5" name="Google Shape;585;g129917e2b6f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Google Shape;593;g129917e2b6f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4" name="Google Shape;594;g129917e2b6f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Google Shape;600;g129917e2b6f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1" name="Google Shape;601;g129917e2b6f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Google Shape;608;g129917e2b6f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9" name="Google Shape;609;g129917e2b6f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Google Shape;615;g129aea246bc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6" name="Google Shape;616;g129aea246bc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Google Shape;622;g129917e2b6f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3" name="Google Shape;623;g129917e2b6f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" name="Google Shape;629;g129917e2b6f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0" name="Google Shape;630;g129917e2b6f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127c1316014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Google Shape;312;g127c1316014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127c1316014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Google Shape;321;g127c1316014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127c3bb47a9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" name="Google Shape;328;g127c3bb47a9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g127c1316014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6" name="Google Shape;336;g127c1316014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g127c1316014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3" name="Google Shape;343;g127c1316014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127c1316014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1" name="Google Shape;351;g127c1316014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g127c1316014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6" name="Google Shape;356;g127c1316014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1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88" name="Google Shape;88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2" name="Google Shape;92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gsoftmoderna.info/artigos/arquitetura-hexagonal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functions.netlify.com/.netlify/functions/hello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eplit.com/@engsoftmoderna/ExemploArquiteturaHexagona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52"/>
          <p:cNvSpPr txBox="1">
            <a:spLocks noGrp="1"/>
          </p:cNvSpPr>
          <p:nvPr>
            <p:ph type="title"/>
          </p:nvPr>
        </p:nvSpPr>
        <p:spPr>
          <a:xfrm>
            <a:off x="311700" y="16936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/>
              <a:t>Engenharia de Software Moderna</a:t>
            </a:r>
            <a:endParaRPr sz="32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/>
              <a:t>O que é uma Arquitetura Hexagonal?</a:t>
            </a:r>
            <a:endParaRPr sz="3200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dirty="0"/>
          </a:p>
          <a:p>
            <a:pPr lvl="0"/>
            <a:r>
              <a:rPr lang="en" sz="2400" dirty="0"/>
              <a:t>Prof. </a:t>
            </a:r>
            <a:r>
              <a:rPr lang="pt-BR" sz="2400" dirty="0"/>
              <a:t>Eduardo Campos (CEFET-MG)</a:t>
            </a:r>
            <a:endParaRPr sz="24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44" dirty="0" smtClean="0"/>
              <a:t/>
            </a:r>
            <a:br>
              <a:rPr lang="en" sz="1844" dirty="0" smtClean="0"/>
            </a:br>
            <a:r>
              <a:rPr lang="en" sz="1844" dirty="0" smtClean="0">
                <a:hlinkClick r:id="rId3"/>
              </a:rPr>
              <a:t>https</a:t>
            </a:r>
            <a:r>
              <a:rPr lang="en" sz="1844" dirty="0">
                <a:hlinkClick r:id="rId3"/>
              </a:rPr>
              <a:t>://</a:t>
            </a:r>
            <a:r>
              <a:rPr lang="en" sz="1844" dirty="0" smtClean="0">
                <a:hlinkClick r:id="rId3"/>
              </a:rPr>
              <a:t>engsoftmoderna.info/artigos/arquitetura-hexagonal.html</a:t>
            </a:r>
            <a:r>
              <a:rPr lang="en" sz="1844" dirty="0" smtClean="0"/>
              <a:t> </a:t>
            </a:r>
            <a:endParaRPr sz="1844" dirty="0"/>
          </a:p>
        </p:txBody>
      </p:sp>
      <p:sp>
        <p:nvSpPr>
          <p:cNvPr id="287" name="Google Shape;287;p5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  <p:sp>
        <p:nvSpPr>
          <p:cNvPr id="288" name="Google Shape;288;p52"/>
          <p:cNvSpPr txBox="1"/>
          <p:nvPr/>
        </p:nvSpPr>
        <p:spPr>
          <a:xfrm>
            <a:off x="751450" y="4455775"/>
            <a:ext cx="7695900" cy="5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>
                <a:solidFill>
                  <a:srgbClr val="FF0000"/>
                </a:solidFill>
              </a:rPr>
              <a:t>Slides do prof. Marco Tulio Valente (DCC/UFMG)</a:t>
            </a:r>
            <a:endParaRPr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63"/>
          <p:cNvSpPr txBox="1"/>
          <p:nvPr/>
        </p:nvSpPr>
        <p:spPr>
          <a:xfrm>
            <a:off x="181525" y="524550"/>
            <a:ext cx="8895300" cy="40998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latin typeface="Courier New"/>
                <a:ea typeface="Courier New"/>
                <a:cs typeface="Courier New"/>
                <a:sym typeface="Courier New"/>
              </a:rPr>
              <a:t>import Adaptadores.PesquisaLivrosWeb;</a:t>
            </a:r>
            <a:endParaRPr sz="19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latin typeface="Courier New"/>
                <a:ea typeface="Courier New"/>
                <a:cs typeface="Courier New"/>
                <a:sym typeface="Courier New"/>
              </a:rPr>
              <a:t>import Adaptadores.RepositorioImpl;</a:t>
            </a:r>
            <a:endParaRPr sz="19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latin typeface="Courier New"/>
                <a:ea typeface="Courier New"/>
                <a:cs typeface="Courier New"/>
                <a:sym typeface="Courier New"/>
              </a:rPr>
              <a:t>import Dominio.PesquisaLivrosImpl;</a:t>
            </a:r>
            <a:endParaRPr sz="19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9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latin typeface="Courier New"/>
                <a:ea typeface="Courier New"/>
                <a:cs typeface="Courier New"/>
                <a:sym typeface="Courier New"/>
              </a:rPr>
              <a:t>public class Main {</a:t>
            </a:r>
            <a:endParaRPr sz="19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latin typeface="Courier New"/>
                <a:ea typeface="Courier New"/>
                <a:cs typeface="Courier New"/>
                <a:sym typeface="Courier New"/>
              </a:rPr>
              <a:t>  public static void main(String[] args) {</a:t>
            </a:r>
            <a:endParaRPr sz="19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latin typeface="Courier New"/>
                <a:ea typeface="Courier New"/>
                <a:cs typeface="Courier New"/>
                <a:sym typeface="Courier New"/>
              </a:rPr>
              <a:t>    RepositorioImpl repo = new RepositorioImpl();</a:t>
            </a:r>
            <a:endParaRPr sz="19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latin typeface="Courier New"/>
                <a:ea typeface="Courier New"/>
                <a:cs typeface="Courier New"/>
                <a:sym typeface="Courier New"/>
              </a:rPr>
              <a:t>    PesquisaLivrosImpl pesq = new PesquisaLivrosImpl(repo);</a:t>
            </a:r>
            <a:endParaRPr sz="19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latin typeface="Courier New"/>
                <a:ea typeface="Courier New"/>
                <a:cs typeface="Courier New"/>
                <a:sym typeface="Courier New"/>
              </a:rPr>
              <a:t>    new PesquisaLivrosWeb(pesq).start();</a:t>
            </a:r>
            <a:endParaRPr sz="19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sz="19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9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64"/>
          <p:cNvSpPr txBox="1"/>
          <p:nvPr/>
        </p:nvSpPr>
        <p:spPr>
          <a:xfrm>
            <a:off x="620250" y="87975"/>
            <a:ext cx="8154000" cy="49749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Courier New"/>
                <a:ea typeface="Courier New"/>
                <a:cs typeface="Courier New"/>
                <a:sym typeface="Courier New"/>
              </a:rPr>
              <a:t>public class PesquisaLivrosWeb {</a:t>
            </a:r>
            <a:endParaRPr sz="19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Courier New"/>
                <a:ea typeface="Courier New"/>
                <a:cs typeface="Courier New"/>
                <a:sym typeface="Courier New"/>
              </a:rPr>
              <a:t>   PesquisaLivros pesq;</a:t>
            </a:r>
            <a:endParaRPr sz="19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Courier New"/>
                <a:ea typeface="Courier New"/>
                <a:cs typeface="Courier New"/>
                <a:sym typeface="Courier New"/>
              </a:rPr>
              <a:t>   public PesquisaLivrosWeb(PesquisaLivros pesq) {</a:t>
            </a:r>
            <a:endParaRPr sz="19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Courier New"/>
                <a:ea typeface="Courier New"/>
                <a:cs typeface="Courier New"/>
                <a:sym typeface="Courier New"/>
              </a:rPr>
              <a:t>     this.pesq = pesq;</a:t>
            </a:r>
            <a:endParaRPr sz="19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 sz="19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endParaRPr sz="19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Courier New"/>
                <a:ea typeface="Courier New"/>
                <a:cs typeface="Courier New"/>
                <a:sym typeface="Courier New"/>
              </a:rPr>
              <a:t>   public void start() {</a:t>
            </a:r>
            <a:endParaRPr sz="19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Courier New"/>
                <a:ea typeface="Courier New"/>
                <a:cs typeface="Courier New"/>
                <a:sym typeface="Courier New"/>
              </a:rPr>
              <a:t>     staticFiles.location("/templates");</a:t>
            </a:r>
            <a:endParaRPr sz="19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endParaRPr sz="19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Courier New"/>
                <a:ea typeface="Courier New"/>
                <a:cs typeface="Courier New"/>
                <a:sym typeface="Courier New"/>
              </a:rPr>
              <a:t>     get("/", (req, res) -&gt; { </a:t>
            </a:r>
            <a:endParaRPr sz="19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Courier New"/>
                <a:ea typeface="Courier New"/>
                <a:cs typeface="Courier New"/>
                <a:sym typeface="Courier New"/>
              </a:rPr>
              <a:t>        res.redirect("index.html");</a:t>
            </a:r>
            <a:endParaRPr sz="19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Courier New"/>
                <a:ea typeface="Courier New"/>
                <a:cs typeface="Courier New"/>
                <a:sym typeface="Courier New"/>
              </a:rPr>
              <a:t>        return null;</a:t>
            </a:r>
            <a:endParaRPr sz="19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Courier New"/>
                <a:ea typeface="Courier New"/>
                <a:cs typeface="Courier New"/>
                <a:sym typeface="Courier New"/>
              </a:rPr>
              <a:t>     });</a:t>
            </a:r>
            <a:endParaRPr sz="19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Courier New"/>
                <a:ea typeface="Courier New"/>
                <a:cs typeface="Courier New"/>
                <a:sym typeface="Courier New"/>
              </a:rPr>
              <a:t>     </a:t>
            </a:r>
            <a:endParaRPr sz="19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69" name="Google Shape;369;p64"/>
          <p:cNvSpPr txBox="1"/>
          <p:nvPr/>
        </p:nvSpPr>
        <p:spPr>
          <a:xfrm>
            <a:off x="7153825" y="4477875"/>
            <a:ext cx="14853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/>
              <a:t>Continua</a:t>
            </a:r>
            <a:endParaRPr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65"/>
          <p:cNvSpPr txBox="1"/>
          <p:nvPr/>
        </p:nvSpPr>
        <p:spPr>
          <a:xfrm>
            <a:off x="620250" y="545175"/>
            <a:ext cx="8154000" cy="24951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Courier New"/>
                <a:ea typeface="Courier New"/>
                <a:cs typeface="Courier New"/>
                <a:sym typeface="Courier New"/>
              </a:rPr>
              <a:t>     get("/pesquisa", (req, res) -&gt; { </a:t>
            </a:r>
            <a:endParaRPr sz="19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Courier New"/>
                <a:ea typeface="Courier New"/>
                <a:cs typeface="Courier New"/>
                <a:sym typeface="Courier New"/>
              </a:rPr>
              <a:t>        String autor = req.queryParams("autor");</a:t>
            </a:r>
            <a:endParaRPr sz="19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Courier New"/>
                <a:ea typeface="Courier New"/>
                <a:cs typeface="Courier New"/>
                <a:sym typeface="Courier New"/>
              </a:rPr>
              <a:t>        return pesq.pesquisaPorAutor(autor);</a:t>
            </a:r>
            <a:endParaRPr sz="19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Courier New"/>
                <a:ea typeface="Courier New"/>
                <a:cs typeface="Courier New"/>
                <a:sym typeface="Courier New"/>
              </a:rPr>
              <a:t>     });</a:t>
            </a:r>
            <a:endParaRPr sz="19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 sz="19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9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75" name="Google Shape;375;p65"/>
          <p:cNvSpPr txBox="1"/>
          <p:nvPr/>
        </p:nvSpPr>
        <p:spPr>
          <a:xfrm>
            <a:off x="7001425" y="58275"/>
            <a:ext cx="19845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/>
              <a:t>Continuação</a:t>
            </a:r>
            <a:endParaRPr sz="2000" b="1"/>
          </a:p>
        </p:txBody>
      </p:sp>
      <p:sp>
        <p:nvSpPr>
          <p:cNvPr id="376" name="Google Shape;376;p65"/>
          <p:cNvSpPr txBox="1"/>
          <p:nvPr/>
        </p:nvSpPr>
        <p:spPr>
          <a:xfrm>
            <a:off x="1013575" y="3507450"/>
            <a:ext cx="7334100" cy="9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Pergunta: Qual o papel de “PesquisaLivrosWeb” em uma arquitetura hexagonal?</a:t>
            </a:r>
            <a:endParaRPr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66"/>
          <p:cNvSpPr txBox="1"/>
          <p:nvPr/>
        </p:nvSpPr>
        <p:spPr>
          <a:xfrm>
            <a:off x="181525" y="524550"/>
            <a:ext cx="8895300" cy="14571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Courier New"/>
                <a:ea typeface="Courier New"/>
                <a:cs typeface="Courier New"/>
                <a:sym typeface="Courier New"/>
              </a:rPr>
              <a:t>public interface PesquisaLivros {</a:t>
            </a:r>
            <a:endParaRPr sz="19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Courier New"/>
                <a:ea typeface="Courier New"/>
                <a:cs typeface="Courier New"/>
                <a:sym typeface="Courier New"/>
              </a:rPr>
              <a:t>  String pesquisaPorAutor(String autor);</a:t>
            </a:r>
            <a:endParaRPr sz="19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9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2" name="Google Shape;382;p66"/>
          <p:cNvSpPr txBox="1"/>
          <p:nvPr/>
        </p:nvSpPr>
        <p:spPr>
          <a:xfrm>
            <a:off x="937375" y="2516850"/>
            <a:ext cx="7334100" cy="9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Pergunta: Qual o papel da interface “PesquisaLivros” em uma arquitetura hexagonal?</a:t>
            </a:r>
            <a:endParaRPr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67"/>
          <p:cNvSpPr txBox="1"/>
          <p:nvPr/>
        </p:nvSpPr>
        <p:spPr>
          <a:xfrm>
            <a:off x="181525" y="143550"/>
            <a:ext cx="8895300" cy="3832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Courier New"/>
                <a:ea typeface="Courier New"/>
                <a:cs typeface="Courier New"/>
                <a:sym typeface="Courier New"/>
              </a:rPr>
              <a:t>public class PesquisaLivrosImpl implements PesquisaLivros { </a:t>
            </a:r>
            <a:endParaRPr sz="19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Courier New"/>
                <a:ea typeface="Courier New"/>
                <a:cs typeface="Courier New"/>
                <a:sym typeface="Courier New"/>
              </a:rPr>
              <a:t>  Repositorio repo;</a:t>
            </a:r>
            <a:endParaRPr sz="19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Courier New"/>
                <a:ea typeface="Courier New"/>
                <a:cs typeface="Courier New"/>
                <a:sym typeface="Courier New"/>
              </a:rPr>
              <a:t>  public PesquisaLivrosImpl(Repositorio repo) {</a:t>
            </a:r>
            <a:endParaRPr sz="19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Courier New"/>
                <a:ea typeface="Courier New"/>
                <a:cs typeface="Courier New"/>
                <a:sym typeface="Courier New"/>
              </a:rPr>
              <a:t>    this.repo = repo;</a:t>
            </a:r>
            <a:endParaRPr sz="19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sz="19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Courier New"/>
                <a:ea typeface="Courier New"/>
                <a:cs typeface="Courier New"/>
                <a:sym typeface="Courier New"/>
              </a:rPr>
              <a:t>  public String pesquisaPorAutor(String autor) {</a:t>
            </a:r>
            <a:endParaRPr sz="19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Courier New"/>
                <a:ea typeface="Courier New"/>
                <a:cs typeface="Courier New"/>
                <a:sym typeface="Courier New"/>
              </a:rPr>
              <a:t>    return repo.getLivro(autor).getTitulo();</a:t>
            </a:r>
            <a:endParaRPr sz="19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sz="19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9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8" name="Google Shape;388;p67"/>
          <p:cNvSpPr txBox="1"/>
          <p:nvPr/>
        </p:nvSpPr>
        <p:spPr>
          <a:xfrm>
            <a:off x="272300" y="4158500"/>
            <a:ext cx="8744100" cy="963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 dirty="0">
                <a:solidFill>
                  <a:schemeClr val="dk1"/>
                </a:solidFill>
              </a:rPr>
              <a:t>Pergunta: Qual o papel da classe “PesquisaLivrosImpl” em uma arquitetura hexagonal?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68"/>
          <p:cNvSpPr txBox="1"/>
          <p:nvPr/>
        </p:nvSpPr>
        <p:spPr>
          <a:xfrm>
            <a:off x="181525" y="524550"/>
            <a:ext cx="8895300" cy="14571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Courier New"/>
                <a:ea typeface="Courier New"/>
                <a:cs typeface="Courier New"/>
                <a:sym typeface="Courier New"/>
              </a:rPr>
              <a:t>public interface Repositorio {</a:t>
            </a:r>
            <a:endParaRPr sz="19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Courier New"/>
                <a:ea typeface="Courier New"/>
                <a:cs typeface="Courier New"/>
                <a:sym typeface="Courier New"/>
              </a:rPr>
              <a:t>  public Livro getLivro(String autor);</a:t>
            </a:r>
            <a:endParaRPr sz="19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9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4" name="Google Shape;394;p68"/>
          <p:cNvSpPr txBox="1"/>
          <p:nvPr/>
        </p:nvSpPr>
        <p:spPr>
          <a:xfrm>
            <a:off x="937375" y="2516850"/>
            <a:ext cx="7334100" cy="963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/>
              <a:t>Pergunta: Qual o papel da interface “Repositorio” em uma arquitetura hexagonal</a:t>
            </a:r>
            <a:r>
              <a:rPr lang="en" sz="2200" dirty="0" smtClean="0"/>
              <a:t>?</a:t>
            </a:r>
            <a:endParaRPr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69"/>
          <p:cNvSpPr txBox="1"/>
          <p:nvPr/>
        </p:nvSpPr>
        <p:spPr>
          <a:xfrm>
            <a:off x="181525" y="67350"/>
            <a:ext cx="8895300" cy="50487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public class RepositorioImpl implements Repositorio {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public Livro getLivro(String autor) {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try(Connection con = getConn("jdbc:sqlite:BD/bib.db")) {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   String query = "select * from livros where autor = ?"; 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   PreparedStatement stmt = con.prepareStatement(query);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   stmt.setString(1, autor);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   ResultSet rs = stmt.executeQuery();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   String isbn = rs.getString("isbn");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   String titulo = rs.getString("titulo");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   return new Livro(isbn, autor, titulo);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} catch (SQLException e) {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  System.out.println(e.getMessage());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  return null;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} 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}       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0" name="Google Shape;400;p69"/>
          <p:cNvSpPr txBox="1"/>
          <p:nvPr/>
        </p:nvSpPr>
        <p:spPr>
          <a:xfrm>
            <a:off x="3437289" y="4528104"/>
            <a:ext cx="5540100" cy="467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/>
              <a:t>Qual o papel de “RepositorioImpl” em uma arq. hexagonal? </a:t>
            </a:r>
            <a:endParaRPr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93"/>
          <p:cNvSpPr txBox="1">
            <a:spLocks noGrp="1"/>
          </p:cNvSpPr>
          <p:nvPr>
            <p:ph type="title"/>
          </p:nvPr>
        </p:nvSpPr>
        <p:spPr>
          <a:xfrm>
            <a:off x="311700" y="16936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/>
              <a:t>Engenharia de Software Moderna</a:t>
            </a:r>
            <a:endParaRPr sz="32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/>
              <a:t>O que é uma Arquitetura Serverless?</a:t>
            </a:r>
            <a:endParaRPr sz="3200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dirty="0"/>
          </a:p>
          <a:p>
            <a:pPr lvl="0"/>
            <a:r>
              <a:rPr lang="en" sz="2400" dirty="0"/>
              <a:t>Prof. </a:t>
            </a:r>
            <a:r>
              <a:rPr lang="pt-BR" sz="2400" dirty="0"/>
              <a:t>Eduardo Campos (CEFET-MG</a:t>
            </a:r>
            <a:r>
              <a:rPr lang="pt-BR" sz="2400" dirty="0" smtClean="0"/>
              <a:t>)</a:t>
            </a:r>
            <a:br>
              <a:rPr lang="pt-BR" sz="2400" dirty="0" smtClean="0"/>
            </a:br>
            <a:endParaRPr sz="24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44" dirty="0"/>
              <a:t>https://engsoftmoderna.info/artigos/serverless.html</a:t>
            </a:r>
            <a:endParaRPr sz="1844" dirty="0"/>
          </a:p>
        </p:txBody>
      </p:sp>
      <p:sp>
        <p:nvSpPr>
          <p:cNvPr id="563" name="Google Shape;563;p9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17</a:t>
            </a:fld>
            <a:endParaRPr/>
          </a:p>
        </p:txBody>
      </p:sp>
      <p:sp>
        <p:nvSpPr>
          <p:cNvPr id="564" name="Google Shape;564;p93"/>
          <p:cNvSpPr txBox="1"/>
          <p:nvPr/>
        </p:nvSpPr>
        <p:spPr>
          <a:xfrm>
            <a:off x="751450" y="4455775"/>
            <a:ext cx="7695900" cy="5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 smtClean="0">
                <a:solidFill>
                  <a:srgbClr val="FF0000"/>
                </a:solidFill>
                <a:highlight>
                  <a:schemeClr val="lt1"/>
                </a:highlight>
              </a:rPr>
              <a:t>Slides do prof. Marco Tulio Valente (DCC/UFMG)</a:t>
            </a:r>
            <a:endParaRPr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9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Contexto</a:t>
            </a:r>
            <a:endParaRPr sz="2500"/>
          </a:p>
        </p:txBody>
      </p:sp>
      <p:sp>
        <p:nvSpPr>
          <p:cNvPr id="570" name="Google Shape;570;p94"/>
          <p:cNvSpPr txBox="1">
            <a:spLocks noGrp="1"/>
          </p:cNvSpPr>
          <p:nvPr>
            <p:ph type="body" idx="1"/>
          </p:nvPr>
        </p:nvSpPr>
        <p:spPr>
          <a:xfrm>
            <a:off x="311700" y="1162450"/>
            <a:ext cx="8709300" cy="128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DDD, Arquitetura Hexagonal, Arquitetura Limpa, etc</a:t>
            </a:r>
            <a:endParaRPr sz="2400"/>
          </a:p>
          <a:p>
            <a:pPr marL="914400" marR="0" lvl="1" indent="-3810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Preocupação: organização </a:t>
            </a:r>
            <a:r>
              <a:rPr lang="en" sz="2400" b="1"/>
              <a:t>modular</a:t>
            </a:r>
            <a:r>
              <a:rPr lang="en" sz="2400"/>
              <a:t> de um sistema</a:t>
            </a:r>
            <a:endParaRPr sz="2400"/>
          </a:p>
          <a:p>
            <a:pPr marL="457200" marR="0" lvl="0" indent="-3810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Serverless:</a:t>
            </a:r>
            <a:endParaRPr sz="2400"/>
          </a:p>
          <a:p>
            <a:pPr marL="914400" marR="0" lvl="1" indent="-3810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Visão </a:t>
            </a:r>
            <a:r>
              <a:rPr lang="en" sz="2400" b="1"/>
              <a:t>tecnológica</a:t>
            </a:r>
            <a:r>
              <a:rPr lang="en" sz="2400"/>
              <a:t> e voltada para plataformas de </a:t>
            </a:r>
            <a:r>
              <a:rPr lang="en" sz="2400" b="1"/>
              <a:t>cloud</a:t>
            </a:r>
            <a:endParaRPr sz="2400" b="1"/>
          </a:p>
          <a:p>
            <a:pPr marL="914400" marR="0" lvl="1" indent="-3810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Considerada uma evolução de plataformas de cloud</a:t>
            </a:r>
            <a:endParaRPr sz="2400"/>
          </a:p>
          <a:p>
            <a:pPr marL="91440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/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endParaRPr sz="2400"/>
          </a:p>
        </p:txBody>
      </p:sp>
      <p:sp>
        <p:nvSpPr>
          <p:cNvPr id="571" name="Google Shape;571;p9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18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Google Shape;576;p95"/>
          <p:cNvSpPr txBox="1">
            <a:spLocks noGrp="1"/>
          </p:cNvSpPr>
          <p:nvPr>
            <p:ph type="title"/>
          </p:nvPr>
        </p:nvSpPr>
        <p:spPr>
          <a:xfrm>
            <a:off x="2643975" y="140225"/>
            <a:ext cx="4340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Histórico </a:t>
            </a:r>
            <a:r>
              <a:rPr lang="en" sz="2200"/>
              <a:t>(datas aproximadas)</a:t>
            </a:r>
            <a:endParaRPr sz="1700"/>
          </a:p>
        </p:txBody>
      </p:sp>
      <p:sp>
        <p:nvSpPr>
          <p:cNvPr id="577" name="Google Shape;577;p9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19</a:t>
            </a:fld>
            <a:endParaRPr/>
          </a:p>
        </p:txBody>
      </p:sp>
      <p:pic>
        <p:nvPicPr>
          <p:cNvPr id="578" name="Google Shape;578;p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0600" y="1093925"/>
            <a:ext cx="7180627" cy="40391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579" name="Google Shape;579;p95"/>
          <p:cNvSpPr txBox="1"/>
          <p:nvPr/>
        </p:nvSpPr>
        <p:spPr>
          <a:xfrm>
            <a:off x="1696775" y="719100"/>
            <a:ext cx="1281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até 1990</a:t>
            </a:r>
            <a:endParaRPr/>
          </a:p>
        </p:txBody>
      </p:sp>
      <p:sp>
        <p:nvSpPr>
          <p:cNvPr id="580" name="Google Shape;580;p95"/>
          <p:cNvSpPr txBox="1"/>
          <p:nvPr/>
        </p:nvSpPr>
        <p:spPr>
          <a:xfrm>
            <a:off x="3296975" y="719100"/>
            <a:ext cx="1060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~ 2000</a:t>
            </a:r>
            <a:endParaRPr/>
          </a:p>
        </p:txBody>
      </p:sp>
      <p:sp>
        <p:nvSpPr>
          <p:cNvPr id="581" name="Google Shape;581;p95"/>
          <p:cNvSpPr txBox="1"/>
          <p:nvPr/>
        </p:nvSpPr>
        <p:spPr>
          <a:xfrm>
            <a:off x="4897175" y="719100"/>
            <a:ext cx="1060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final 2000</a:t>
            </a:r>
            <a:endParaRPr/>
          </a:p>
        </p:txBody>
      </p:sp>
      <p:sp>
        <p:nvSpPr>
          <p:cNvPr id="582" name="Google Shape;582;p95"/>
          <p:cNvSpPr txBox="1"/>
          <p:nvPr/>
        </p:nvSpPr>
        <p:spPr>
          <a:xfrm>
            <a:off x="6421175" y="719100"/>
            <a:ext cx="1060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~ 2015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5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Arquitetura Hexagonal</a:t>
            </a:r>
            <a:endParaRPr sz="2500"/>
          </a:p>
        </p:txBody>
      </p:sp>
      <p:sp>
        <p:nvSpPr>
          <p:cNvPr id="308" name="Google Shape;308;p55"/>
          <p:cNvSpPr txBox="1">
            <a:spLocks noGrp="1"/>
          </p:cNvSpPr>
          <p:nvPr>
            <p:ph type="body" idx="1"/>
          </p:nvPr>
        </p:nvSpPr>
        <p:spPr>
          <a:xfrm>
            <a:off x="311700" y="1162450"/>
            <a:ext cx="8709300" cy="226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Definida por Alistair Cockburn, em meados dos anos 90</a:t>
            </a:r>
            <a:endParaRPr sz="2400"/>
          </a:p>
          <a:p>
            <a:pPr marL="457200" marR="0" lvl="0" indent="-3810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Ideia central: usar adaptadores para mediar a comunicação entre domínio e o resto do sistema</a:t>
            </a:r>
            <a:endParaRPr sz="2400"/>
          </a:p>
          <a:p>
            <a:pPr marL="457200" marR="0" lvl="0" indent="-3810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Adaptadores: </a:t>
            </a:r>
            <a:endParaRPr sz="2400"/>
          </a:p>
          <a:p>
            <a:pPr marL="914400" marR="0" lvl="1" indent="-3810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Mesma ideia do padrão de projeto do mesmo nome </a:t>
            </a:r>
            <a:endParaRPr sz="2400"/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endParaRPr sz="2400"/>
          </a:p>
        </p:txBody>
      </p:sp>
      <p:sp>
        <p:nvSpPr>
          <p:cNvPr id="309" name="Google Shape;309;p5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Google Shape;587;p9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Modelo de pagamento</a:t>
            </a:r>
            <a:endParaRPr sz="2500"/>
          </a:p>
        </p:txBody>
      </p:sp>
      <p:sp>
        <p:nvSpPr>
          <p:cNvPr id="588" name="Google Shape;588;p96"/>
          <p:cNvSpPr txBox="1">
            <a:spLocks noGrp="1"/>
          </p:cNvSpPr>
          <p:nvPr>
            <p:ph type="body" idx="1"/>
          </p:nvPr>
        </p:nvSpPr>
        <p:spPr>
          <a:xfrm>
            <a:off x="311700" y="1086250"/>
            <a:ext cx="8709300" cy="128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Por tempo de execução </a:t>
            </a:r>
            <a:r>
              <a:rPr lang="en" sz="1600"/>
              <a:t>(inspirado em serviços de água ou energia elétrica)</a:t>
            </a:r>
            <a:endParaRPr sz="1600"/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endParaRPr sz="2400"/>
          </a:p>
        </p:txBody>
      </p:sp>
      <p:sp>
        <p:nvSpPr>
          <p:cNvPr id="589" name="Google Shape;589;p9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20</a:t>
            </a:fld>
            <a:endParaRPr/>
          </a:p>
        </p:txBody>
      </p:sp>
      <p:pic>
        <p:nvPicPr>
          <p:cNvPr id="590" name="Google Shape;590;p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8200" y="1725900"/>
            <a:ext cx="5020951" cy="3330924"/>
          </a:xfrm>
          <a:prstGeom prst="rect">
            <a:avLst/>
          </a:prstGeom>
          <a:noFill/>
          <a:ln>
            <a:noFill/>
          </a:ln>
        </p:spPr>
      </p:pic>
      <p:sp>
        <p:nvSpPr>
          <p:cNvPr id="591" name="Google Shape;591;p96"/>
          <p:cNvSpPr txBox="1"/>
          <p:nvPr/>
        </p:nvSpPr>
        <p:spPr>
          <a:xfrm>
            <a:off x="6309675" y="3915450"/>
            <a:ext cx="2711400" cy="140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/>
              <a:t>Fonte: What Serverless Computing Is and Should Become: The Next Phase of Cloud Computing.</a:t>
            </a:r>
            <a:endParaRPr sz="13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/>
              <a:t>CACM, May 2021</a:t>
            </a:r>
            <a:endParaRPr sz="13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Google Shape;596;p9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Funções Serverless</a:t>
            </a:r>
            <a:endParaRPr sz="2500"/>
          </a:p>
        </p:txBody>
      </p:sp>
      <p:sp>
        <p:nvSpPr>
          <p:cNvPr id="597" name="Google Shape;597;p97"/>
          <p:cNvSpPr txBox="1">
            <a:spLocks noGrp="1"/>
          </p:cNvSpPr>
          <p:nvPr>
            <p:ph type="body" idx="1"/>
          </p:nvPr>
        </p:nvSpPr>
        <p:spPr>
          <a:xfrm>
            <a:off x="311700" y="1162450"/>
            <a:ext cx="8709300" cy="128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Invocadas explicitamente ou quando ocorrer um evento (exemplo: novo registro adicionado no BD)</a:t>
            </a:r>
            <a:endParaRPr sz="2400"/>
          </a:p>
          <a:p>
            <a:pPr marL="457200" marR="0" lvl="0" indent="-3810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Stateless (mas podem acessar BDs, filas de msgs, etc)</a:t>
            </a:r>
            <a:endParaRPr sz="2400"/>
          </a:p>
          <a:p>
            <a:pPr marL="457200" marR="0" lvl="0" indent="-3810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Possuem um tempo de execução máximo (ex.: 15 min), após esse tempo são automaticamente canceladas</a:t>
            </a:r>
            <a:endParaRPr sz="2400"/>
          </a:p>
          <a:p>
            <a:pPr marL="457200" marR="0" lvl="0" indent="-3810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Podem ser implementadas em várias linguagens</a:t>
            </a:r>
            <a:endParaRPr sz="2400"/>
          </a:p>
          <a:p>
            <a:pPr marL="457200" marR="0" lvl="0" indent="-3810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Nomes específicos da plataforma de cloud (exemplo: funções lambda, no caso da AWS)</a:t>
            </a:r>
            <a:endParaRPr sz="2400"/>
          </a:p>
          <a:p>
            <a:pPr marL="91440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/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endParaRPr sz="2400"/>
          </a:p>
        </p:txBody>
      </p:sp>
      <p:sp>
        <p:nvSpPr>
          <p:cNvPr id="598" name="Google Shape;598;p9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21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Google Shape;603;p9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Exemplo (Netlify)</a:t>
            </a:r>
            <a:endParaRPr sz="2500"/>
          </a:p>
        </p:txBody>
      </p:sp>
      <p:sp>
        <p:nvSpPr>
          <p:cNvPr id="604" name="Google Shape;604;p9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22</a:t>
            </a:fld>
            <a:endParaRPr/>
          </a:p>
        </p:txBody>
      </p:sp>
      <p:sp>
        <p:nvSpPr>
          <p:cNvPr id="605" name="Google Shape;605;p98"/>
          <p:cNvSpPr txBox="1"/>
          <p:nvPr/>
        </p:nvSpPr>
        <p:spPr>
          <a:xfrm>
            <a:off x="834525" y="1286550"/>
            <a:ext cx="7347900" cy="23484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urier New"/>
                <a:ea typeface="Courier New"/>
                <a:cs typeface="Courier New"/>
                <a:sym typeface="Courier New"/>
              </a:rPr>
              <a:t>exports.handler = async (event, context) =&gt; {</a:t>
            </a:r>
            <a:endParaRPr sz="20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urier New"/>
                <a:ea typeface="Courier New"/>
                <a:cs typeface="Courier New"/>
                <a:sym typeface="Courier New"/>
              </a:rPr>
              <a:t>  return {</a:t>
            </a:r>
            <a:endParaRPr sz="20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urier New"/>
                <a:ea typeface="Courier New"/>
                <a:cs typeface="Courier New"/>
                <a:sym typeface="Courier New"/>
              </a:rPr>
              <a:t>    statusCode: 200,</a:t>
            </a:r>
            <a:endParaRPr sz="20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urier New"/>
                <a:ea typeface="Courier New"/>
                <a:cs typeface="Courier New"/>
                <a:sym typeface="Courier New"/>
              </a:rPr>
              <a:t>    body: "Hello, World"</a:t>
            </a:r>
            <a:endParaRPr sz="20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urier New"/>
                <a:ea typeface="Courier New"/>
                <a:cs typeface="Courier New"/>
                <a:sym typeface="Courier New"/>
              </a:rPr>
              <a:t>  };</a:t>
            </a:r>
            <a:endParaRPr sz="20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 sz="20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6" name="Google Shape;606;p98"/>
          <p:cNvSpPr txBox="1"/>
          <p:nvPr/>
        </p:nvSpPr>
        <p:spPr>
          <a:xfrm>
            <a:off x="1359700" y="4323275"/>
            <a:ext cx="6432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u="sng">
                <a:solidFill>
                  <a:schemeClr val="hlink"/>
                </a:solidFill>
                <a:hlinkClick r:id="rId3"/>
              </a:rPr>
              <a:t>https://functions.netlify.com/.netlify/functions/hello</a:t>
            </a:r>
            <a:endParaRPr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Google Shape;611;p9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Arquitetura Serverless</a:t>
            </a:r>
            <a:endParaRPr sz="2500"/>
          </a:p>
        </p:txBody>
      </p:sp>
      <p:sp>
        <p:nvSpPr>
          <p:cNvPr id="612" name="Google Shape;612;p99"/>
          <p:cNvSpPr txBox="1">
            <a:spLocks noGrp="1"/>
          </p:cNvSpPr>
          <p:nvPr>
            <p:ph type="body" idx="1"/>
          </p:nvPr>
        </p:nvSpPr>
        <p:spPr>
          <a:xfrm>
            <a:off x="311700" y="1162450"/>
            <a:ext cx="8709300" cy="128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Pequenas funções, que executam rapidamente</a:t>
            </a:r>
            <a:endParaRPr sz="2400"/>
          </a:p>
          <a:p>
            <a:pPr marL="457200" marR="0" lvl="0" indent="-3810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Modelo de comunicação assíncrono:</a:t>
            </a:r>
            <a:endParaRPr sz="2400"/>
          </a:p>
          <a:p>
            <a:pPr marL="914400" marR="0" lvl="1" indent="-3810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Função processa, produz alguns eventos e termina</a:t>
            </a:r>
            <a:endParaRPr sz="2400"/>
          </a:p>
          <a:p>
            <a:pPr marL="914400" marR="0" lvl="1" indent="-3810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Esses eventos disparam a execução de outras funções</a:t>
            </a:r>
            <a:endParaRPr sz="2400"/>
          </a:p>
          <a:p>
            <a:pPr marL="91440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/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endParaRPr sz="2400"/>
          </a:p>
        </p:txBody>
      </p:sp>
      <p:sp>
        <p:nvSpPr>
          <p:cNvPr id="613" name="Google Shape;613;p9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23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Google Shape;618;p10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Anti-padrões Serverless</a:t>
            </a:r>
            <a:endParaRPr sz="2500"/>
          </a:p>
        </p:txBody>
      </p:sp>
      <p:sp>
        <p:nvSpPr>
          <p:cNvPr id="619" name="Google Shape;619;p100"/>
          <p:cNvSpPr txBox="1">
            <a:spLocks noGrp="1"/>
          </p:cNvSpPr>
          <p:nvPr>
            <p:ph type="body" idx="1"/>
          </p:nvPr>
        </p:nvSpPr>
        <p:spPr>
          <a:xfrm>
            <a:off x="311700" y="1162450"/>
            <a:ext cx="8709300" cy="128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Funções grandes e complexas</a:t>
            </a:r>
            <a:endParaRPr sz="2400"/>
          </a:p>
          <a:p>
            <a:pPr marL="457200" marR="0" lvl="0" indent="-3810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Funções pequenas, mas fortemente acopladas (uma função, por exemplo, chama diversas outras)</a:t>
            </a:r>
            <a:endParaRPr sz="2400"/>
          </a:p>
          <a:p>
            <a:pPr marL="91440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/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endParaRPr sz="2400"/>
          </a:p>
        </p:txBody>
      </p:sp>
      <p:sp>
        <p:nvSpPr>
          <p:cNvPr id="620" name="Google Shape;620;p10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24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Google Shape;625;p10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Vantagens de Serverless</a:t>
            </a:r>
            <a:endParaRPr sz="2500"/>
          </a:p>
        </p:txBody>
      </p:sp>
      <p:sp>
        <p:nvSpPr>
          <p:cNvPr id="626" name="Google Shape;626;p101"/>
          <p:cNvSpPr txBox="1">
            <a:spLocks noGrp="1"/>
          </p:cNvSpPr>
          <p:nvPr>
            <p:ph type="body" idx="1"/>
          </p:nvPr>
        </p:nvSpPr>
        <p:spPr>
          <a:xfrm>
            <a:off x="311700" y="1162450"/>
            <a:ext cx="8709300" cy="128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Custo pode ser menor</a:t>
            </a:r>
            <a:endParaRPr sz="2400"/>
          </a:p>
          <a:p>
            <a:pPr marL="457200" marR="0" lvl="0" indent="-3810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Escalabilidade</a:t>
            </a:r>
            <a:endParaRPr sz="2400"/>
          </a:p>
          <a:p>
            <a:pPr marL="457200" marR="0" lvl="0" indent="-3810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Não precisamos nos preocupar com configuração de máquinas virtuais e configuração de parâmetros do cloud</a:t>
            </a:r>
            <a:endParaRPr sz="2400"/>
          </a:p>
          <a:p>
            <a:pPr marL="91440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/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endParaRPr sz="2400"/>
          </a:p>
        </p:txBody>
      </p:sp>
      <p:sp>
        <p:nvSpPr>
          <p:cNvPr id="627" name="Google Shape;627;p10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25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Google Shape;632;p10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Desvantagens de Serverless</a:t>
            </a:r>
            <a:endParaRPr sz="2500"/>
          </a:p>
        </p:txBody>
      </p:sp>
      <p:sp>
        <p:nvSpPr>
          <p:cNvPr id="633" name="Google Shape;633;p102"/>
          <p:cNvSpPr txBox="1">
            <a:spLocks noGrp="1"/>
          </p:cNvSpPr>
          <p:nvPr>
            <p:ph type="body" idx="1"/>
          </p:nvPr>
        </p:nvSpPr>
        <p:spPr>
          <a:xfrm>
            <a:off x="311700" y="1162450"/>
            <a:ext cx="8709300" cy="128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Complexidade arquitetural</a:t>
            </a:r>
            <a:endParaRPr sz="2300"/>
          </a:p>
          <a:p>
            <a:pPr marL="457200" marR="0" lvl="0" indent="-3810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Maior latência, principalmente na primeira execução (cold start problem)</a:t>
            </a:r>
            <a:endParaRPr sz="2400"/>
          </a:p>
          <a:p>
            <a:pPr marL="457200" marR="0" lvl="0" indent="-3810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Dependência de fornecedores (vendor lock-in).</a:t>
            </a:r>
            <a:endParaRPr sz="2400"/>
          </a:p>
          <a:p>
            <a:pPr marL="91440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/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endParaRPr sz="2400"/>
          </a:p>
        </p:txBody>
      </p:sp>
      <p:sp>
        <p:nvSpPr>
          <p:cNvPr id="634" name="Google Shape;634;p10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26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5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pic>
        <p:nvPicPr>
          <p:cNvPr id="315" name="Google Shape;315;p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2643700" y="1381250"/>
            <a:ext cx="2612900" cy="2612900"/>
          </a:xfrm>
          <a:prstGeom prst="rect">
            <a:avLst/>
          </a:prstGeom>
          <a:noFill/>
          <a:ln>
            <a:noFill/>
          </a:ln>
        </p:spPr>
      </p:pic>
      <p:sp>
        <p:nvSpPr>
          <p:cNvPr id="316" name="Google Shape;316;p56"/>
          <p:cNvSpPr txBox="1"/>
          <p:nvPr/>
        </p:nvSpPr>
        <p:spPr>
          <a:xfrm>
            <a:off x="1004600" y="410700"/>
            <a:ext cx="3810000" cy="18471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Frontend (Web, mobile, etc)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Bancos de dados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Sistemas externos (gateways pagto, etc)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Bibliotecas de terceiros (logging, cache, pub/sub, etc)</a:t>
            </a:r>
            <a:endParaRPr sz="1800"/>
          </a:p>
        </p:txBody>
      </p:sp>
      <p:sp>
        <p:nvSpPr>
          <p:cNvPr id="317" name="Google Shape;317;p56"/>
          <p:cNvSpPr txBox="1"/>
          <p:nvPr/>
        </p:nvSpPr>
        <p:spPr>
          <a:xfrm>
            <a:off x="4184250" y="3994150"/>
            <a:ext cx="2170500" cy="7839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Domínio “limpo” de tecnologia</a:t>
            </a:r>
            <a:endParaRPr sz="1800"/>
          </a:p>
        </p:txBody>
      </p:sp>
      <p:sp>
        <p:nvSpPr>
          <p:cNvPr id="318" name="Google Shape;318;p56"/>
          <p:cNvSpPr txBox="1"/>
          <p:nvPr/>
        </p:nvSpPr>
        <p:spPr>
          <a:xfrm>
            <a:off x="4692050" y="2775450"/>
            <a:ext cx="2097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/>
              <a:t>Adaptadores</a:t>
            </a:r>
            <a:endParaRPr sz="2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5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Domínio limpo de tecnologia</a:t>
            </a:r>
            <a:endParaRPr sz="2500"/>
          </a:p>
        </p:txBody>
      </p:sp>
      <p:sp>
        <p:nvSpPr>
          <p:cNvPr id="324" name="Google Shape;324;p57"/>
          <p:cNvSpPr txBox="1">
            <a:spLocks noGrp="1"/>
          </p:cNvSpPr>
          <p:nvPr>
            <p:ph type="body" idx="1"/>
          </p:nvPr>
        </p:nvSpPr>
        <p:spPr>
          <a:xfrm>
            <a:off x="311700" y="1162450"/>
            <a:ext cx="8709300" cy="226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Camada de domínio não conhece:</a:t>
            </a:r>
            <a:endParaRPr sz="2400"/>
          </a:p>
          <a:p>
            <a:pPr marL="914400" marR="0" lvl="1" indent="-3810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Banco de dados usado pelo sistema</a:t>
            </a:r>
            <a:endParaRPr sz="2400"/>
          </a:p>
          <a:p>
            <a:pPr marL="914400" marR="0" lvl="1" indent="-3810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Frontend usado pelo sistema</a:t>
            </a:r>
            <a:endParaRPr sz="2400"/>
          </a:p>
          <a:p>
            <a:pPr marL="914400" marR="0" lvl="1" indent="-3810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Gateways de pagamentos usados pelo sistema</a:t>
            </a:r>
            <a:endParaRPr sz="2400"/>
          </a:p>
          <a:p>
            <a:pPr marL="914400" marR="0" lvl="1" indent="-3810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Serviços externos aos quais o sistema está integrado</a:t>
            </a:r>
            <a:endParaRPr sz="2400"/>
          </a:p>
          <a:p>
            <a:pPr marL="914400" marR="0" lvl="1" indent="-3810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etc</a:t>
            </a:r>
            <a:endParaRPr sz="2400"/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endParaRPr sz="2400"/>
          </a:p>
        </p:txBody>
      </p:sp>
      <p:sp>
        <p:nvSpPr>
          <p:cNvPr id="325" name="Google Shape;325;p5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5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Arquitetura Hexagonal</a:t>
            </a:r>
            <a:endParaRPr sz="2500"/>
          </a:p>
        </p:txBody>
      </p:sp>
      <p:sp>
        <p:nvSpPr>
          <p:cNvPr id="331" name="Google Shape;331;p58"/>
          <p:cNvSpPr txBox="1">
            <a:spLocks noGrp="1"/>
          </p:cNvSpPr>
          <p:nvPr>
            <p:ph type="body" idx="1"/>
          </p:nvPr>
        </p:nvSpPr>
        <p:spPr>
          <a:xfrm>
            <a:off x="311700" y="1162450"/>
            <a:ext cx="4725900" cy="226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Nome deriva do diagrama usado para ilustrar a arquitetura, formado por dois hexágonos concêntricos</a:t>
            </a:r>
            <a:endParaRPr sz="2400"/>
          </a:p>
          <a:p>
            <a:pPr marL="45720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/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endParaRPr sz="2400"/>
          </a:p>
        </p:txBody>
      </p:sp>
      <p:sp>
        <p:nvSpPr>
          <p:cNvPr id="332" name="Google Shape;332;p5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pic>
        <p:nvPicPr>
          <p:cNvPr id="333" name="Google Shape;333;p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50625" y="306650"/>
            <a:ext cx="3870525" cy="4750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5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Arquitetura Hexagonal</a:t>
            </a:r>
            <a:endParaRPr sz="2500"/>
          </a:p>
        </p:txBody>
      </p:sp>
      <p:sp>
        <p:nvSpPr>
          <p:cNvPr id="339" name="Google Shape;339;p59"/>
          <p:cNvSpPr txBox="1">
            <a:spLocks noGrp="1"/>
          </p:cNvSpPr>
          <p:nvPr>
            <p:ph type="body" idx="1"/>
          </p:nvPr>
        </p:nvSpPr>
        <p:spPr>
          <a:xfrm>
            <a:off x="311700" y="1162450"/>
            <a:ext cx="8709300" cy="226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 dirty="0"/>
              <a:t>“Cada face do hexágono representa um motivo pelo qual o sistema deve se comunicar com o mundo exterior. É por isso que são hexágonos e não círculos concêntricos.”</a:t>
            </a:r>
            <a:endParaRPr sz="2400" dirty="0"/>
          </a:p>
          <a:p>
            <a:pPr marL="457200" marR="0" lvl="0" indent="-3810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" sz="2400" dirty="0"/>
              <a:t>Motivos para comunicação com o mundo exterior:</a:t>
            </a:r>
            <a:endParaRPr sz="2400" dirty="0"/>
          </a:p>
          <a:p>
            <a:pPr marL="914400" marR="0" lvl="1" indent="-3810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○"/>
            </a:pPr>
            <a:r>
              <a:rPr lang="en" sz="2400" dirty="0"/>
              <a:t>Interagir com usuários (interface com usuários)</a:t>
            </a:r>
            <a:endParaRPr sz="2400" dirty="0"/>
          </a:p>
          <a:p>
            <a:pPr marL="914400" marR="0" lvl="1" indent="-3810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○"/>
            </a:pPr>
            <a:r>
              <a:rPr lang="en" sz="2400" dirty="0"/>
              <a:t>Persistir dados em um banco de dados</a:t>
            </a:r>
            <a:endParaRPr sz="2400" dirty="0"/>
          </a:p>
          <a:p>
            <a:pPr marL="914400" marR="0" lvl="1" indent="-3810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○"/>
            </a:pPr>
            <a:r>
              <a:rPr lang="en" sz="2400" dirty="0"/>
              <a:t>Enviar informações para outros </a:t>
            </a:r>
            <a:r>
              <a:rPr lang="en" sz="2400" dirty="0" smtClean="0"/>
              <a:t>sistemas, etc.</a:t>
            </a:r>
            <a:endParaRPr sz="2400" dirty="0"/>
          </a:p>
          <a:p>
            <a:pPr marL="533400" marR="0" lvl="1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endParaRPr sz="2400" dirty="0"/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endParaRPr sz="2400" dirty="0"/>
          </a:p>
        </p:txBody>
      </p:sp>
      <p:sp>
        <p:nvSpPr>
          <p:cNvPr id="340" name="Google Shape;340;p5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60"/>
          <p:cNvSpPr txBox="1">
            <a:spLocks noGrp="1"/>
          </p:cNvSpPr>
          <p:nvPr>
            <p:ph type="title"/>
          </p:nvPr>
        </p:nvSpPr>
        <p:spPr>
          <a:xfrm>
            <a:off x="235500" y="216425"/>
            <a:ext cx="2683500" cy="220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/>
              <a:t>Exemplo: </a:t>
            </a:r>
            <a:endParaRPr sz="27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/>
              <a:t>Sistema </a:t>
            </a:r>
            <a:endParaRPr sz="27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/>
              <a:t>de Bibliotecas</a:t>
            </a:r>
            <a:endParaRPr sz="2200"/>
          </a:p>
        </p:txBody>
      </p:sp>
      <p:sp>
        <p:nvSpPr>
          <p:cNvPr id="346" name="Google Shape;346;p6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pic>
        <p:nvPicPr>
          <p:cNvPr id="347" name="Google Shape;347;p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24275" y="252288"/>
            <a:ext cx="6096875" cy="4638924"/>
          </a:xfrm>
          <a:prstGeom prst="rect">
            <a:avLst/>
          </a:prstGeom>
          <a:noFill/>
          <a:ln>
            <a:noFill/>
          </a:ln>
        </p:spPr>
      </p:pic>
      <p:sp>
        <p:nvSpPr>
          <p:cNvPr id="348" name="Google Shape;348;p60"/>
          <p:cNvSpPr txBox="1"/>
          <p:nvPr/>
        </p:nvSpPr>
        <p:spPr>
          <a:xfrm>
            <a:off x="146800" y="4329950"/>
            <a:ext cx="45126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Arquitetura Hexagonal é também chamada de arquitetura baseada em </a:t>
            </a:r>
            <a:r>
              <a:rPr lang="en" sz="1600" b="1"/>
              <a:t>portas e adaptadores</a:t>
            </a:r>
            <a:endParaRPr sz="1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61"/>
          <p:cNvSpPr txBox="1">
            <a:spLocks noGrp="1"/>
          </p:cNvSpPr>
          <p:nvPr>
            <p:ph type="title"/>
          </p:nvPr>
        </p:nvSpPr>
        <p:spPr>
          <a:xfrm>
            <a:off x="311700" y="1769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Exemplo um pouco mais real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Código também está disponível na seguinte IDE online:</a:t>
            </a: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u="sng">
                <a:solidFill>
                  <a:schemeClr val="hlink"/>
                </a:solidFill>
                <a:hlinkClick r:id="rId3"/>
              </a:rPr>
              <a:t>https://replit.com/@engsoftmoderna/ExemploArquiteturaHexagonal</a:t>
            </a:r>
            <a:endParaRPr sz="19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" name="Google Shape;358;p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28025" y="999800"/>
            <a:ext cx="4751299" cy="2710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958</Words>
  <Application>Microsoft Office PowerPoint</Application>
  <PresentationFormat>On-screen Show (16:9)</PresentationFormat>
  <Paragraphs>191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Courier New</vt:lpstr>
      <vt:lpstr>Simple Light</vt:lpstr>
      <vt:lpstr>Simple Light</vt:lpstr>
      <vt:lpstr>Engenharia de Software Moderna  O que é uma Arquitetura Hexagonal?  Prof. Eduardo Campos (CEFET-MG)  https://engsoftmoderna.info/artigos/arquitetura-hexagonal.html </vt:lpstr>
      <vt:lpstr>Arquitetura Hexagonal</vt:lpstr>
      <vt:lpstr>PowerPoint Presentation</vt:lpstr>
      <vt:lpstr>Domínio limpo de tecnologia</vt:lpstr>
      <vt:lpstr>Arquitetura Hexagonal</vt:lpstr>
      <vt:lpstr>Arquitetura Hexagonal</vt:lpstr>
      <vt:lpstr>Exemplo:  Sistema  de Bibliotecas</vt:lpstr>
      <vt:lpstr>Exemplo um pouco mais real  Código também está disponível na seguinte IDE online: https://replit.com/@engsoftmoderna/ExemploArquiteturaHexagonal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Engenharia de Software Moderna  O que é uma Arquitetura Serverless?  Prof. Eduardo Campos (CEFET-MG)  https://engsoftmoderna.info/artigos/serverless.html</vt:lpstr>
      <vt:lpstr>Contexto</vt:lpstr>
      <vt:lpstr>Histórico (datas aproximadas)</vt:lpstr>
      <vt:lpstr>Modelo de pagamento</vt:lpstr>
      <vt:lpstr>Funções Serverless</vt:lpstr>
      <vt:lpstr>Exemplo (Netlify)</vt:lpstr>
      <vt:lpstr>Arquitetura Serverless</vt:lpstr>
      <vt:lpstr>Anti-padrões Serverless</vt:lpstr>
      <vt:lpstr>Vantagens de Serverless</vt:lpstr>
      <vt:lpstr>Desvantagens de Serverless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Engenharia de Software Moderna  O que é uma Arquitetura Hexagonal?  Prof. Marco Tulio Valente  https://engsoftmoderna.info/artigos/arquitetura-hexagonal.html</dc:title>
  <cp:lastModifiedBy>Eduardo Cunha Campos</cp:lastModifiedBy>
  <cp:revision>7</cp:revision>
  <dcterms:modified xsi:type="dcterms:W3CDTF">2022-08-11T13:21:55Z</dcterms:modified>
</cp:coreProperties>
</file>