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10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90487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360997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3999" cy="355282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6796" y="3314700"/>
            <a:ext cx="4457699" cy="22859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47163" y="6325361"/>
            <a:ext cx="1371599" cy="53263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43867" y="6163692"/>
            <a:ext cx="3288245" cy="60806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8243" y="1357883"/>
            <a:ext cx="8296274" cy="1828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1265" y="1667252"/>
            <a:ext cx="7440295" cy="1031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jpg"/><Relationship Id="rId11" Type="http://schemas.openxmlformats.org/officeDocument/2006/relationships/image" Target="../media/image5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90487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3999" cy="9620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36796" y="3314700"/>
            <a:ext cx="4457699" cy="22859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705" y="6553104"/>
            <a:ext cx="781049" cy="30479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95828" y="6425755"/>
            <a:ext cx="1882588" cy="41563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39" y="271363"/>
            <a:ext cx="826135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2439" y="1112748"/>
            <a:ext cx="7932420" cy="4121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08080" y="6434733"/>
            <a:ext cx="254000" cy="223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585858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hyperlink" Target="http://www.projectmanagementdocs.com/initiating-process-group/project-charter-long.html" TargetMode="Externa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7" Type="http://schemas.openxmlformats.org/officeDocument/2006/relationships/image" Target="../media/image11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38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7" Type="http://schemas.openxmlformats.org/officeDocument/2006/relationships/image" Target="../media/image12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Relationship Id="rId3" Type="http://schemas.openxmlformats.org/officeDocument/2006/relationships/image" Target="../media/image80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84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image" Target="../media/image87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84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9.png"/><Relationship Id="rId3" Type="http://schemas.openxmlformats.org/officeDocument/2006/relationships/image" Target="../media/image84.png"/><Relationship Id="rId4" Type="http://schemas.openxmlformats.org/officeDocument/2006/relationships/image" Target="../media/image90.jp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6.png"/><Relationship Id="rId3" Type="http://schemas.openxmlformats.org/officeDocument/2006/relationships/image" Target="../media/image97.jp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pn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7.pn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7.pn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pn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9.pn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pn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pn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325"/>
              <a:t>Gerência</a:t>
            </a:r>
            <a:r>
              <a:rPr dirty="0" sz="6600" spc="-570"/>
              <a:t> </a:t>
            </a:r>
            <a:r>
              <a:rPr dirty="0" sz="6600" spc="-345"/>
              <a:t>de</a:t>
            </a:r>
            <a:r>
              <a:rPr dirty="0" sz="6600" spc="-570"/>
              <a:t> </a:t>
            </a:r>
            <a:r>
              <a:rPr dirty="0" sz="6600" spc="-335"/>
              <a:t>Projetos</a:t>
            </a:r>
            <a:endParaRPr sz="6600"/>
          </a:p>
        </p:txBody>
      </p:sp>
      <p:sp>
        <p:nvSpPr>
          <p:cNvPr id="3" name="object 3"/>
          <p:cNvSpPr txBox="1"/>
          <p:nvPr/>
        </p:nvSpPr>
        <p:spPr>
          <a:xfrm>
            <a:off x="789545" y="5511800"/>
            <a:ext cx="7598409" cy="503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200" spc="-45" i="1">
                <a:solidFill>
                  <a:srgbClr val="585858"/>
                </a:solidFill>
                <a:latin typeface="Trebuchet MS"/>
                <a:cs typeface="Trebuchet MS"/>
              </a:rPr>
              <a:t>Slides</a:t>
            </a:r>
            <a:r>
              <a:rPr dirty="0" sz="1200" spc="-70" i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originais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elaborados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por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Ian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Sommerville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e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adaptado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30">
                <a:solidFill>
                  <a:srgbClr val="585858"/>
                </a:solidFill>
                <a:latin typeface="Tahoma"/>
                <a:cs typeface="Tahoma"/>
              </a:rPr>
              <a:t>pelos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professores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Márcio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85858"/>
                </a:solidFill>
                <a:latin typeface="Tahoma"/>
                <a:cs typeface="Tahoma"/>
              </a:rPr>
              <a:t>Cornélio,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585858"/>
                </a:solidFill>
                <a:latin typeface="Tahoma"/>
                <a:cs typeface="Tahoma"/>
              </a:rPr>
              <a:t>Vinicius</a:t>
            </a: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Garcia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e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Kiev</a:t>
            </a:r>
            <a:r>
              <a:rPr dirty="0" sz="1200" spc="-8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20">
                <a:solidFill>
                  <a:srgbClr val="585858"/>
                </a:solidFill>
                <a:latin typeface="Tahoma"/>
                <a:cs typeface="Tahoma"/>
              </a:rPr>
              <a:t>Gama</a:t>
            </a:r>
            <a:endParaRPr sz="1200">
              <a:latin typeface="Tahoma"/>
              <a:cs typeface="Tahoma"/>
            </a:endParaRPr>
          </a:p>
          <a:p>
            <a:pPr algn="ctr" marR="24765">
              <a:lnSpc>
                <a:spcPct val="100000"/>
              </a:lnSpc>
              <a:spcBef>
                <a:spcPts val="885"/>
              </a:spcBef>
            </a:pPr>
            <a:r>
              <a:rPr dirty="0" sz="1200" spc="-85">
                <a:solidFill>
                  <a:srgbClr val="585858"/>
                </a:solidFill>
                <a:latin typeface="Tahoma"/>
                <a:cs typeface="Tahoma"/>
              </a:rPr>
              <a:t>O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autor</a:t>
            </a:r>
            <a:r>
              <a:rPr dirty="0" sz="1200" spc="-9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85858"/>
                </a:solidFill>
                <a:latin typeface="Tahoma"/>
                <a:cs typeface="Tahoma"/>
              </a:rPr>
              <a:t>permite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5">
                <a:solidFill>
                  <a:srgbClr val="585858"/>
                </a:solidFill>
                <a:latin typeface="Tahoma"/>
                <a:cs typeface="Tahoma"/>
              </a:rPr>
              <a:t>o</a:t>
            </a:r>
            <a:r>
              <a:rPr dirty="0" sz="1200" spc="-9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5">
                <a:solidFill>
                  <a:srgbClr val="585858"/>
                </a:solidFill>
                <a:latin typeface="Tahoma"/>
                <a:cs typeface="Tahoma"/>
              </a:rPr>
              <a:t>uso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e</a:t>
            </a:r>
            <a:r>
              <a:rPr dirty="0" sz="1200" spc="-9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a</a:t>
            </a:r>
            <a:r>
              <a:rPr dirty="0" sz="1200" spc="-9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modificação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40">
                <a:solidFill>
                  <a:srgbClr val="585858"/>
                </a:solidFill>
                <a:latin typeface="Tahoma"/>
                <a:cs typeface="Tahoma"/>
              </a:rPr>
              <a:t>dos</a:t>
            </a:r>
            <a:r>
              <a:rPr dirty="0" sz="1200" spc="-9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50" i="1">
                <a:solidFill>
                  <a:srgbClr val="585858"/>
                </a:solidFill>
                <a:latin typeface="Trebuchet MS"/>
                <a:cs typeface="Trebuchet MS"/>
              </a:rPr>
              <a:t>slides</a:t>
            </a:r>
            <a:r>
              <a:rPr dirty="0" sz="1200" spc="-80" i="1">
                <a:solidFill>
                  <a:srgbClr val="585858"/>
                </a:solidFill>
                <a:latin typeface="Trebuchet MS"/>
                <a:cs typeface="Trebuchet MS"/>
              </a:rPr>
              <a:t> </a:t>
            </a:r>
            <a:r>
              <a:rPr dirty="0" sz="1200" spc="-50">
                <a:solidFill>
                  <a:srgbClr val="585858"/>
                </a:solidFill>
                <a:latin typeface="Tahoma"/>
                <a:cs typeface="Tahoma"/>
              </a:rPr>
              <a:t>para</a:t>
            </a:r>
            <a:r>
              <a:rPr dirty="0" sz="1200" spc="-100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35">
                <a:solidFill>
                  <a:srgbClr val="585858"/>
                </a:solidFill>
                <a:latin typeface="Tahoma"/>
                <a:cs typeface="Tahoma"/>
              </a:rPr>
              <a:t>fins</a:t>
            </a:r>
            <a:r>
              <a:rPr dirty="0" sz="1200" spc="-95">
                <a:solidFill>
                  <a:srgbClr val="585858"/>
                </a:solidFill>
                <a:latin typeface="Tahoma"/>
                <a:cs typeface="Tahoma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Tahoma"/>
                <a:cs typeface="Tahoma"/>
              </a:rPr>
              <a:t>didáticos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9609" y="4178585"/>
            <a:ext cx="602488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000" spc="-150">
                <a:latin typeface="Verdana"/>
                <a:cs typeface="Verdana"/>
              </a:rPr>
              <a:t>Prof.</a:t>
            </a:r>
            <a:r>
              <a:rPr dirty="0" sz="3000" spc="-290">
                <a:latin typeface="Verdana"/>
                <a:cs typeface="Verdana"/>
              </a:rPr>
              <a:t> </a:t>
            </a:r>
            <a:r>
              <a:rPr dirty="0" sz="3000" spc="-190">
                <a:latin typeface="Verdana"/>
                <a:cs typeface="Verdana"/>
              </a:rPr>
              <a:t>Eduardo</a:t>
            </a:r>
            <a:r>
              <a:rPr dirty="0" sz="3000" spc="-285">
                <a:latin typeface="Verdana"/>
                <a:cs typeface="Verdana"/>
              </a:rPr>
              <a:t> </a:t>
            </a:r>
            <a:r>
              <a:rPr dirty="0" sz="3000" spc="-215">
                <a:latin typeface="Verdana"/>
                <a:cs typeface="Verdana"/>
              </a:rPr>
              <a:t>Campos</a:t>
            </a:r>
            <a:r>
              <a:rPr dirty="0" sz="3000" spc="-285">
                <a:latin typeface="Verdana"/>
                <a:cs typeface="Verdana"/>
              </a:rPr>
              <a:t> </a:t>
            </a:r>
            <a:r>
              <a:rPr dirty="0" sz="3000" spc="-200">
                <a:latin typeface="Verdana"/>
                <a:cs typeface="Verdana"/>
              </a:rPr>
              <a:t>(CEFET-</a:t>
            </a:r>
            <a:r>
              <a:rPr dirty="0" sz="3000" spc="-80">
                <a:latin typeface="Verdana"/>
                <a:cs typeface="Verdana"/>
              </a:rPr>
              <a:t>MG)</a:t>
            </a:r>
            <a:endParaRPr sz="3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700" y="128016"/>
            <a:ext cx="8473440" cy="1009650"/>
            <a:chOff x="266700" y="128016"/>
            <a:chExt cx="8473440" cy="1009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700" y="128016"/>
              <a:ext cx="3343274" cy="10096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10483" y="128016"/>
              <a:ext cx="5629274" cy="100964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30"/>
              <a:t>Características</a:t>
            </a:r>
            <a:r>
              <a:rPr dirty="0" sz="3600" spc="-265"/>
              <a:t> </a:t>
            </a:r>
            <a:r>
              <a:rPr dirty="0" sz="3600" spc="-160"/>
              <a:t>comuns</a:t>
            </a:r>
            <a:r>
              <a:rPr dirty="0" sz="3600" spc="-265"/>
              <a:t> </a:t>
            </a:r>
            <a:r>
              <a:rPr dirty="0" sz="3600" spc="-180"/>
              <a:t>do</a:t>
            </a:r>
            <a:r>
              <a:rPr dirty="0" sz="3600" spc="-265"/>
              <a:t> </a:t>
            </a:r>
            <a:r>
              <a:rPr dirty="0" sz="3600" spc="-160"/>
              <a:t>gerenciamento</a:t>
            </a:r>
            <a:endParaRPr sz="3600"/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23239" y="1196882"/>
            <a:ext cx="7865109" cy="4608830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algn="just" marL="25400" marR="1452880">
              <a:lnSpc>
                <a:spcPts val="3829"/>
              </a:lnSpc>
              <a:spcBef>
                <a:spcPts val="240"/>
              </a:spcBef>
            </a:pPr>
            <a:r>
              <a:rPr dirty="0" baseline="6076" sz="4800" spc="-2445">
                <a:latin typeface="Tahoma"/>
                <a:cs typeface="Tahoma"/>
              </a:rPr>
              <a:t>•</a:t>
            </a:r>
            <a:r>
              <a:rPr dirty="0" sz="3200" spc="-180">
                <a:latin typeface="Tahoma"/>
                <a:cs typeface="Tahoma"/>
              </a:rPr>
              <a:t>E</a:t>
            </a:r>
            <a:r>
              <a:rPr dirty="0" sz="3200" spc="-170">
                <a:latin typeface="Tahoma"/>
                <a:cs typeface="Tahoma"/>
              </a:rPr>
              <a:t>ssas</a:t>
            </a:r>
            <a:r>
              <a:rPr dirty="0" sz="3200" spc="16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atividades</a:t>
            </a:r>
            <a:r>
              <a:rPr dirty="0" sz="3200" spc="-135">
                <a:latin typeface="Tahoma"/>
                <a:cs typeface="Tahoma"/>
              </a:rPr>
              <a:t> </a:t>
            </a:r>
            <a:r>
              <a:rPr dirty="0" sz="3200" spc="-265">
                <a:latin typeface="Tahoma"/>
                <a:cs typeface="Tahoma"/>
              </a:rPr>
              <a:t>não</a:t>
            </a:r>
            <a:r>
              <a:rPr dirty="0" sz="3200" spc="15">
                <a:latin typeface="Tahoma"/>
                <a:cs typeface="Tahoma"/>
              </a:rPr>
              <a:t> </a:t>
            </a:r>
            <a:r>
              <a:rPr dirty="0" sz="3200" spc="-190">
                <a:latin typeface="Tahoma"/>
                <a:cs typeface="Tahoma"/>
              </a:rPr>
              <a:t>são</a:t>
            </a:r>
            <a:r>
              <a:rPr dirty="0" sz="3200" spc="-4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peculiares</a:t>
            </a:r>
            <a:r>
              <a:rPr dirty="0" sz="3200">
                <a:latin typeface="Tahoma"/>
                <a:cs typeface="Tahoma"/>
              </a:rPr>
              <a:t> </a:t>
            </a:r>
            <a:r>
              <a:rPr dirty="0" sz="3200" spc="-35">
                <a:latin typeface="Tahoma"/>
                <a:cs typeface="Tahoma"/>
              </a:rPr>
              <a:t>ao </a:t>
            </a:r>
            <a:r>
              <a:rPr dirty="0" sz="3200" spc="-120">
                <a:latin typeface="Tahoma"/>
                <a:cs typeface="Tahoma"/>
              </a:rPr>
              <a:t>gerenciamento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software.</a:t>
            </a:r>
            <a:endParaRPr sz="3200">
              <a:latin typeface="Tahoma"/>
              <a:cs typeface="Tahoma"/>
            </a:endParaRPr>
          </a:p>
          <a:p>
            <a:pPr algn="just" marL="243840" marR="17780" indent="-219075">
              <a:lnSpc>
                <a:spcPts val="3829"/>
              </a:lnSpc>
              <a:spcBef>
                <a:spcPts val="740"/>
              </a:spcBef>
              <a:buChar char="•"/>
              <a:tabLst>
                <a:tab pos="243840" algn="l"/>
                <a:tab pos="436245" algn="l"/>
              </a:tabLst>
            </a:pPr>
            <a:r>
              <a:rPr dirty="0" baseline="13888" sz="4800">
                <a:latin typeface="Tahoma"/>
                <a:cs typeface="Tahoma"/>
              </a:rPr>
              <a:t>	</a:t>
            </a:r>
            <a:r>
              <a:rPr dirty="0" sz="3200" spc="-130">
                <a:latin typeface="Tahoma"/>
                <a:cs typeface="Tahoma"/>
              </a:rPr>
              <a:t>Muitas</a:t>
            </a:r>
            <a:r>
              <a:rPr dirty="0" sz="3200" spc="-12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técnicas</a:t>
            </a:r>
            <a:r>
              <a:rPr dirty="0" sz="3200" spc="-95">
                <a:latin typeface="Tahoma"/>
                <a:cs typeface="Tahoma"/>
              </a:rPr>
              <a:t> </a:t>
            </a:r>
            <a:r>
              <a:rPr dirty="0" sz="3200" spc="-310">
                <a:latin typeface="Tahoma"/>
                <a:cs typeface="Tahoma"/>
              </a:rPr>
              <a:t>de</a:t>
            </a:r>
            <a:r>
              <a:rPr dirty="0" sz="3200" spc="60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gerenciamento</a:t>
            </a:r>
            <a:r>
              <a:rPr dirty="0" sz="3200" spc="-20">
                <a:latin typeface="Tahoma"/>
                <a:cs typeface="Tahoma"/>
              </a:rPr>
              <a:t> </a:t>
            </a:r>
            <a:r>
              <a:rPr dirty="0" sz="3200" spc="-310">
                <a:latin typeface="Tahoma"/>
                <a:cs typeface="Tahoma"/>
              </a:rPr>
              <a:t>de</a:t>
            </a:r>
            <a:r>
              <a:rPr dirty="0" sz="3200" spc="60">
                <a:latin typeface="Tahoma"/>
                <a:cs typeface="Tahoma"/>
              </a:rPr>
              <a:t> </a:t>
            </a:r>
            <a:r>
              <a:rPr dirty="0" sz="3200" spc="-60">
                <a:latin typeface="Tahoma"/>
                <a:cs typeface="Tahoma"/>
              </a:rPr>
              <a:t>projeto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engenharia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são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50" b="1">
                <a:solidFill>
                  <a:srgbClr val="F69545"/>
                </a:solidFill>
                <a:latin typeface="Trebuchet MS"/>
                <a:cs typeface="Trebuchet MS"/>
              </a:rPr>
              <a:t>igualmente</a:t>
            </a:r>
            <a:r>
              <a:rPr dirty="0" sz="3200" spc="-250" b="1">
                <a:solidFill>
                  <a:srgbClr val="F69545"/>
                </a:solidFill>
                <a:latin typeface="Trebuchet MS"/>
                <a:cs typeface="Trebuchet MS"/>
              </a:rPr>
              <a:t> </a:t>
            </a:r>
            <a:r>
              <a:rPr dirty="0" sz="3200" spc="-100" b="1">
                <a:solidFill>
                  <a:srgbClr val="F69545"/>
                </a:solidFill>
                <a:latin typeface="Trebuchet MS"/>
                <a:cs typeface="Trebuchet MS"/>
              </a:rPr>
              <a:t>aplicáveis</a:t>
            </a:r>
            <a:r>
              <a:rPr dirty="0" sz="3200" spc="-245" b="1">
                <a:solidFill>
                  <a:srgbClr val="F69545"/>
                </a:solidFill>
                <a:latin typeface="Trebuchet MS"/>
                <a:cs typeface="Trebuchet MS"/>
              </a:rPr>
              <a:t> </a:t>
            </a:r>
            <a:r>
              <a:rPr dirty="0" sz="3200" spc="-25">
                <a:latin typeface="Tahoma"/>
                <a:cs typeface="Tahoma"/>
              </a:rPr>
              <a:t>ao</a:t>
            </a:r>
            <a:endParaRPr sz="3200">
              <a:latin typeface="Tahoma"/>
              <a:cs typeface="Tahoma"/>
            </a:endParaRPr>
          </a:p>
          <a:p>
            <a:pPr algn="just" marL="25400">
              <a:lnSpc>
                <a:spcPts val="3620"/>
              </a:lnSpc>
            </a:pPr>
            <a:r>
              <a:rPr dirty="0" sz="3200" spc="-120">
                <a:latin typeface="Tahoma"/>
                <a:cs typeface="Tahoma"/>
              </a:rPr>
              <a:t>gerenciamento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projeto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software.</a:t>
            </a:r>
            <a:endParaRPr sz="3200">
              <a:latin typeface="Tahoma"/>
              <a:cs typeface="Tahoma"/>
            </a:endParaRPr>
          </a:p>
          <a:p>
            <a:pPr algn="just" marL="25400" marR="1157605" indent="-22860">
              <a:lnSpc>
                <a:spcPts val="3820"/>
              </a:lnSpc>
              <a:spcBef>
                <a:spcPts val="875"/>
              </a:spcBef>
              <a:buSzPct val="81250"/>
              <a:buChar char="•"/>
              <a:tabLst>
                <a:tab pos="170815" algn="l"/>
              </a:tabLst>
            </a:pPr>
            <a:r>
              <a:rPr dirty="0" sz="3200" spc="-120">
                <a:latin typeface="Tahoma"/>
                <a:cs typeface="Tahoma"/>
              </a:rPr>
              <a:t>	</a:t>
            </a:r>
            <a:r>
              <a:rPr dirty="0" sz="3200" spc="-120">
                <a:latin typeface="Tahoma"/>
                <a:cs typeface="Tahoma"/>
              </a:rPr>
              <a:t>Tecnicamente,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sistemas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de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engenharia</a:t>
            </a:r>
            <a:r>
              <a:rPr dirty="0" sz="3200" spc="-80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complexos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tendem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a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sofrer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dos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mesmos</a:t>
            </a:r>
            <a:r>
              <a:rPr dirty="0" sz="3200" spc="-2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problemas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que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os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sistemas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de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software.</a:t>
            </a:r>
            <a:endParaRPr sz="3200">
              <a:latin typeface="Tahoma"/>
              <a:cs typeface="Tahoma"/>
            </a:endParaRPr>
          </a:p>
          <a:p>
            <a:pPr algn="just" marL="25400">
              <a:lnSpc>
                <a:spcPct val="100000"/>
              </a:lnSpc>
              <a:spcBef>
                <a:spcPts val="575"/>
              </a:spcBef>
            </a:pPr>
            <a:r>
              <a:rPr dirty="0" sz="2800" spc="-75">
                <a:latin typeface="Tahoma"/>
                <a:cs typeface="Tahoma"/>
              </a:rPr>
              <a:t>–</a:t>
            </a:r>
            <a:r>
              <a:rPr dirty="0" sz="2800" spc="-114">
                <a:latin typeface="Tahoma"/>
                <a:cs typeface="Tahoma"/>
              </a:rPr>
              <a:t>Menos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85">
                <a:latin typeface="Tahoma"/>
                <a:cs typeface="Tahoma"/>
              </a:rPr>
              <a:t>os</a:t>
            </a:r>
            <a:r>
              <a:rPr dirty="0" sz="2800" spc="-245">
                <a:latin typeface="Tahoma"/>
                <a:cs typeface="Tahoma"/>
              </a:rPr>
              <a:t> </a:t>
            </a:r>
            <a:r>
              <a:rPr dirty="0" sz="2800" spc="-114" b="1">
                <a:solidFill>
                  <a:srgbClr val="FF0000"/>
                </a:solidFill>
                <a:latin typeface="Trebuchet MS"/>
                <a:cs typeface="Trebuchet MS"/>
              </a:rPr>
              <a:t>requisitos</a:t>
            </a:r>
            <a:r>
              <a:rPr dirty="0" sz="2800" spc="-22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2800" spc="-10" b="1">
                <a:solidFill>
                  <a:srgbClr val="FF0000"/>
                </a:solidFill>
                <a:latin typeface="Trebuchet MS"/>
                <a:cs typeface="Trebuchet MS"/>
              </a:rPr>
              <a:t>mutantes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9"/>
            <a:ext cx="38138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61974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5"/>
              <a:t>Elaboração</a:t>
            </a:r>
            <a:r>
              <a:rPr dirty="0" spc="-325"/>
              <a:t> </a:t>
            </a:r>
            <a:r>
              <a:rPr dirty="0" spc="-220"/>
              <a:t>de</a:t>
            </a:r>
            <a:r>
              <a:rPr dirty="0" spc="-325"/>
              <a:t> </a:t>
            </a:r>
            <a:r>
              <a:rPr dirty="0" spc="-114"/>
              <a:t>Proposta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878839" y="5292961"/>
            <a:ext cx="13271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Tahoma"/>
                <a:cs typeface="Tahoma"/>
              </a:rPr>
              <a:t>–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539" y="1112650"/>
            <a:ext cx="7226300" cy="41935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635" indent="-343535">
              <a:lnSpc>
                <a:spcPct val="100000"/>
              </a:lnSpc>
              <a:spcBef>
                <a:spcPts val="95"/>
              </a:spcBef>
              <a:buChar char="•"/>
              <a:tabLst>
                <a:tab pos="381635" algn="l"/>
              </a:tabLst>
            </a:pPr>
            <a:r>
              <a:rPr dirty="0" sz="2500" spc="-80">
                <a:latin typeface="Tahoma"/>
                <a:cs typeface="Tahoma"/>
              </a:rPr>
              <a:t>Project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100">
                <a:latin typeface="Tahoma"/>
                <a:cs typeface="Tahoma"/>
              </a:rPr>
              <a:t>Charter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120">
                <a:latin typeface="Tahoma"/>
                <a:cs typeface="Tahoma"/>
              </a:rPr>
              <a:t>ou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termo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de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10">
                <a:latin typeface="Tahoma"/>
                <a:cs typeface="Tahoma"/>
              </a:rPr>
              <a:t>abertura</a:t>
            </a:r>
            <a:endParaRPr sz="2500">
              <a:latin typeface="Tahoma"/>
              <a:cs typeface="Tahoma"/>
            </a:endParaRPr>
          </a:p>
          <a:p>
            <a:pPr marL="381635" indent="-343535">
              <a:lnSpc>
                <a:spcPct val="100000"/>
              </a:lnSpc>
              <a:buChar char="•"/>
              <a:tabLst>
                <a:tab pos="381635" algn="l"/>
              </a:tabLst>
            </a:pPr>
            <a:r>
              <a:rPr dirty="0" sz="2500" spc="-120">
                <a:latin typeface="Tahoma"/>
                <a:cs typeface="Tahoma"/>
              </a:rPr>
              <a:t>Documento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breve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30">
                <a:latin typeface="Tahoma"/>
                <a:cs typeface="Tahoma"/>
              </a:rPr>
              <a:t>(1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125">
                <a:latin typeface="Tahoma"/>
                <a:cs typeface="Tahoma"/>
              </a:rPr>
              <a:t>a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35">
                <a:latin typeface="Tahoma"/>
                <a:cs typeface="Tahoma"/>
              </a:rPr>
              <a:t>4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114">
                <a:latin typeface="Tahoma"/>
                <a:cs typeface="Tahoma"/>
              </a:rPr>
              <a:t>páginas,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25">
                <a:latin typeface="Tahoma"/>
                <a:cs typeface="Tahoma"/>
              </a:rPr>
              <a:t>em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10">
                <a:latin typeface="Tahoma"/>
                <a:cs typeface="Tahoma"/>
              </a:rPr>
              <a:t>geral)</a:t>
            </a:r>
            <a:endParaRPr sz="2500">
              <a:latin typeface="Tahoma"/>
              <a:cs typeface="Tahoma"/>
            </a:endParaRPr>
          </a:p>
          <a:p>
            <a:pPr marL="381635" indent="-343535">
              <a:lnSpc>
                <a:spcPts val="2980"/>
              </a:lnSpc>
              <a:buChar char="•"/>
              <a:tabLst>
                <a:tab pos="381635" algn="l"/>
              </a:tabLst>
            </a:pPr>
            <a:r>
              <a:rPr dirty="0" sz="2500" spc="-95">
                <a:latin typeface="Tahoma"/>
                <a:cs typeface="Tahoma"/>
              </a:rPr>
              <a:t>Diversas</a:t>
            </a:r>
            <a:r>
              <a:rPr dirty="0" sz="2500" spc="-190">
                <a:latin typeface="Tahoma"/>
                <a:cs typeface="Tahoma"/>
              </a:rPr>
              <a:t> </a:t>
            </a:r>
            <a:r>
              <a:rPr dirty="0" sz="2500" spc="-95">
                <a:latin typeface="Tahoma"/>
                <a:cs typeface="Tahoma"/>
              </a:rPr>
              <a:t>informações</a:t>
            </a:r>
            <a:r>
              <a:rPr dirty="0" sz="2500" spc="-190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resumidas</a:t>
            </a:r>
            <a:r>
              <a:rPr dirty="0" sz="2500" spc="-185">
                <a:latin typeface="Tahoma"/>
                <a:cs typeface="Tahoma"/>
              </a:rPr>
              <a:t> </a:t>
            </a:r>
            <a:r>
              <a:rPr dirty="0" sz="2500" spc="-75">
                <a:latin typeface="Tahoma"/>
                <a:cs typeface="Tahoma"/>
              </a:rPr>
              <a:t>(lista</a:t>
            </a:r>
            <a:r>
              <a:rPr dirty="0" sz="2500" spc="-190">
                <a:latin typeface="Tahoma"/>
                <a:cs typeface="Tahoma"/>
              </a:rPr>
              <a:t> </a:t>
            </a:r>
            <a:r>
              <a:rPr dirty="0" sz="2500" spc="-130">
                <a:latin typeface="Tahoma"/>
                <a:cs typeface="Tahoma"/>
              </a:rPr>
              <a:t>não</a:t>
            </a:r>
            <a:r>
              <a:rPr dirty="0" sz="2500" spc="-185">
                <a:latin typeface="Tahoma"/>
                <a:cs typeface="Tahoma"/>
              </a:rPr>
              <a:t> </a:t>
            </a:r>
            <a:r>
              <a:rPr dirty="0" sz="2500" spc="-40">
                <a:latin typeface="Tahoma"/>
                <a:cs typeface="Tahoma"/>
              </a:rPr>
              <a:t>exaustiva)</a:t>
            </a:r>
            <a:endParaRPr sz="2500">
              <a:latin typeface="Tahoma"/>
              <a:cs typeface="Tahoma"/>
            </a:endParaRPr>
          </a:p>
          <a:p>
            <a:pPr lvl="1" marL="780415" indent="-285750">
              <a:lnSpc>
                <a:spcPts val="2615"/>
              </a:lnSpc>
              <a:buChar char="–"/>
              <a:tabLst>
                <a:tab pos="780415" algn="l"/>
              </a:tabLst>
            </a:pPr>
            <a:r>
              <a:rPr dirty="0" sz="2200" spc="-10">
                <a:latin typeface="Tahoma"/>
                <a:cs typeface="Tahoma"/>
              </a:rPr>
              <a:t>Justificativa</a:t>
            </a:r>
            <a:endParaRPr sz="2200">
              <a:latin typeface="Tahoma"/>
              <a:cs typeface="Tahoma"/>
            </a:endParaRPr>
          </a:p>
          <a:p>
            <a:pPr lvl="1" marL="780415" indent="-285750">
              <a:lnSpc>
                <a:spcPts val="2625"/>
              </a:lnSpc>
              <a:buChar char="–"/>
              <a:tabLst>
                <a:tab pos="780415" algn="l"/>
              </a:tabLst>
            </a:pPr>
            <a:r>
              <a:rPr dirty="0" sz="2200" spc="-10">
                <a:latin typeface="Tahoma"/>
                <a:cs typeface="Tahoma"/>
              </a:rPr>
              <a:t>Objetivos</a:t>
            </a:r>
            <a:endParaRPr sz="2200">
              <a:latin typeface="Tahoma"/>
              <a:cs typeface="Tahoma"/>
            </a:endParaRPr>
          </a:p>
          <a:p>
            <a:pPr lvl="1" marL="780415" indent="-285750">
              <a:lnSpc>
                <a:spcPts val="2625"/>
              </a:lnSpc>
              <a:buChar char="–"/>
              <a:tabLst>
                <a:tab pos="780415" algn="l"/>
              </a:tabLst>
            </a:pPr>
            <a:r>
              <a:rPr dirty="0" sz="2200" spc="-70">
                <a:latin typeface="Tahoma"/>
                <a:cs typeface="Tahoma"/>
              </a:rPr>
              <a:t>Requisitos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de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60">
                <a:latin typeface="Tahoma"/>
                <a:cs typeface="Tahoma"/>
              </a:rPr>
              <a:t>alto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20">
                <a:latin typeface="Tahoma"/>
                <a:cs typeface="Tahoma"/>
              </a:rPr>
              <a:t>nível</a:t>
            </a:r>
            <a:endParaRPr sz="2200">
              <a:latin typeface="Tahoma"/>
              <a:cs typeface="Tahoma"/>
            </a:endParaRPr>
          </a:p>
          <a:p>
            <a:pPr lvl="1" marL="780415" indent="-285750">
              <a:lnSpc>
                <a:spcPts val="2625"/>
              </a:lnSpc>
              <a:buChar char="–"/>
              <a:tabLst>
                <a:tab pos="780415" algn="l"/>
              </a:tabLst>
            </a:pPr>
            <a:r>
              <a:rPr dirty="0" sz="2200" spc="-55">
                <a:latin typeface="Tahoma"/>
                <a:cs typeface="Tahoma"/>
              </a:rPr>
              <a:t>Riscos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de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60">
                <a:latin typeface="Tahoma"/>
                <a:cs typeface="Tahoma"/>
              </a:rPr>
              <a:t>alto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20">
                <a:latin typeface="Tahoma"/>
                <a:cs typeface="Tahoma"/>
              </a:rPr>
              <a:t>nível</a:t>
            </a:r>
            <a:endParaRPr sz="2200">
              <a:latin typeface="Tahoma"/>
              <a:cs typeface="Tahoma"/>
            </a:endParaRPr>
          </a:p>
          <a:p>
            <a:pPr lvl="1" marL="780415" indent="-285750">
              <a:lnSpc>
                <a:spcPts val="2625"/>
              </a:lnSpc>
              <a:buChar char="–"/>
              <a:tabLst>
                <a:tab pos="780415" algn="l"/>
              </a:tabLst>
            </a:pPr>
            <a:r>
              <a:rPr dirty="0" sz="2200" spc="-50">
                <a:latin typeface="Tahoma"/>
                <a:cs typeface="Tahoma"/>
              </a:rPr>
              <a:t>Principais</a:t>
            </a:r>
            <a:r>
              <a:rPr dirty="0" sz="2200" spc="-13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entregáveis</a:t>
            </a:r>
            <a:r>
              <a:rPr dirty="0" sz="2200" spc="-13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13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marcos</a:t>
            </a:r>
            <a:r>
              <a:rPr dirty="0" sz="2200" spc="-13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de</a:t>
            </a:r>
            <a:r>
              <a:rPr dirty="0" sz="2200" spc="-13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entrega</a:t>
            </a:r>
            <a:endParaRPr sz="2200">
              <a:latin typeface="Tahoma"/>
              <a:cs typeface="Tahoma"/>
            </a:endParaRPr>
          </a:p>
          <a:p>
            <a:pPr lvl="1" marL="780415" indent="-285750">
              <a:lnSpc>
                <a:spcPts val="2625"/>
              </a:lnSpc>
              <a:buChar char="–"/>
              <a:tabLst>
                <a:tab pos="780415" algn="l"/>
              </a:tabLst>
            </a:pPr>
            <a:r>
              <a:rPr dirty="0" sz="2200" spc="-100">
                <a:latin typeface="Tahoma"/>
                <a:cs typeface="Tahoma"/>
              </a:rPr>
              <a:t>Orçamento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de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60">
                <a:latin typeface="Tahoma"/>
                <a:cs typeface="Tahoma"/>
              </a:rPr>
              <a:t>alto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20">
                <a:latin typeface="Tahoma"/>
                <a:cs typeface="Tahoma"/>
              </a:rPr>
              <a:t>nível</a:t>
            </a:r>
            <a:endParaRPr sz="2200">
              <a:latin typeface="Tahoma"/>
              <a:cs typeface="Tahoma"/>
            </a:endParaRPr>
          </a:p>
          <a:p>
            <a:pPr lvl="1" marL="780415" indent="-285750">
              <a:lnSpc>
                <a:spcPts val="2635"/>
              </a:lnSpc>
              <a:buChar char="–"/>
              <a:tabLst>
                <a:tab pos="780415" algn="l"/>
              </a:tabLst>
            </a:pPr>
            <a:r>
              <a:rPr dirty="0" sz="2200" spc="-65">
                <a:latin typeface="Tahoma"/>
                <a:cs typeface="Tahoma"/>
              </a:rPr>
              <a:t>Lista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de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interessados</a:t>
            </a:r>
            <a:r>
              <a:rPr dirty="0" sz="2200" spc="-170">
                <a:latin typeface="Tahoma"/>
                <a:cs typeface="Tahoma"/>
              </a:rPr>
              <a:t> </a:t>
            </a:r>
            <a:r>
              <a:rPr dirty="0" sz="2200" spc="-45">
                <a:latin typeface="Tahoma"/>
                <a:cs typeface="Tahoma"/>
              </a:rPr>
              <a:t>(</a:t>
            </a:r>
            <a:r>
              <a:rPr dirty="0" sz="2200" spc="-45" i="1">
                <a:latin typeface="Trebuchet MS"/>
                <a:cs typeface="Trebuchet MS"/>
              </a:rPr>
              <a:t>stakeholders</a:t>
            </a:r>
            <a:r>
              <a:rPr dirty="0" sz="2200" spc="-45">
                <a:latin typeface="Tahoma"/>
                <a:cs typeface="Tahoma"/>
              </a:rPr>
              <a:t>)</a:t>
            </a:r>
            <a:endParaRPr sz="2200">
              <a:latin typeface="Tahoma"/>
              <a:cs typeface="Tahoma"/>
            </a:endParaRPr>
          </a:p>
          <a:p>
            <a:pPr marL="380365">
              <a:lnSpc>
                <a:spcPts val="2505"/>
              </a:lnSpc>
              <a:spcBef>
                <a:spcPts val="100"/>
              </a:spcBef>
              <a:tabLst>
                <a:tab pos="781685" algn="l"/>
              </a:tabLst>
            </a:pPr>
            <a:r>
              <a:rPr dirty="0" baseline="6313" sz="3300">
                <a:latin typeface="Tahoma"/>
                <a:cs typeface="Tahoma"/>
              </a:rPr>
              <a:t>–	</a:t>
            </a:r>
            <a:r>
              <a:rPr dirty="0" sz="2200" spc="-65">
                <a:latin typeface="Tahoma"/>
                <a:cs typeface="Tahoma"/>
              </a:rPr>
              <a:t>Requisitos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de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aprovação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do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projeto</a:t>
            </a:r>
            <a:endParaRPr sz="2200">
              <a:latin typeface="Tahoma"/>
              <a:cs typeface="Tahoma"/>
            </a:endParaRPr>
          </a:p>
          <a:p>
            <a:pPr marL="381635" indent="-343535">
              <a:lnSpc>
                <a:spcPts val="2865"/>
              </a:lnSpc>
              <a:buChar char="•"/>
              <a:tabLst>
                <a:tab pos="381635" algn="l"/>
              </a:tabLst>
            </a:pPr>
            <a:r>
              <a:rPr dirty="0" baseline="1111" sz="3750" spc="-15">
                <a:latin typeface="Tahoma"/>
                <a:cs typeface="Tahoma"/>
              </a:rPr>
              <a:t>Template</a:t>
            </a:r>
            <a:endParaRPr baseline="1111" sz="37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9909" y="5313137"/>
            <a:ext cx="71774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70">
                <a:latin typeface="Tahoma"/>
                <a:cs typeface="Tahoma"/>
                <a:hlinkClick r:id="rId3"/>
              </a:rPr>
              <a:t>www.projectmanagementdocs.com/initiating-</a:t>
            </a:r>
            <a:r>
              <a:rPr dirty="0" sz="1600" spc="-50">
                <a:latin typeface="Tahoma"/>
                <a:cs typeface="Tahoma"/>
                <a:hlinkClick r:id="rId3"/>
              </a:rPr>
              <a:t>process-</a:t>
            </a:r>
            <a:r>
              <a:rPr dirty="0" sz="1600" spc="-70">
                <a:latin typeface="Tahoma"/>
                <a:cs typeface="Tahoma"/>
                <a:hlinkClick r:id="rId3"/>
              </a:rPr>
              <a:t>group/project-</a:t>
            </a:r>
            <a:r>
              <a:rPr dirty="0" sz="1600" spc="-55">
                <a:latin typeface="Tahoma"/>
                <a:cs typeface="Tahoma"/>
                <a:hlinkClick r:id="rId3"/>
              </a:rPr>
              <a:t>charter-</a:t>
            </a:r>
            <a:r>
              <a:rPr dirty="0" sz="1600" spc="-10">
                <a:latin typeface="Tahoma"/>
                <a:cs typeface="Tahoma"/>
                <a:hlinkClick r:id="rId3"/>
              </a:rPr>
              <a:t>long.html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5899150" cy="1114425"/>
            <a:chOff x="234695" y="80772"/>
            <a:chExt cx="5899150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3590924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5743" y="80772"/>
              <a:ext cx="2847974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0"/>
              <a:t>Planejamento</a:t>
            </a:r>
            <a:r>
              <a:rPr dirty="0" spc="-325"/>
              <a:t> </a:t>
            </a:r>
            <a:r>
              <a:rPr dirty="0" spc="-220"/>
              <a:t>de</a:t>
            </a:r>
            <a:r>
              <a:rPr dirty="0" spc="-325"/>
              <a:t> </a:t>
            </a:r>
            <a:r>
              <a:rPr dirty="0" spc="-275"/>
              <a:t>projeto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497839" y="1200527"/>
            <a:ext cx="8133080" cy="4812665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50800" marR="255270" indent="384175">
              <a:lnSpc>
                <a:spcPts val="3529"/>
              </a:lnSpc>
              <a:spcBef>
                <a:spcPts val="275"/>
              </a:spcBef>
              <a:buChar char="•"/>
              <a:tabLst>
                <a:tab pos="434975" algn="l"/>
              </a:tabLst>
            </a:pPr>
            <a:r>
              <a:rPr dirty="0" sz="3000" spc="-105">
                <a:latin typeface="Tahoma"/>
                <a:cs typeface="Tahoma"/>
              </a:rPr>
              <a:t>Provavelmente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atividade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gerenciamento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de </a:t>
            </a:r>
            <a:r>
              <a:rPr dirty="0" sz="3000" spc="-114">
                <a:latin typeface="Tahoma"/>
                <a:cs typeface="Tahoma"/>
              </a:rPr>
              <a:t>projeto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que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toma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mais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tempo.</a:t>
            </a:r>
            <a:endParaRPr sz="3000">
              <a:latin typeface="Tahoma"/>
              <a:cs typeface="Tahoma"/>
            </a:endParaRPr>
          </a:p>
          <a:p>
            <a:pPr marL="50800" marR="691515" indent="435609">
              <a:lnSpc>
                <a:spcPct val="100000"/>
              </a:lnSpc>
              <a:spcBef>
                <a:spcPts val="640"/>
              </a:spcBef>
              <a:buChar char="•"/>
              <a:tabLst>
                <a:tab pos="486409" algn="l"/>
              </a:tabLst>
            </a:pPr>
            <a:r>
              <a:rPr dirty="0" sz="3000" spc="-125">
                <a:latin typeface="Tahoma"/>
                <a:cs typeface="Tahoma"/>
              </a:rPr>
              <a:t>É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60">
                <a:latin typeface="Tahoma"/>
                <a:cs typeface="Tahoma"/>
              </a:rPr>
              <a:t>uma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atividade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contínua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que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vai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do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55">
                <a:latin typeface="Tahoma"/>
                <a:cs typeface="Tahoma"/>
              </a:rPr>
              <a:t>conceito </a:t>
            </a:r>
            <a:r>
              <a:rPr dirty="0" sz="3000" spc="-45">
                <a:latin typeface="Tahoma"/>
                <a:cs typeface="Tahoma"/>
              </a:rPr>
              <a:t>inicial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até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entrega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do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sistema.</a:t>
            </a:r>
            <a:endParaRPr sz="3000">
              <a:latin typeface="Tahoma"/>
              <a:cs typeface="Tahoma"/>
            </a:endParaRPr>
          </a:p>
          <a:p>
            <a:pPr marL="185420" marR="454659" indent="-185420">
              <a:lnSpc>
                <a:spcPct val="112500"/>
              </a:lnSpc>
              <a:spcBef>
                <a:spcPts val="150"/>
              </a:spcBef>
              <a:buSzPct val="96666"/>
              <a:buChar char="•"/>
              <a:tabLst>
                <a:tab pos="398145" algn="l"/>
              </a:tabLst>
            </a:pPr>
            <a:r>
              <a:rPr dirty="0" sz="3000" spc="-130">
                <a:latin typeface="Tahoma"/>
                <a:cs typeface="Tahoma"/>
              </a:rPr>
              <a:t>Os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planos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são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regularmente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revisados,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à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45">
                <a:latin typeface="Tahoma"/>
                <a:cs typeface="Tahoma"/>
              </a:rPr>
              <a:t>medida </a:t>
            </a:r>
            <a:r>
              <a:rPr dirty="0" sz="3000" spc="-45">
                <a:latin typeface="Tahoma"/>
                <a:cs typeface="Tahoma"/>
              </a:rPr>
              <a:t>	</a:t>
            </a:r>
            <a:r>
              <a:rPr dirty="0" sz="3000" spc="-114">
                <a:latin typeface="Tahoma"/>
                <a:cs typeface="Tahoma"/>
              </a:rPr>
              <a:t>que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informações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novas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70">
                <a:latin typeface="Tahoma"/>
                <a:cs typeface="Tahoma"/>
              </a:rPr>
              <a:t>se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tornam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disponíveis.</a:t>
            </a:r>
            <a:endParaRPr sz="3000">
              <a:latin typeface="Tahoma"/>
              <a:cs typeface="Tahoma"/>
            </a:endParaRPr>
          </a:p>
          <a:p>
            <a:pPr marL="393065" marR="1043305" indent="-342900">
              <a:lnSpc>
                <a:spcPts val="3220"/>
              </a:lnSpc>
              <a:spcBef>
                <a:spcPts val="1095"/>
              </a:spcBef>
            </a:pPr>
            <a:r>
              <a:rPr dirty="0" baseline="10185" sz="4500" spc="-2204">
                <a:latin typeface="Tahoma"/>
                <a:cs typeface="Tahoma"/>
              </a:rPr>
              <a:t>•</a:t>
            </a:r>
            <a:r>
              <a:rPr dirty="0" sz="3000" spc="-90">
                <a:latin typeface="Tahoma"/>
                <a:cs typeface="Tahoma"/>
              </a:rPr>
              <a:t>Vários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65">
                <a:latin typeface="Tahoma"/>
                <a:cs typeface="Tahoma"/>
              </a:rPr>
              <a:t>tipos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diferentes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plano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podem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ser </a:t>
            </a:r>
            <a:r>
              <a:rPr dirty="0" sz="3000" spc="-95">
                <a:latin typeface="Tahoma"/>
                <a:cs typeface="Tahoma"/>
              </a:rPr>
              <a:t>desenvolvidos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para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apoiar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plano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35">
                <a:latin typeface="Tahoma"/>
                <a:cs typeface="Tahoma"/>
              </a:rPr>
              <a:t>principal</a:t>
            </a:r>
            <a:endParaRPr sz="3000">
              <a:latin typeface="Tahoma"/>
              <a:cs typeface="Tahoma"/>
            </a:endParaRPr>
          </a:p>
          <a:p>
            <a:pPr marL="794385" marR="43180" indent="-401320">
              <a:lnSpc>
                <a:spcPts val="2980"/>
              </a:lnSpc>
              <a:spcBef>
                <a:spcPts val="944"/>
              </a:spcBef>
            </a:pPr>
            <a:r>
              <a:rPr dirty="0" sz="2600">
                <a:latin typeface="Tahoma"/>
                <a:cs typeface="Tahoma"/>
              </a:rPr>
              <a:t>–</a:t>
            </a:r>
            <a:r>
              <a:rPr dirty="0" sz="2600" spc="85">
                <a:latin typeface="Tahoma"/>
                <a:cs typeface="Tahoma"/>
              </a:rPr>
              <a:t>  </a:t>
            </a:r>
            <a:r>
              <a:rPr dirty="0" baseline="2136" sz="3900" spc="-97">
                <a:latin typeface="Tahoma"/>
                <a:cs typeface="Tahoma"/>
              </a:rPr>
              <a:t>Este</a:t>
            </a:r>
            <a:r>
              <a:rPr dirty="0" baseline="2136" sz="3900" spc="-179">
                <a:latin typeface="Tahoma"/>
                <a:cs typeface="Tahoma"/>
              </a:rPr>
              <a:t> </a:t>
            </a:r>
            <a:r>
              <a:rPr dirty="0" baseline="2136" sz="3900" spc="-112">
                <a:latin typeface="Tahoma"/>
                <a:cs typeface="Tahoma"/>
              </a:rPr>
              <a:t>último</a:t>
            </a:r>
            <a:r>
              <a:rPr dirty="0" baseline="2136" sz="3900" spc="-195">
                <a:latin typeface="Tahoma"/>
                <a:cs typeface="Tahoma"/>
              </a:rPr>
              <a:t> </a:t>
            </a:r>
            <a:r>
              <a:rPr dirty="0" baseline="2136" sz="3900" spc="-135">
                <a:latin typeface="Tahoma"/>
                <a:cs typeface="Tahoma"/>
              </a:rPr>
              <a:t>é</a:t>
            </a:r>
            <a:r>
              <a:rPr dirty="0" baseline="2136" sz="3900" spc="-187">
                <a:latin typeface="Tahoma"/>
                <a:cs typeface="Tahoma"/>
              </a:rPr>
              <a:t> </a:t>
            </a:r>
            <a:r>
              <a:rPr dirty="0" baseline="2136" sz="3900" spc="-112">
                <a:latin typeface="Tahoma"/>
                <a:cs typeface="Tahoma"/>
              </a:rPr>
              <a:t>particulamente</a:t>
            </a:r>
            <a:r>
              <a:rPr dirty="0" baseline="2136" sz="3900" spc="-187">
                <a:latin typeface="Tahoma"/>
                <a:cs typeface="Tahoma"/>
              </a:rPr>
              <a:t> </a:t>
            </a:r>
            <a:r>
              <a:rPr dirty="0" baseline="2136" sz="3900" spc="-142">
                <a:latin typeface="Tahoma"/>
                <a:cs typeface="Tahoma"/>
              </a:rPr>
              <a:t>focado</a:t>
            </a:r>
            <a:r>
              <a:rPr dirty="0" baseline="2136" sz="3900" spc="-187">
                <a:latin typeface="Tahoma"/>
                <a:cs typeface="Tahoma"/>
              </a:rPr>
              <a:t> </a:t>
            </a:r>
            <a:r>
              <a:rPr dirty="0" baseline="2136" sz="3900" spc="-179">
                <a:latin typeface="Tahoma"/>
                <a:cs typeface="Tahoma"/>
              </a:rPr>
              <a:t>no</a:t>
            </a:r>
            <a:r>
              <a:rPr dirty="0" baseline="2136" sz="3900" spc="-195">
                <a:latin typeface="Tahoma"/>
                <a:cs typeface="Tahoma"/>
              </a:rPr>
              <a:t> </a:t>
            </a:r>
            <a:r>
              <a:rPr dirty="0" baseline="2136" sz="3900" spc="-165">
                <a:latin typeface="Tahoma"/>
                <a:cs typeface="Tahoma"/>
              </a:rPr>
              <a:t>cronograma</a:t>
            </a:r>
            <a:r>
              <a:rPr dirty="0" baseline="2136" sz="3900" spc="-187">
                <a:latin typeface="Tahoma"/>
                <a:cs typeface="Tahoma"/>
              </a:rPr>
              <a:t> </a:t>
            </a:r>
            <a:r>
              <a:rPr dirty="0" baseline="2136" sz="3900" spc="-75">
                <a:latin typeface="Tahoma"/>
                <a:cs typeface="Tahoma"/>
              </a:rPr>
              <a:t>e </a:t>
            </a:r>
            <a:r>
              <a:rPr dirty="0" sz="2600" spc="-120">
                <a:latin typeface="Tahoma"/>
                <a:cs typeface="Tahoma"/>
              </a:rPr>
              <a:t>no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orçamento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do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projeto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6041390" cy="1114425"/>
            <a:chOff x="234695" y="80772"/>
            <a:chExt cx="6041390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179069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5231" y="80772"/>
              <a:ext cx="4800599" cy="11144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2182492"/>
            <a:ext cx="8229599" cy="289559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75"/>
              <a:t>Tipos</a:t>
            </a:r>
            <a:r>
              <a:rPr dirty="0" spc="-340"/>
              <a:t> </a:t>
            </a:r>
            <a:r>
              <a:rPr dirty="0" spc="-220"/>
              <a:t>de</a:t>
            </a:r>
            <a:r>
              <a:rPr dirty="0" spc="-340"/>
              <a:t> </a:t>
            </a:r>
            <a:r>
              <a:rPr dirty="0" spc="-160"/>
              <a:t>plano</a:t>
            </a:r>
            <a:r>
              <a:rPr dirty="0" spc="-335"/>
              <a:t> </a:t>
            </a:r>
            <a:r>
              <a:rPr dirty="0" spc="-220"/>
              <a:t>de</a:t>
            </a:r>
            <a:r>
              <a:rPr dirty="0" spc="-340"/>
              <a:t> </a:t>
            </a:r>
            <a:r>
              <a:rPr dirty="0" spc="-275"/>
              <a:t>projeto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09194" y="6250633"/>
            <a:ext cx="3969385" cy="2235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50">
                <a:latin typeface="Tahoma"/>
                <a:cs typeface="Tahoma"/>
              </a:rPr>
              <a:t>Ian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Sommerville,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Engenharia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de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Software,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85">
                <a:latin typeface="Tahoma"/>
                <a:cs typeface="Tahoma"/>
              </a:rPr>
              <a:t>8ª.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edição.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Capítulo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8523605" cy="1114425"/>
            <a:chOff x="234695" y="80772"/>
            <a:chExt cx="852360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2524124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14371" y="80772"/>
              <a:ext cx="6543674" cy="11144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1953892"/>
            <a:ext cx="8229599" cy="335279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40"/>
              <a:t>Processo</a:t>
            </a:r>
            <a:r>
              <a:rPr dirty="0" spc="-325"/>
              <a:t> </a:t>
            </a:r>
            <a:r>
              <a:rPr dirty="0" spc="-220"/>
              <a:t>de</a:t>
            </a:r>
            <a:r>
              <a:rPr dirty="0" spc="-320"/>
              <a:t> </a:t>
            </a:r>
            <a:r>
              <a:rPr dirty="0" spc="-215"/>
              <a:t>planejamento</a:t>
            </a:r>
            <a:r>
              <a:rPr dirty="0" spc="-320"/>
              <a:t> </a:t>
            </a:r>
            <a:r>
              <a:rPr dirty="0" spc="-220"/>
              <a:t>de</a:t>
            </a:r>
            <a:r>
              <a:rPr dirty="0" spc="-325"/>
              <a:t> </a:t>
            </a:r>
            <a:r>
              <a:rPr dirty="0" spc="-275"/>
              <a:t>projeto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09194" y="6250633"/>
            <a:ext cx="3969385" cy="2235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50">
                <a:latin typeface="Tahoma"/>
                <a:cs typeface="Tahoma"/>
              </a:rPr>
              <a:t>Ian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Sommerville,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Engenharia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de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Software,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85">
                <a:latin typeface="Tahoma"/>
                <a:cs typeface="Tahoma"/>
              </a:rPr>
              <a:t>8ª.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edição.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Capítulo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13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32909" y="5434840"/>
            <a:ext cx="559054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50">
                <a:latin typeface="Tahoma"/>
                <a:cs typeface="Tahoma"/>
              </a:rPr>
              <a:t>Isso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é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apenas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130">
                <a:latin typeface="Tahoma"/>
                <a:cs typeface="Tahoma"/>
              </a:rPr>
              <a:t>uma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65">
                <a:latin typeface="Tahoma"/>
                <a:cs typeface="Tahoma"/>
              </a:rPr>
              <a:t>idéia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geral.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45" b="1">
                <a:solidFill>
                  <a:srgbClr val="FF0000"/>
                </a:solidFill>
                <a:latin typeface="Trebuchet MS"/>
                <a:cs typeface="Trebuchet MS"/>
              </a:rPr>
              <a:t>Na</a:t>
            </a:r>
            <a:r>
              <a:rPr dirty="0" sz="2400" spc="-17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2400" spc="-105" b="1">
                <a:solidFill>
                  <a:srgbClr val="FF0000"/>
                </a:solidFill>
                <a:latin typeface="Trebuchet MS"/>
                <a:cs typeface="Trebuchet MS"/>
              </a:rPr>
              <a:t>prática</a:t>
            </a:r>
            <a:r>
              <a:rPr dirty="0" sz="2400" spc="-105">
                <a:latin typeface="Tahoma"/>
                <a:cs typeface="Tahoma"/>
              </a:rPr>
              <a:t>,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25">
                <a:latin typeface="Tahoma"/>
                <a:cs typeface="Tahoma"/>
              </a:rPr>
              <a:t>as </a:t>
            </a:r>
            <a:r>
              <a:rPr dirty="0" sz="2400" spc="-60">
                <a:latin typeface="Tahoma"/>
                <a:cs typeface="Tahoma"/>
              </a:rPr>
              <a:t>coisas</a:t>
            </a:r>
            <a:r>
              <a:rPr dirty="0" sz="2400" spc="-215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são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80">
                <a:latin typeface="Tahoma"/>
                <a:cs typeface="Tahoma"/>
              </a:rPr>
              <a:t>mais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10" b="1">
                <a:solidFill>
                  <a:srgbClr val="FF0000"/>
                </a:solidFill>
                <a:latin typeface="Trebuchet MS"/>
                <a:cs typeface="Trebuchet MS"/>
              </a:rPr>
              <a:t>complicadas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6882765" cy="1114425"/>
            <a:chOff x="234695" y="80772"/>
            <a:chExt cx="688276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2600324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93619" y="80772"/>
              <a:ext cx="1323974" cy="11144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55035" y="80772"/>
              <a:ext cx="1857374" cy="11144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64151" y="80772"/>
              <a:ext cx="1304924" cy="11144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07279" y="80772"/>
              <a:ext cx="2209799" cy="1114424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75"/>
              <a:t>Estrutura</a:t>
            </a:r>
            <a:r>
              <a:rPr dirty="0" spc="-330"/>
              <a:t> </a:t>
            </a:r>
            <a:r>
              <a:rPr dirty="0" spc="-204"/>
              <a:t>do</a:t>
            </a:r>
            <a:r>
              <a:rPr dirty="0" spc="-330"/>
              <a:t> </a:t>
            </a:r>
            <a:r>
              <a:rPr dirty="0" spc="-160"/>
              <a:t>plano</a:t>
            </a:r>
            <a:r>
              <a:rPr dirty="0" spc="-330"/>
              <a:t> </a:t>
            </a:r>
            <a:r>
              <a:rPr dirty="0" spc="-220"/>
              <a:t>de</a:t>
            </a:r>
            <a:r>
              <a:rPr dirty="0" spc="-330"/>
              <a:t> </a:t>
            </a:r>
            <a:r>
              <a:rPr dirty="0" spc="-275"/>
              <a:t>projeto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15</a:t>
            </a:fld>
          </a:p>
        </p:txBody>
      </p:sp>
      <p:sp>
        <p:nvSpPr>
          <p:cNvPr id="9" name="object 9"/>
          <p:cNvSpPr txBox="1"/>
          <p:nvPr/>
        </p:nvSpPr>
        <p:spPr>
          <a:xfrm>
            <a:off x="497839" y="1107685"/>
            <a:ext cx="7861934" cy="4635500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393065" indent="-342265">
              <a:lnSpc>
                <a:spcPct val="100000"/>
              </a:lnSpc>
              <a:spcBef>
                <a:spcPts val="455"/>
              </a:spcBef>
              <a:buChar char="•"/>
              <a:tabLst>
                <a:tab pos="393065" algn="l"/>
              </a:tabLst>
            </a:pPr>
            <a:r>
              <a:rPr dirty="0" sz="3200" spc="-10">
                <a:latin typeface="Tahoma"/>
                <a:cs typeface="Tahoma"/>
              </a:rPr>
              <a:t>Introdução</a:t>
            </a:r>
            <a:endParaRPr sz="3200">
              <a:latin typeface="Tahoma"/>
              <a:cs typeface="Tahoma"/>
            </a:endParaRPr>
          </a:p>
          <a:p>
            <a:pPr marL="393065" indent="-342265">
              <a:lnSpc>
                <a:spcPct val="100000"/>
              </a:lnSpc>
              <a:spcBef>
                <a:spcPts val="360"/>
              </a:spcBef>
              <a:buChar char="•"/>
              <a:tabLst>
                <a:tab pos="393065" algn="l"/>
              </a:tabLst>
            </a:pPr>
            <a:r>
              <a:rPr dirty="0" sz="3200" spc="-130">
                <a:latin typeface="Tahoma"/>
                <a:cs typeface="Tahoma"/>
              </a:rPr>
              <a:t>Organização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projeto</a:t>
            </a:r>
            <a:endParaRPr sz="3200">
              <a:latin typeface="Tahoma"/>
              <a:cs typeface="Tahoma"/>
            </a:endParaRPr>
          </a:p>
          <a:p>
            <a:pPr marL="393065" indent="-342265">
              <a:lnSpc>
                <a:spcPct val="100000"/>
              </a:lnSpc>
              <a:spcBef>
                <a:spcPts val="360"/>
              </a:spcBef>
              <a:buChar char="•"/>
              <a:tabLst>
                <a:tab pos="393065" algn="l"/>
              </a:tabLst>
            </a:pPr>
            <a:r>
              <a:rPr dirty="0" sz="3200" spc="-75">
                <a:latin typeface="Tahoma"/>
                <a:cs typeface="Tahoma"/>
              </a:rPr>
              <a:t>Análise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riscos</a:t>
            </a:r>
            <a:endParaRPr sz="3200">
              <a:latin typeface="Tahoma"/>
              <a:cs typeface="Tahoma"/>
            </a:endParaRPr>
          </a:p>
          <a:p>
            <a:pPr marL="393065" indent="-342265">
              <a:lnSpc>
                <a:spcPts val="3604"/>
              </a:lnSpc>
              <a:spcBef>
                <a:spcPts val="360"/>
              </a:spcBef>
              <a:buChar char="•"/>
              <a:tabLst>
                <a:tab pos="393065" algn="l"/>
              </a:tabLst>
            </a:pPr>
            <a:r>
              <a:rPr dirty="0" sz="3200" spc="-90">
                <a:latin typeface="Tahoma"/>
                <a:cs typeface="Tahoma"/>
              </a:rPr>
              <a:t>Requisitos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recursos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hardware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de</a:t>
            </a:r>
            <a:endParaRPr sz="3200">
              <a:latin typeface="Tahoma"/>
              <a:cs typeface="Tahoma"/>
            </a:endParaRPr>
          </a:p>
          <a:p>
            <a:pPr marL="393065" indent="-342265">
              <a:lnSpc>
                <a:spcPts val="3604"/>
              </a:lnSpc>
              <a:buChar char="•"/>
              <a:tabLst>
                <a:tab pos="393065" algn="l"/>
              </a:tabLst>
            </a:pPr>
            <a:r>
              <a:rPr dirty="0" sz="3200" spc="-10">
                <a:latin typeface="Tahoma"/>
                <a:cs typeface="Tahoma"/>
              </a:rPr>
              <a:t>software</a:t>
            </a:r>
            <a:endParaRPr sz="3200">
              <a:latin typeface="Tahoma"/>
              <a:cs typeface="Tahoma"/>
            </a:endParaRPr>
          </a:p>
          <a:p>
            <a:pPr marL="393065">
              <a:lnSpc>
                <a:spcPct val="100000"/>
              </a:lnSpc>
              <a:spcBef>
                <a:spcPts val="360"/>
              </a:spcBef>
            </a:pPr>
            <a:r>
              <a:rPr dirty="0" sz="3200" spc="-110">
                <a:latin typeface="Tahoma"/>
                <a:cs typeface="Tahoma"/>
              </a:rPr>
              <a:t>Estrutura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analítica</a:t>
            </a:r>
            <a:endParaRPr sz="3200">
              <a:latin typeface="Tahoma"/>
              <a:cs typeface="Tahoma"/>
            </a:endParaRPr>
          </a:p>
          <a:p>
            <a:pPr marL="393065" indent="-342265">
              <a:lnSpc>
                <a:spcPct val="100000"/>
              </a:lnSpc>
              <a:spcBef>
                <a:spcPts val="285"/>
              </a:spcBef>
              <a:buChar char="•"/>
              <a:tabLst>
                <a:tab pos="393065" algn="l"/>
              </a:tabLst>
            </a:pPr>
            <a:r>
              <a:rPr dirty="0" sz="3200" spc="-155">
                <a:latin typeface="Tahoma"/>
                <a:cs typeface="Tahoma"/>
              </a:rPr>
              <a:t>Cronograma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projeto</a:t>
            </a:r>
            <a:endParaRPr sz="3200">
              <a:latin typeface="Tahoma"/>
              <a:cs typeface="Tahoma"/>
            </a:endParaRPr>
          </a:p>
          <a:p>
            <a:pPr marL="393065" marR="43180" indent="-342900">
              <a:lnSpc>
                <a:spcPts val="3600"/>
              </a:lnSpc>
              <a:spcBef>
                <a:spcPts val="680"/>
              </a:spcBef>
              <a:buChar char="•"/>
              <a:tabLst>
                <a:tab pos="393065" algn="l"/>
              </a:tabLst>
            </a:pPr>
            <a:r>
              <a:rPr dirty="0" sz="3200" spc="-110">
                <a:latin typeface="Tahoma"/>
                <a:cs typeface="Tahoma"/>
              </a:rPr>
              <a:t>Mecanismos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monitoramento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e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55">
                <a:latin typeface="Tahoma"/>
                <a:cs typeface="Tahoma"/>
              </a:rPr>
              <a:t>elaboração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relatórios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48731" y="11809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6162040" cy="1114425"/>
            <a:chOff x="234695" y="80772"/>
            <a:chExt cx="6162040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323849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9127" y="80772"/>
              <a:ext cx="3467099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70"/>
              <a:t>Organização</a:t>
            </a:r>
            <a:r>
              <a:rPr dirty="0" spc="-335"/>
              <a:t> </a:t>
            </a:r>
            <a:r>
              <a:rPr dirty="0" spc="-220"/>
              <a:t>de</a:t>
            </a:r>
            <a:r>
              <a:rPr dirty="0" spc="-330"/>
              <a:t> </a:t>
            </a:r>
            <a:r>
              <a:rPr dirty="0" spc="-120"/>
              <a:t>atividades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15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35939" y="1150810"/>
            <a:ext cx="7733030" cy="4752340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12700" marR="725805" indent="-12065">
              <a:lnSpc>
                <a:spcPts val="3829"/>
              </a:lnSpc>
              <a:spcBef>
                <a:spcPts val="240"/>
              </a:spcBef>
              <a:buSzPct val="75000"/>
              <a:buChar char="•"/>
              <a:tabLst>
                <a:tab pos="158115" algn="l"/>
              </a:tabLst>
            </a:pPr>
            <a:r>
              <a:rPr dirty="0" sz="3200" spc="-165">
                <a:latin typeface="Tahoma"/>
                <a:cs typeface="Tahoma"/>
              </a:rPr>
              <a:t>	</a:t>
            </a:r>
            <a:r>
              <a:rPr dirty="0" sz="3200" spc="-165">
                <a:latin typeface="Tahoma"/>
                <a:cs typeface="Tahoma"/>
              </a:rPr>
              <a:t>Em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85">
                <a:latin typeface="Tahoma"/>
                <a:cs typeface="Tahoma"/>
              </a:rPr>
              <a:t>um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projeto,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as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atividades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devem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ser </a:t>
            </a:r>
            <a:r>
              <a:rPr dirty="0" sz="3200" spc="-120">
                <a:latin typeface="Tahoma"/>
                <a:cs typeface="Tahoma"/>
              </a:rPr>
              <a:t>organizadas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para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produzir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saídas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85">
                <a:latin typeface="Tahoma"/>
                <a:cs typeface="Tahoma"/>
              </a:rPr>
              <a:t>tangíveis</a:t>
            </a:r>
            <a:endParaRPr sz="3200">
              <a:latin typeface="Tahoma"/>
              <a:cs typeface="Tahoma"/>
            </a:endParaRPr>
          </a:p>
          <a:p>
            <a:pPr marL="12700" marR="97155" indent="-12065">
              <a:lnSpc>
                <a:spcPts val="3820"/>
              </a:lnSpc>
              <a:spcBef>
                <a:spcPts val="745"/>
              </a:spcBef>
              <a:buSzPct val="75000"/>
              <a:buFont typeface="Tahoma"/>
              <a:buChar char="•"/>
              <a:tabLst>
                <a:tab pos="158115" algn="l"/>
              </a:tabLst>
            </a:pPr>
            <a:r>
              <a:rPr dirty="0" sz="3200" spc="-100" b="1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dirty="0" sz="3200" spc="-100" b="1">
                <a:solidFill>
                  <a:srgbClr val="FF0000"/>
                </a:solidFill>
                <a:latin typeface="Trebuchet MS"/>
                <a:cs typeface="Trebuchet MS"/>
              </a:rPr>
              <a:t>Marcos</a:t>
            </a:r>
            <a:r>
              <a:rPr dirty="0" sz="3200" spc="-26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200" spc="-110">
                <a:latin typeface="Tahoma"/>
                <a:cs typeface="Tahoma"/>
              </a:rPr>
              <a:t>são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o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ponto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75">
                <a:latin typeface="Tahoma"/>
                <a:cs typeface="Tahoma"/>
              </a:rPr>
              <a:t>final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70">
                <a:latin typeface="Tahoma"/>
                <a:cs typeface="Tahoma"/>
              </a:rPr>
              <a:t>uma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atividade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de </a:t>
            </a:r>
            <a:r>
              <a:rPr dirty="0" sz="3200" spc="-10">
                <a:latin typeface="Tahoma"/>
                <a:cs typeface="Tahoma"/>
              </a:rPr>
              <a:t>processo.</a:t>
            </a:r>
            <a:endParaRPr sz="3200">
              <a:latin typeface="Tahoma"/>
              <a:cs typeface="Tahoma"/>
            </a:endParaRPr>
          </a:p>
          <a:p>
            <a:pPr marL="158115" indent="-156845">
              <a:lnSpc>
                <a:spcPct val="100000"/>
              </a:lnSpc>
              <a:spcBef>
                <a:spcPts val="615"/>
              </a:spcBef>
              <a:buSzPct val="75000"/>
              <a:buFont typeface="Tahoma"/>
              <a:buChar char="•"/>
              <a:tabLst>
                <a:tab pos="158115" algn="l"/>
              </a:tabLst>
            </a:pPr>
            <a:r>
              <a:rPr dirty="0" sz="3200" spc="-125" b="1">
                <a:solidFill>
                  <a:srgbClr val="FF0000"/>
                </a:solidFill>
                <a:latin typeface="Trebuchet MS"/>
                <a:cs typeface="Trebuchet MS"/>
              </a:rPr>
              <a:t>Produtos</a:t>
            </a:r>
            <a:r>
              <a:rPr dirty="0" sz="3200" spc="-254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200" spc="-140">
                <a:latin typeface="Tahoma"/>
                <a:cs typeface="Tahoma"/>
              </a:rPr>
              <a:t>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serem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entregues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são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0" b="1">
                <a:solidFill>
                  <a:srgbClr val="3366FF"/>
                </a:solidFill>
                <a:latin typeface="Trebuchet MS"/>
                <a:cs typeface="Trebuchet MS"/>
              </a:rPr>
              <a:t>resultados</a:t>
            </a:r>
            <a:endParaRPr sz="3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31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projeto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z="2800" spc="-70">
                <a:solidFill>
                  <a:srgbClr val="3366FF"/>
                </a:solidFill>
                <a:latin typeface="Tahoma"/>
                <a:cs typeface="Tahoma"/>
              </a:rPr>
              <a:t>–</a:t>
            </a:r>
            <a:r>
              <a:rPr dirty="0" sz="2800" spc="-100" b="1">
                <a:solidFill>
                  <a:srgbClr val="3366FF"/>
                </a:solidFill>
                <a:latin typeface="Trebuchet MS"/>
                <a:cs typeface="Trebuchet MS"/>
              </a:rPr>
              <a:t>Disponíveis</a:t>
            </a:r>
            <a:r>
              <a:rPr dirty="0" sz="2800" spc="-210" b="1">
                <a:solidFill>
                  <a:srgbClr val="3366FF"/>
                </a:solidFill>
                <a:latin typeface="Trebuchet MS"/>
                <a:cs typeface="Trebuchet MS"/>
              </a:rPr>
              <a:t> </a:t>
            </a:r>
            <a:r>
              <a:rPr dirty="0" sz="2800" spc="-125">
                <a:latin typeface="Tahoma"/>
                <a:cs typeface="Tahoma"/>
              </a:rPr>
              <a:t>para</a:t>
            </a:r>
            <a:r>
              <a:rPr dirty="0" sz="2800" spc="-235">
                <a:latin typeface="Tahoma"/>
                <a:cs typeface="Tahoma"/>
              </a:rPr>
              <a:t> </a:t>
            </a:r>
            <a:r>
              <a:rPr dirty="0" sz="2800" spc="-85">
                <a:latin typeface="Tahoma"/>
                <a:cs typeface="Tahoma"/>
              </a:rPr>
              <a:t>os</a:t>
            </a:r>
            <a:r>
              <a:rPr dirty="0" sz="2800" spc="-24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clientes.</a:t>
            </a:r>
            <a:endParaRPr sz="2800">
              <a:latin typeface="Tahoma"/>
              <a:cs typeface="Tahoma"/>
            </a:endParaRPr>
          </a:p>
          <a:p>
            <a:pPr marL="12700" marR="5080" indent="-12065">
              <a:lnSpc>
                <a:spcPts val="3829"/>
              </a:lnSpc>
              <a:spcBef>
                <a:spcPts val="850"/>
              </a:spcBef>
              <a:buSzPct val="75000"/>
              <a:buChar char="•"/>
              <a:tabLst>
                <a:tab pos="158115" algn="l"/>
              </a:tabLst>
            </a:pPr>
            <a:r>
              <a:rPr dirty="0" sz="3200" spc="-235">
                <a:latin typeface="Tahoma"/>
                <a:cs typeface="Tahoma"/>
              </a:rPr>
              <a:t>	</a:t>
            </a:r>
            <a:r>
              <a:rPr dirty="0" sz="3200" spc="-235">
                <a:latin typeface="Tahoma"/>
                <a:cs typeface="Tahoma"/>
              </a:rPr>
              <a:t>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processo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85">
                <a:latin typeface="Tahoma"/>
                <a:cs typeface="Tahoma"/>
              </a:rPr>
              <a:t>cascata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é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orientado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85">
                <a:latin typeface="Tahoma"/>
                <a:cs typeface="Tahoma"/>
              </a:rPr>
              <a:t>pela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definição </a:t>
            </a:r>
            <a:r>
              <a:rPr dirty="0" sz="3200" spc="-100">
                <a:latin typeface="Tahoma"/>
                <a:cs typeface="Tahoma"/>
              </a:rPr>
              <a:t>dos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marcos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projeto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7179" y="175260"/>
            <a:ext cx="7979409" cy="895350"/>
            <a:chOff x="297179" y="175260"/>
            <a:chExt cx="7979409" cy="895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79" y="175260"/>
              <a:ext cx="3476624" cy="8953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32987" y="175260"/>
              <a:ext cx="4943474" cy="89534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35939" y="317160"/>
            <a:ext cx="7531100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155"/>
              <a:t>Desenvolvimento</a:t>
            </a:r>
            <a:r>
              <a:rPr dirty="0" sz="3200" spc="-245"/>
              <a:t> </a:t>
            </a:r>
            <a:r>
              <a:rPr dirty="0" sz="3200" spc="-165"/>
              <a:t>do</a:t>
            </a:r>
            <a:r>
              <a:rPr dirty="0" sz="3200" spc="-245"/>
              <a:t> </a:t>
            </a:r>
            <a:r>
              <a:rPr dirty="0" sz="3200" spc="-150"/>
              <a:t>cronograma</a:t>
            </a:r>
            <a:r>
              <a:rPr dirty="0" sz="3200" spc="-245"/>
              <a:t> </a:t>
            </a:r>
            <a:r>
              <a:rPr dirty="0" sz="3200" spc="-165"/>
              <a:t>do</a:t>
            </a:r>
            <a:r>
              <a:rPr dirty="0" sz="3200" spc="-245"/>
              <a:t> </a:t>
            </a:r>
            <a:r>
              <a:rPr dirty="0" sz="3200" spc="-145"/>
              <a:t>projeto</a:t>
            </a:r>
            <a:endParaRPr sz="3200"/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15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35749" y="1149093"/>
            <a:ext cx="8057515" cy="4511675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372110" marR="5080" indent="-360045">
              <a:lnSpc>
                <a:spcPts val="3150"/>
              </a:lnSpc>
              <a:spcBef>
                <a:spcPts val="580"/>
              </a:spcBef>
              <a:buFont typeface="Tahoma"/>
              <a:buChar char="•"/>
              <a:tabLst>
                <a:tab pos="378460" algn="l"/>
              </a:tabLst>
            </a:pPr>
            <a:r>
              <a:rPr dirty="0" sz="3000" spc="-130" b="1">
                <a:solidFill>
                  <a:srgbClr val="3366FF"/>
                </a:solidFill>
                <a:latin typeface="Trebuchet MS"/>
                <a:cs typeface="Trebuchet MS"/>
              </a:rPr>
              <a:t>Dividir</a:t>
            </a:r>
            <a:r>
              <a:rPr dirty="0" sz="3000" spc="-240" b="1">
                <a:solidFill>
                  <a:srgbClr val="3366FF"/>
                </a:solidFill>
                <a:latin typeface="Trebuchet MS"/>
                <a:cs typeface="Trebuchet MS"/>
              </a:rPr>
              <a:t> </a:t>
            </a:r>
            <a:r>
              <a:rPr dirty="0" sz="3000" spc="-120">
                <a:latin typeface="Tahoma"/>
                <a:cs typeface="Tahoma"/>
              </a:rPr>
              <a:t>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projeto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em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14" b="1">
                <a:solidFill>
                  <a:srgbClr val="8064A2"/>
                </a:solidFill>
                <a:latin typeface="Trebuchet MS"/>
                <a:cs typeface="Trebuchet MS"/>
              </a:rPr>
              <a:t>tarefas</a:t>
            </a:r>
            <a:r>
              <a:rPr dirty="0" sz="3000" spc="-240" b="1">
                <a:solidFill>
                  <a:srgbClr val="8064A2"/>
                </a:solidFill>
                <a:latin typeface="Trebuchet MS"/>
                <a:cs typeface="Trebuchet MS"/>
              </a:rPr>
              <a:t> </a:t>
            </a:r>
            <a:r>
              <a:rPr dirty="0" sz="3000" spc="-100">
                <a:latin typeface="Tahoma"/>
                <a:cs typeface="Tahoma"/>
              </a:rPr>
              <a:t>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30" b="1">
                <a:solidFill>
                  <a:srgbClr val="F69545"/>
                </a:solidFill>
                <a:latin typeface="Trebuchet MS"/>
                <a:cs typeface="Trebuchet MS"/>
              </a:rPr>
              <a:t>estimar</a:t>
            </a:r>
            <a:r>
              <a:rPr dirty="0" sz="3000" spc="-240" b="1">
                <a:solidFill>
                  <a:srgbClr val="F69545"/>
                </a:solidFill>
                <a:latin typeface="Trebuchet MS"/>
                <a:cs typeface="Trebuchet MS"/>
              </a:rPr>
              <a:t> </a:t>
            </a:r>
            <a:r>
              <a:rPr dirty="0" sz="3000" spc="-175" b="1">
                <a:solidFill>
                  <a:srgbClr val="FF0000"/>
                </a:solidFill>
                <a:latin typeface="Trebuchet MS"/>
                <a:cs typeface="Trebuchet MS"/>
              </a:rPr>
              <a:t>tempo</a:t>
            </a:r>
            <a:r>
              <a:rPr dirty="0" sz="3000" spc="-24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000" spc="-50" b="1">
                <a:solidFill>
                  <a:srgbClr val="FF0000"/>
                </a:solidFill>
                <a:latin typeface="Trebuchet MS"/>
                <a:cs typeface="Trebuchet MS"/>
              </a:rPr>
              <a:t>e </a:t>
            </a:r>
            <a:r>
              <a:rPr dirty="0" sz="3000" spc="-50" b="1">
                <a:solidFill>
                  <a:srgbClr val="FF0000"/>
                </a:solidFill>
                <a:latin typeface="Trebuchet MS"/>
                <a:cs typeface="Trebuchet MS"/>
              </a:rPr>
              <a:t>	</a:t>
            </a:r>
            <a:r>
              <a:rPr dirty="0" sz="3000" spc="-125" b="1">
                <a:solidFill>
                  <a:srgbClr val="FF0000"/>
                </a:solidFill>
                <a:latin typeface="Trebuchet MS"/>
                <a:cs typeface="Trebuchet MS"/>
              </a:rPr>
              <a:t>recursos</a:t>
            </a:r>
            <a:r>
              <a:rPr dirty="0" sz="3000" spc="-21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000" spc="-85">
                <a:latin typeface="Tahoma"/>
                <a:cs typeface="Tahoma"/>
              </a:rPr>
              <a:t>necessários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para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completar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cada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60">
                <a:latin typeface="Tahoma"/>
                <a:cs typeface="Tahoma"/>
              </a:rPr>
              <a:t>tarefa.</a:t>
            </a:r>
            <a:endParaRPr sz="3000">
              <a:latin typeface="Tahoma"/>
              <a:cs typeface="Tahoma"/>
            </a:endParaRPr>
          </a:p>
          <a:p>
            <a:pPr marL="12700" marR="889000">
              <a:lnSpc>
                <a:spcPts val="3229"/>
              </a:lnSpc>
              <a:spcBef>
                <a:spcPts val="835"/>
              </a:spcBef>
            </a:pPr>
            <a:r>
              <a:rPr dirty="0" sz="3000" spc="-2425" b="1">
                <a:solidFill>
                  <a:srgbClr val="3366FF"/>
                </a:solidFill>
                <a:latin typeface="Trebuchet MS"/>
                <a:cs typeface="Trebuchet MS"/>
              </a:rPr>
              <a:t>O</a:t>
            </a:r>
            <a:r>
              <a:rPr dirty="0" baseline="5555" sz="4500" spc="-457">
                <a:solidFill>
                  <a:srgbClr val="3366FF"/>
                </a:solidFill>
                <a:latin typeface="Tahoma"/>
                <a:cs typeface="Tahoma"/>
              </a:rPr>
              <a:t>•</a:t>
            </a:r>
            <a:r>
              <a:rPr dirty="0" baseline="5555" sz="4500" spc="-44">
                <a:solidFill>
                  <a:srgbClr val="3366FF"/>
                </a:solidFill>
                <a:latin typeface="Tahoma"/>
                <a:cs typeface="Tahoma"/>
              </a:rPr>
              <a:t> </a:t>
            </a:r>
            <a:r>
              <a:rPr dirty="0" sz="3000" spc="-135" b="1">
                <a:solidFill>
                  <a:srgbClr val="3366FF"/>
                </a:solidFill>
                <a:latin typeface="Trebuchet MS"/>
                <a:cs typeface="Trebuchet MS"/>
              </a:rPr>
              <a:t>rganizar</a:t>
            </a:r>
            <a:r>
              <a:rPr dirty="0" sz="3000" spc="-229" b="1">
                <a:solidFill>
                  <a:srgbClr val="3366FF"/>
                </a:solidFill>
                <a:latin typeface="Trebuchet MS"/>
                <a:cs typeface="Trebuchet MS"/>
              </a:rPr>
              <a:t> </a:t>
            </a:r>
            <a:r>
              <a:rPr dirty="0" sz="3000" spc="-114" b="1">
                <a:solidFill>
                  <a:srgbClr val="8064A2"/>
                </a:solidFill>
                <a:latin typeface="Trebuchet MS"/>
                <a:cs typeface="Trebuchet MS"/>
              </a:rPr>
              <a:t>tarefas</a:t>
            </a:r>
            <a:r>
              <a:rPr dirty="0" sz="3000" spc="-229" b="1">
                <a:solidFill>
                  <a:srgbClr val="8064A2"/>
                </a:solidFill>
                <a:latin typeface="Trebuchet MS"/>
                <a:cs typeface="Trebuchet MS"/>
              </a:rPr>
              <a:t> </a:t>
            </a:r>
            <a:r>
              <a:rPr dirty="0" sz="3000" spc="-105" b="1">
                <a:solidFill>
                  <a:srgbClr val="8064A2"/>
                </a:solidFill>
                <a:latin typeface="Trebuchet MS"/>
                <a:cs typeface="Trebuchet MS"/>
              </a:rPr>
              <a:t>simultâneas</a:t>
            </a:r>
            <a:r>
              <a:rPr dirty="0" sz="3000" spc="-229" b="1">
                <a:solidFill>
                  <a:srgbClr val="8064A2"/>
                </a:solidFill>
                <a:latin typeface="Trebuchet MS"/>
                <a:cs typeface="Trebuchet MS"/>
              </a:rPr>
              <a:t> </a:t>
            </a:r>
            <a:r>
              <a:rPr dirty="0" sz="3000" spc="-120">
                <a:latin typeface="Tahoma"/>
                <a:cs typeface="Tahoma"/>
              </a:rPr>
              <a:t>para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fazer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uso </a:t>
            </a:r>
            <a:r>
              <a:rPr dirty="0" sz="3000" spc="-95">
                <a:latin typeface="Tahoma"/>
                <a:cs typeface="Tahoma"/>
              </a:rPr>
              <a:t>otimizado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da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força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trabalho.</a:t>
            </a:r>
            <a:endParaRPr sz="3000">
              <a:latin typeface="Tahoma"/>
              <a:cs typeface="Tahoma"/>
            </a:endParaRPr>
          </a:p>
          <a:p>
            <a:pPr marL="12700" marR="140970" indent="-12065">
              <a:lnSpc>
                <a:spcPct val="99000"/>
              </a:lnSpc>
              <a:spcBef>
                <a:spcPts val="210"/>
              </a:spcBef>
              <a:buSzPct val="75000"/>
              <a:buFont typeface="Tahoma"/>
              <a:buChar char="•"/>
              <a:tabLst>
                <a:tab pos="147955" algn="l"/>
              </a:tabLst>
            </a:pPr>
            <a:r>
              <a:rPr dirty="0" sz="3000" spc="-140" b="1">
                <a:solidFill>
                  <a:srgbClr val="3366FF"/>
                </a:solidFill>
                <a:latin typeface="Trebuchet MS"/>
                <a:cs typeface="Trebuchet MS"/>
              </a:rPr>
              <a:t>	</a:t>
            </a:r>
            <a:r>
              <a:rPr dirty="0" sz="3000" spc="-140" b="1">
                <a:solidFill>
                  <a:srgbClr val="3366FF"/>
                </a:solidFill>
                <a:latin typeface="Trebuchet MS"/>
                <a:cs typeface="Trebuchet MS"/>
              </a:rPr>
              <a:t>Minimizar</a:t>
            </a:r>
            <a:r>
              <a:rPr dirty="0" sz="3000" spc="-215" b="1">
                <a:solidFill>
                  <a:srgbClr val="3366FF"/>
                </a:solidFill>
                <a:latin typeface="Trebuchet MS"/>
                <a:cs typeface="Trebuchet MS"/>
              </a:rPr>
              <a:t> </a:t>
            </a:r>
            <a:r>
              <a:rPr dirty="0" sz="3000" spc="-135" b="1">
                <a:solidFill>
                  <a:srgbClr val="FF0000"/>
                </a:solidFill>
                <a:latin typeface="Trebuchet MS"/>
                <a:cs typeface="Trebuchet MS"/>
              </a:rPr>
              <a:t>dependências</a:t>
            </a:r>
            <a:r>
              <a:rPr dirty="0" sz="3000" spc="-21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000" spc="-105">
                <a:latin typeface="Tahoma"/>
                <a:cs typeface="Tahoma"/>
              </a:rPr>
              <a:t>entre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tarefas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para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35">
                <a:latin typeface="Tahoma"/>
                <a:cs typeface="Tahoma"/>
              </a:rPr>
              <a:t>evitar </a:t>
            </a:r>
            <a:r>
              <a:rPr dirty="0" sz="3000" spc="-85">
                <a:latin typeface="Tahoma"/>
                <a:cs typeface="Tahoma"/>
              </a:rPr>
              <a:t>atrasos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devido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60">
                <a:latin typeface="Tahoma"/>
                <a:cs typeface="Tahoma"/>
              </a:rPr>
              <a:t>uma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tarefa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ter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aguardar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50">
                <a:latin typeface="Tahoma"/>
                <a:cs typeface="Tahoma"/>
              </a:rPr>
              <a:t>a </a:t>
            </a:r>
            <a:r>
              <a:rPr dirty="0" sz="3000" spc="-85">
                <a:latin typeface="Tahoma"/>
                <a:cs typeface="Tahoma"/>
              </a:rPr>
              <a:t>conclusão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20">
                <a:latin typeface="Tahoma"/>
                <a:cs typeface="Tahoma"/>
              </a:rPr>
              <a:t>outra</a:t>
            </a:r>
            <a:endParaRPr sz="3000">
              <a:latin typeface="Tahoma"/>
              <a:cs typeface="Tahoma"/>
            </a:endParaRPr>
          </a:p>
          <a:p>
            <a:pPr marL="12700" marR="541655" indent="-11430">
              <a:lnSpc>
                <a:spcPts val="3229"/>
              </a:lnSpc>
              <a:spcBef>
                <a:spcPts val="715"/>
              </a:spcBef>
              <a:buSzPct val="75000"/>
              <a:buChar char="•"/>
              <a:tabLst>
                <a:tab pos="148590" algn="l"/>
              </a:tabLst>
            </a:pPr>
            <a:r>
              <a:rPr dirty="0" sz="3000" spc="-110">
                <a:latin typeface="Tahoma"/>
                <a:cs typeface="Tahoma"/>
              </a:rPr>
              <a:t>	</a:t>
            </a:r>
            <a:r>
              <a:rPr dirty="0" sz="3000" spc="-110">
                <a:latin typeface="Tahoma"/>
                <a:cs typeface="Tahoma"/>
              </a:rPr>
              <a:t>Normalmente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lança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mão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redes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70">
                <a:latin typeface="Tahoma"/>
                <a:cs typeface="Tahoma"/>
              </a:rPr>
              <a:t>atividades </a:t>
            </a:r>
            <a:r>
              <a:rPr dirty="0" sz="3000" spc="-90" b="1">
                <a:solidFill>
                  <a:srgbClr val="008000"/>
                </a:solidFill>
                <a:latin typeface="Trebuchet MS"/>
                <a:cs typeface="Trebuchet MS"/>
              </a:rPr>
              <a:t>PERT</a:t>
            </a:r>
            <a:r>
              <a:rPr dirty="0" sz="3000" spc="-229" b="1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dirty="0" sz="3000" spc="-160">
                <a:latin typeface="Tahoma"/>
                <a:cs typeface="Tahoma"/>
              </a:rPr>
              <a:t>(</a:t>
            </a:r>
            <a:r>
              <a:rPr dirty="0" sz="3000" spc="-160" i="1">
                <a:latin typeface="Trebuchet MS"/>
                <a:cs typeface="Trebuchet MS"/>
              </a:rPr>
              <a:t>Program</a:t>
            </a:r>
            <a:r>
              <a:rPr dirty="0" sz="3000" spc="-225" i="1">
                <a:latin typeface="Trebuchet MS"/>
                <a:cs typeface="Trebuchet MS"/>
              </a:rPr>
              <a:t> </a:t>
            </a:r>
            <a:r>
              <a:rPr dirty="0" sz="3000" spc="-155" i="1">
                <a:latin typeface="Trebuchet MS"/>
                <a:cs typeface="Trebuchet MS"/>
              </a:rPr>
              <a:t>Evaluation</a:t>
            </a:r>
            <a:r>
              <a:rPr dirty="0" sz="3000" spc="-229" i="1">
                <a:latin typeface="Trebuchet MS"/>
                <a:cs typeface="Trebuchet MS"/>
              </a:rPr>
              <a:t> </a:t>
            </a:r>
            <a:r>
              <a:rPr dirty="0" sz="3000" spc="-85" i="1">
                <a:latin typeface="Trebuchet MS"/>
                <a:cs typeface="Trebuchet MS"/>
              </a:rPr>
              <a:t>and</a:t>
            </a:r>
            <a:r>
              <a:rPr dirty="0" sz="3000" spc="-225" i="1">
                <a:latin typeface="Trebuchet MS"/>
                <a:cs typeface="Trebuchet MS"/>
              </a:rPr>
              <a:t> </a:t>
            </a:r>
            <a:r>
              <a:rPr dirty="0" sz="3000" spc="-10" i="1">
                <a:latin typeface="Trebuchet MS"/>
                <a:cs typeface="Trebuchet MS"/>
              </a:rPr>
              <a:t>Review </a:t>
            </a:r>
            <a:r>
              <a:rPr dirty="0" sz="3000" spc="-150" i="1">
                <a:latin typeface="Trebuchet MS"/>
                <a:cs typeface="Trebuchet MS"/>
              </a:rPr>
              <a:t>Technique</a:t>
            </a:r>
            <a:r>
              <a:rPr dirty="0" sz="3000" spc="-150">
                <a:latin typeface="Tahoma"/>
                <a:cs typeface="Tahoma"/>
              </a:rPr>
              <a:t>)/</a:t>
            </a:r>
            <a:r>
              <a:rPr dirty="0" sz="3000" spc="-150" b="1">
                <a:solidFill>
                  <a:srgbClr val="008000"/>
                </a:solidFill>
                <a:latin typeface="Trebuchet MS"/>
                <a:cs typeface="Trebuchet MS"/>
              </a:rPr>
              <a:t>CPM</a:t>
            </a:r>
            <a:r>
              <a:rPr dirty="0" sz="3000" spc="-200" b="1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dirty="0" sz="3000" spc="-200">
                <a:latin typeface="Tahoma"/>
                <a:cs typeface="Tahoma"/>
              </a:rPr>
              <a:t>(</a:t>
            </a:r>
            <a:r>
              <a:rPr dirty="0" sz="3000" spc="-200" i="1">
                <a:latin typeface="Trebuchet MS"/>
                <a:cs typeface="Trebuchet MS"/>
              </a:rPr>
              <a:t>Critical</a:t>
            </a:r>
            <a:r>
              <a:rPr dirty="0" sz="3000" spc="-195" i="1">
                <a:latin typeface="Trebuchet MS"/>
                <a:cs typeface="Trebuchet MS"/>
              </a:rPr>
              <a:t> </a:t>
            </a:r>
            <a:r>
              <a:rPr dirty="0" sz="3000" spc="-155" i="1">
                <a:latin typeface="Trebuchet MS"/>
                <a:cs typeface="Trebuchet MS"/>
              </a:rPr>
              <a:t>Path</a:t>
            </a:r>
            <a:r>
              <a:rPr dirty="0" sz="3000" spc="-200" i="1">
                <a:latin typeface="Trebuchet MS"/>
                <a:cs typeface="Trebuchet MS"/>
              </a:rPr>
              <a:t> </a:t>
            </a:r>
            <a:r>
              <a:rPr dirty="0" sz="3000" spc="-45" i="1">
                <a:latin typeface="Trebuchet MS"/>
                <a:cs typeface="Trebuchet MS"/>
              </a:rPr>
              <a:t>Method</a:t>
            </a:r>
            <a:r>
              <a:rPr dirty="0" sz="3000" spc="-45">
                <a:latin typeface="Tahoma"/>
                <a:cs typeface="Tahoma"/>
              </a:rPr>
              <a:t>)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749" y="5685659"/>
            <a:ext cx="200025" cy="422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>
                <a:latin typeface="Tahoma"/>
                <a:cs typeface="Tahoma"/>
              </a:rPr>
              <a:t>–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9909" y="5622631"/>
            <a:ext cx="6867525" cy="422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120">
                <a:latin typeface="Tahoma"/>
                <a:cs typeface="Tahoma"/>
              </a:rPr>
              <a:t>Desenv.</a:t>
            </a:r>
            <a:r>
              <a:rPr dirty="0" sz="2600" spc="-220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de</a:t>
            </a:r>
            <a:r>
              <a:rPr dirty="0" sz="2600" spc="-215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software</a:t>
            </a:r>
            <a:r>
              <a:rPr dirty="0" sz="2600" spc="-215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normalmente</a:t>
            </a:r>
            <a:r>
              <a:rPr dirty="0" sz="2600" spc="-215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usa</a:t>
            </a:r>
            <a:r>
              <a:rPr dirty="0" sz="2600" spc="-210">
                <a:latin typeface="Tahoma"/>
                <a:cs typeface="Tahoma"/>
              </a:rPr>
              <a:t> </a:t>
            </a:r>
            <a:r>
              <a:rPr dirty="0" sz="2600" spc="-75" b="1">
                <a:solidFill>
                  <a:srgbClr val="E36B09"/>
                </a:solidFill>
                <a:latin typeface="Trebuchet MS"/>
                <a:cs typeface="Trebuchet MS"/>
              </a:rPr>
              <a:t>prioridades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7179" y="175260"/>
            <a:ext cx="8500745" cy="895350"/>
            <a:chOff x="297179" y="175260"/>
            <a:chExt cx="8500745" cy="895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79" y="175260"/>
              <a:ext cx="2324099" cy="8953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77796" y="175260"/>
              <a:ext cx="6619874" cy="89534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8497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110"/>
              <a:t>Problemas</a:t>
            </a:r>
            <a:r>
              <a:rPr dirty="0" sz="3200" spc="-245"/>
              <a:t> </a:t>
            </a:r>
            <a:r>
              <a:rPr dirty="0" sz="3200" spc="-195"/>
              <a:t>no</a:t>
            </a:r>
            <a:r>
              <a:rPr dirty="0" sz="3200" spc="-245"/>
              <a:t> </a:t>
            </a:r>
            <a:r>
              <a:rPr dirty="0" sz="3200" spc="-160"/>
              <a:t>desenvolvimento</a:t>
            </a:r>
            <a:r>
              <a:rPr dirty="0" sz="3200" spc="-245"/>
              <a:t> </a:t>
            </a:r>
            <a:r>
              <a:rPr dirty="0" sz="3200" spc="-165"/>
              <a:t>do</a:t>
            </a:r>
            <a:r>
              <a:rPr dirty="0" sz="3200" spc="-245"/>
              <a:t> </a:t>
            </a:r>
            <a:r>
              <a:rPr dirty="0" sz="3200" spc="-105"/>
              <a:t>cronograma</a:t>
            </a:r>
            <a:endParaRPr sz="3200"/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15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23239" y="1105121"/>
            <a:ext cx="7880350" cy="4998085"/>
          </a:xfrm>
          <a:prstGeom prst="rect">
            <a:avLst/>
          </a:prstGeom>
        </p:spPr>
        <p:txBody>
          <a:bodyPr wrap="square" lIns="0" tIns="102870" rIns="0" bIns="0" rtlCol="0" vert="horz">
            <a:spAutoFit/>
          </a:bodyPr>
          <a:lstStyle/>
          <a:p>
            <a:pPr marL="367665" indent="-342265">
              <a:lnSpc>
                <a:spcPct val="100000"/>
              </a:lnSpc>
              <a:spcBef>
                <a:spcPts val="810"/>
              </a:spcBef>
              <a:buChar char="•"/>
              <a:tabLst>
                <a:tab pos="367665" algn="l"/>
              </a:tabLst>
            </a:pPr>
            <a:r>
              <a:rPr dirty="0" sz="3000" spc="-125">
                <a:latin typeface="Tahoma"/>
                <a:cs typeface="Tahoma"/>
              </a:rPr>
              <a:t>É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35">
                <a:latin typeface="Tahoma"/>
                <a:cs typeface="Tahoma"/>
              </a:rPr>
              <a:t>difícil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estimar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10" b="1">
                <a:solidFill>
                  <a:srgbClr val="FF0000"/>
                </a:solidFill>
                <a:latin typeface="Trebuchet MS"/>
                <a:cs typeface="Trebuchet MS"/>
              </a:rPr>
              <a:t>dificuldades</a:t>
            </a:r>
            <a:r>
              <a:rPr dirty="0" sz="3000" spc="-24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000" spc="-100">
                <a:latin typeface="Tahoma"/>
                <a:cs typeface="Tahoma"/>
              </a:rPr>
              <a:t>e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" b="1">
                <a:solidFill>
                  <a:srgbClr val="FF0000"/>
                </a:solidFill>
                <a:latin typeface="Trebuchet MS"/>
                <a:cs typeface="Trebuchet MS"/>
              </a:rPr>
              <a:t>problemas</a:t>
            </a:r>
            <a:endParaRPr sz="3000">
              <a:latin typeface="Trebuchet MS"/>
              <a:cs typeface="Trebuchet MS"/>
            </a:endParaRPr>
          </a:p>
          <a:p>
            <a:pPr lvl="1" marL="768350" indent="-400685">
              <a:lnSpc>
                <a:spcPct val="100000"/>
              </a:lnSpc>
              <a:spcBef>
                <a:spcPts val="625"/>
              </a:spcBef>
              <a:buChar char="–"/>
              <a:tabLst>
                <a:tab pos="768350" algn="l"/>
              </a:tabLst>
            </a:pPr>
            <a:r>
              <a:rPr dirty="0" sz="2600" spc="-145">
                <a:latin typeface="Tahoma"/>
                <a:cs typeface="Tahoma"/>
              </a:rPr>
              <a:t>Logo,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é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30">
                <a:latin typeface="Tahoma"/>
                <a:cs typeface="Tahoma"/>
              </a:rPr>
              <a:t>difícil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80">
                <a:latin typeface="Tahoma"/>
                <a:cs typeface="Tahoma"/>
              </a:rPr>
              <a:t>estimar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o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tempo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65">
                <a:latin typeface="Tahoma"/>
                <a:cs typeface="Tahoma"/>
              </a:rPr>
              <a:t>total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85">
                <a:latin typeface="Tahoma"/>
                <a:cs typeface="Tahoma"/>
              </a:rPr>
              <a:t>de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35">
                <a:latin typeface="Tahoma"/>
                <a:cs typeface="Tahoma"/>
              </a:rPr>
              <a:t>uma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30">
                <a:latin typeface="Tahoma"/>
                <a:cs typeface="Tahoma"/>
              </a:rPr>
              <a:t>atividade</a:t>
            </a:r>
            <a:endParaRPr sz="2600">
              <a:latin typeface="Tahoma"/>
              <a:cs typeface="Tahoma"/>
            </a:endParaRPr>
          </a:p>
          <a:p>
            <a:pPr marL="367665" marR="353060" indent="-342900">
              <a:lnSpc>
                <a:spcPct val="102099"/>
              </a:lnSpc>
              <a:spcBef>
                <a:spcPts val="530"/>
              </a:spcBef>
              <a:buChar char="•"/>
              <a:tabLst>
                <a:tab pos="367665" algn="l"/>
              </a:tabLst>
            </a:pPr>
            <a:r>
              <a:rPr dirty="0" sz="3000" spc="-80">
                <a:latin typeface="Tahoma"/>
                <a:cs typeface="Tahoma"/>
              </a:rPr>
              <a:t>A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produtividade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40">
                <a:latin typeface="Tahoma"/>
                <a:cs typeface="Tahoma"/>
              </a:rPr>
              <a:t>não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é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proporcional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ao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número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80">
                <a:latin typeface="Tahoma"/>
                <a:cs typeface="Tahoma"/>
              </a:rPr>
              <a:t>pessoas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que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trabalham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em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60">
                <a:latin typeface="Tahoma"/>
                <a:cs typeface="Tahoma"/>
              </a:rPr>
              <a:t>uma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tarefa.</a:t>
            </a:r>
            <a:endParaRPr sz="3000">
              <a:latin typeface="Tahoma"/>
              <a:cs typeface="Tahoma"/>
            </a:endParaRPr>
          </a:p>
          <a:p>
            <a:pPr marL="367665" marR="50165" indent="-342900">
              <a:lnSpc>
                <a:spcPts val="3550"/>
              </a:lnSpc>
              <a:spcBef>
                <a:spcPts val="885"/>
              </a:spcBef>
              <a:buChar char="•"/>
              <a:tabLst>
                <a:tab pos="367665" algn="l"/>
              </a:tabLst>
            </a:pPr>
            <a:r>
              <a:rPr dirty="0" sz="3000" spc="-80">
                <a:latin typeface="Tahoma"/>
                <a:cs typeface="Tahoma"/>
              </a:rPr>
              <a:t>A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80">
                <a:latin typeface="Tahoma"/>
                <a:cs typeface="Tahoma"/>
              </a:rPr>
              <a:t>inclusão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pessoas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em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75">
                <a:latin typeface="Tahoma"/>
                <a:cs typeface="Tahoma"/>
              </a:rPr>
              <a:t>um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projeto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atrasado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50">
                <a:latin typeface="Tahoma"/>
                <a:cs typeface="Tahoma"/>
              </a:rPr>
              <a:t>o </a:t>
            </a:r>
            <a:r>
              <a:rPr dirty="0" sz="3000" spc="-100">
                <a:latin typeface="Tahoma"/>
                <a:cs typeface="Tahoma"/>
              </a:rPr>
              <a:t>atrasa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ainda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mais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devido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aos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50" i="1">
                <a:latin typeface="Trebuchet MS"/>
                <a:cs typeface="Trebuchet MS"/>
              </a:rPr>
              <a:t>overheads</a:t>
            </a:r>
            <a:r>
              <a:rPr dirty="0" sz="3000" spc="-220" i="1">
                <a:latin typeface="Trebuchet MS"/>
                <a:cs typeface="Trebuchet MS"/>
              </a:rPr>
              <a:t> </a:t>
            </a:r>
            <a:r>
              <a:rPr dirty="0" sz="3000" spc="-25">
                <a:latin typeface="Tahoma"/>
                <a:cs typeface="Tahoma"/>
              </a:rPr>
              <a:t>de</a:t>
            </a:r>
            <a:endParaRPr sz="3000">
              <a:latin typeface="Tahoma"/>
              <a:cs typeface="Tahoma"/>
            </a:endParaRPr>
          </a:p>
          <a:p>
            <a:pPr marL="367665">
              <a:lnSpc>
                <a:spcPts val="3365"/>
              </a:lnSpc>
              <a:spcBef>
                <a:spcPts val="790"/>
              </a:spcBef>
            </a:pPr>
            <a:r>
              <a:rPr dirty="0" sz="3000" spc="-25">
                <a:latin typeface="Tahoma"/>
                <a:cs typeface="Tahoma"/>
              </a:rPr>
              <a:t>comunicação.</a:t>
            </a:r>
            <a:endParaRPr sz="3000">
              <a:latin typeface="Tahoma"/>
              <a:cs typeface="Tahoma"/>
            </a:endParaRPr>
          </a:p>
          <a:p>
            <a:pPr marL="160020" marR="626745" indent="-160020">
              <a:lnSpc>
                <a:spcPts val="3240"/>
              </a:lnSpc>
              <a:spcBef>
                <a:spcPts val="175"/>
              </a:spcBef>
              <a:buSzPct val="81666"/>
              <a:buChar char="•"/>
              <a:tabLst>
                <a:tab pos="367665" algn="l"/>
              </a:tabLst>
            </a:pPr>
            <a:r>
              <a:rPr dirty="0" sz="3000" spc="-220">
                <a:latin typeface="Tahoma"/>
                <a:cs typeface="Tahoma"/>
              </a:rPr>
              <a:t>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inesperado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sempre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ocorre.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Deve-</a:t>
            </a:r>
            <a:r>
              <a:rPr dirty="0" sz="3000" spc="-70">
                <a:latin typeface="Tahoma"/>
                <a:cs typeface="Tahoma"/>
              </a:rPr>
              <a:t>se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45">
                <a:latin typeface="Tahoma"/>
                <a:cs typeface="Tahoma"/>
              </a:rPr>
              <a:t>sempre </a:t>
            </a:r>
            <a:r>
              <a:rPr dirty="0" sz="3000" spc="-45">
                <a:latin typeface="Tahoma"/>
                <a:cs typeface="Tahoma"/>
              </a:rPr>
              <a:t>	</a:t>
            </a:r>
            <a:r>
              <a:rPr dirty="0" sz="3000" spc="-90">
                <a:latin typeface="Tahoma"/>
                <a:cs typeface="Tahoma"/>
              </a:rPr>
              <a:t>considerar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contingência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40">
                <a:latin typeface="Tahoma"/>
                <a:cs typeface="Tahoma"/>
              </a:rPr>
              <a:t>no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30">
                <a:latin typeface="Tahoma"/>
                <a:cs typeface="Tahoma"/>
              </a:rPr>
              <a:t>planejamento.</a:t>
            </a:r>
            <a:endParaRPr sz="3000">
              <a:latin typeface="Tahoma"/>
              <a:cs typeface="Tahoma"/>
            </a:endParaRPr>
          </a:p>
          <a:p>
            <a:pPr lvl="1" marL="767715" indent="-400050">
              <a:lnSpc>
                <a:spcPct val="100000"/>
              </a:lnSpc>
              <a:spcBef>
                <a:spcPts val="1295"/>
              </a:spcBef>
              <a:buChar char="–"/>
              <a:tabLst>
                <a:tab pos="767715" algn="l"/>
              </a:tabLst>
            </a:pPr>
            <a:r>
              <a:rPr dirty="0" sz="2600" spc="-130">
                <a:latin typeface="Tahoma"/>
                <a:cs typeface="Tahoma"/>
              </a:rPr>
              <a:t>Margem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mínima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de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25">
                <a:latin typeface="Tahoma"/>
                <a:cs typeface="Tahoma"/>
              </a:rPr>
              <a:t>10%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700" y="128016"/>
            <a:ext cx="8595360" cy="1009650"/>
            <a:chOff x="266700" y="128016"/>
            <a:chExt cx="8595360" cy="1009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700" y="128016"/>
              <a:ext cx="2600324" cy="10096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1344" y="128016"/>
              <a:ext cx="1181099" cy="10096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50463" y="128016"/>
              <a:ext cx="1790699" cy="10096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7388" y="128016"/>
              <a:ext cx="933449" cy="10096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81144" y="128016"/>
              <a:ext cx="1647824" cy="10096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0239" y="128016"/>
              <a:ext cx="1181099" cy="10096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09359" y="128016"/>
              <a:ext cx="2552699" cy="1009649"/>
            </a:xfrm>
            <a:prstGeom prst="rect">
              <a:avLst/>
            </a:prstGeom>
          </p:spPr>
        </p:pic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535939" y="284737"/>
            <a:ext cx="8271509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95"/>
              <a:t>Diagramas</a:t>
            </a:r>
            <a:r>
              <a:rPr dirty="0" sz="3600" spc="-305"/>
              <a:t> </a:t>
            </a:r>
            <a:r>
              <a:rPr dirty="0" sz="3600" spc="-195"/>
              <a:t>de</a:t>
            </a:r>
            <a:r>
              <a:rPr dirty="0" sz="3600" spc="-300"/>
              <a:t> </a:t>
            </a:r>
            <a:r>
              <a:rPr dirty="0" sz="3600" spc="-114"/>
              <a:t>barras</a:t>
            </a:r>
            <a:r>
              <a:rPr dirty="0" sz="3600" spc="-305"/>
              <a:t> </a:t>
            </a:r>
            <a:r>
              <a:rPr dirty="0" sz="3600" spc="-254"/>
              <a:t>e</a:t>
            </a:r>
            <a:r>
              <a:rPr dirty="0" sz="3600" spc="-300"/>
              <a:t> </a:t>
            </a:r>
            <a:r>
              <a:rPr dirty="0" sz="3600" spc="-165"/>
              <a:t>redes</a:t>
            </a:r>
            <a:r>
              <a:rPr dirty="0" sz="3600" spc="-305"/>
              <a:t> </a:t>
            </a:r>
            <a:r>
              <a:rPr dirty="0" sz="3600" spc="-195"/>
              <a:t>de</a:t>
            </a:r>
            <a:r>
              <a:rPr dirty="0" sz="3600" spc="-300"/>
              <a:t> </a:t>
            </a:r>
            <a:r>
              <a:rPr dirty="0" sz="3600" spc="-90"/>
              <a:t>atividades</a:t>
            </a:r>
            <a:endParaRPr sz="3600"/>
          </a:p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15</a:t>
            </a:fld>
          </a:p>
        </p:txBody>
      </p:sp>
      <p:sp>
        <p:nvSpPr>
          <p:cNvPr id="11" name="object 11"/>
          <p:cNvSpPr txBox="1"/>
          <p:nvPr/>
        </p:nvSpPr>
        <p:spPr>
          <a:xfrm>
            <a:off x="523239" y="1196881"/>
            <a:ext cx="8145145" cy="4667250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367665" marR="518795" indent="-342900">
              <a:lnSpc>
                <a:spcPts val="3829"/>
              </a:lnSpc>
              <a:spcBef>
                <a:spcPts val="240"/>
              </a:spcBef>
              <a:buChar char="•"/>
              <a:tabLst>
                <a:tab pos="367665" algn="l"/>
              </a:tabLst>
            </a:pPr>
            <a:r>
              <a:rPr dirty="0" sz="3200" spc="-135">
                <a:latin typeface="Tahoma"/>
                <a:cs typeface="Tahoma"/>
              </a:rPr>
              <a:t>São</a:t>
            </a:r>
            <a:r>
              <a:rPr dirty="0" sz="3200" spc="-26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notações</a:t>
            </a:r>
            <a:r>
              <a:rPr dirty="0" sz="3200" spc="-254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gráficas</a:t>
            </a:r>
            <a:r>
              <a:rPr dirty="0" sz="3200" spc="-254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usadas</a:t>
            </a:r>
            <a:r>
              <a:rPr dirty="0" sz="3200" spc="-254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para</a:t>
            </a:r>
            <a:r>
              <a:rPr dirty="0" sz="3200" spc="-260">
                <a:latin typeface="Tahoma"/>
                <a:cs typeface="Tahoma"/>
              </a:rPr>
              <a:t> </a:t>
            </a:r>
            <a:r>
              <a:rPr dirty="0" sz="3200" spc="-75">
                <a:latin typeface="Tahoma"/>
                <a:cs typeface="Tahoma"/>
              </a:rPr>
              <a:t>ilustrar</a:t>
            </a:r>
            <a:r>
              <a:rPr dirty="0" sz="3200" spc="-254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o </a:t>
            </a:r>
            <a:r>
              <a:rPr dirty="0" sz="3200" spc="-145">
                <a:latin typeface="Tahoma"/>
                <a:cs typeface="Tahoma"/>
              </a:rPr>
              <a:t>cronograma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projeto.</a:t>
            </a:r>
            <a:endParaRPr sz="3200">
              <a:latin typeface="Tahoma"/>
              <a:cs typeface="Tahoma"/>
            </a:endParaRPr>
          </a:p>
          <a:p>
            <a:pPr marL="367665" indent="-342265">
              <a:lnSpc>
                <a:spcPct val="100000"/>
              </a:lnSpc>
              <a:spcBef>
                <a:spcPts val="600"/>
              </a:spcBef>
              <a:buChar char="•"/>
              <a:tabLst>
                <a:tab pos="367665" algn="l"/>
              </a:tabLst>
            </a:pPr>
            <a:r>
              <a:rPr dirty="0" sz="3200" spc="-120">
                <a:latin typeface="Tahoma"/>
                <a:cs typeface="Tahoma"/>
              </a:rPr>
              <a:t>Mostram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a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quebra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projeto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60">
                <a:latin typeface="Tahoma"/>
                <a:cs typeface="Tahoma"/>
              </a:rPr>
              <a:t>em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tarefas</a:t>
            </a:r>
            <a:endParaRPr sz="3200">
              <a:latin typeface="Tahoma"/>
              <a:cs typeface="Tahoma"/>
            </a:endParaRPr>
          </a:p>
          <a:p>
            <a:pPr marL="367665">
              <a:lnSpc>
                <a:spcPct val="100000"/>
              </a:lnSpc>
              <a:spcBef>
                <a:spcPts val="645"/>
              </a:spcBef>
            </a:pPr>
            <a:r>
              <a:rPr dirty="0" sz="2800">
                <a:latin typeface="Tahoma"/>
                <a:cs typeface="Tahoma"/>
              </a:rPr>
              <a:t>–</a:t>
            </a:r>
            <a:r>
              <a:rPr dirty="0" sz="2800" spc="-25">
                <a:latin typeface="Tahoma"/>
                <a:cs typeface="Tahoma"/>
              </a:rPr>
              <a:t>  </a:t>
            </a:r>
            <a:r>
              <a:rPr dirty="0" sz="2800" spc="-135">
                <a:latin typeface="Tahoma"/>
                <a:cs typeface="Tahoma"/>
              </a:rPr>
              <a:t>Depende</a:t>
            </a:r>
            <a:r>
              <a:rPr dirty="0" sz="2800" spc="-270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da</a:t>
            </a:r>
            <a:r>
              <a:rPr dirty="0" sz="2800" spc="-275">
                <a:latin typeface="Tahoma"/>
                <a:cs typeface="Tahoma"/>
              </a:rPr>
              <a:t> </a:t>
            </a:r>
            <a:r>
              <a:rPr dirty="0" sz="2800" spc="-114">
                <a:latin typeface="Tahoma"/>
                <a:cs typeface="Tahoma"/>
              </a:rPr>
              <a:t>duração</a:t>
            </a:r>
            <a:r>
              <a:rPr dirty="0" sz="2800" spc="-275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do</a:t>
            </a:r>
            <a:r>
              <a:rPr dirty="0" sz="2800" spc="-28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projeto</a:t>
            </a:r>
            <a:endParaRPr sz="2800">
              <a:latin typeface="Tahoma"/>
              <a:cs typeface="Tahoma"/>
            </a:endParaRPr>
          </a:p>
          <a:p>
            <a:pPr marL="25400" marR="17780" indent="342265">
              <a:lnSpc>
                <a:spcPts val="3490"/>
              </a:lnSpc>
              <a:spcBef>
                <a:spcPts val="1235"/>
              </a:spcBef>
              <a:buChar char="•"/>
              <a:tabLst>
                <a:tab pos="367665" algn="l"/>
              </a:tabLst>
            </a:pPr>
            <a:r>
              <a:rPr dirty="0" sz="3200" spc="-105">
                <a:latin typeface="Tahoma"/>
                <a:cs typeface="Tahoma"/>
              </a:rPr>
              <a:t>Redes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atividades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mostram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as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dependências </a:t>
            </a:r>
            <a:r>
              <a:rPr dirty="0" sz="3200" spc="-120">
                <a:latin typeface="Tahoma"/>
                <a:cs typeface="Tahoma"/>
              </a:rPr>
              <a:t>entre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as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tarefas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e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o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caminho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crítico.</a:t>
            </a:r>
            <a:endParaRPr sz="3200">
              <a:latin typeface="Tahoma"/>
              <a:cs typeface="Tahoma"/>
            </a:endParaRPr>
          </a:p>
          <a:p>
            <a:pPr marL="170180" marR="1016000" indent="-168275">
              <a:lnSpc>
                <a:spcPts val="3820"/>
              </a:lnSpc>
              <a:spcBef>
                <a:spcPts val="815"/>
              </a:spcBef>
              <a:buSzPct val="81250"/>
              <a:buChar char="•"/>
              <a:tabLst>
                <a:tab pos="419734" algn="l"/>
              </a:tabLst>
            </a:pPr>
            <a:r>
              <a:rPr dirty="0" sz="3200" spc="-135">
                <a:latin typeface="Tahoma"/>
                <a:cs typeface="Tahoma"/>
              </a:rPr>
              <a:t>Os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diagramas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barras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mostram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o </a:t>
            </a:r>
            <a:r>
              <a:rPr dirty="0" sz="3200" spc="-50">
                <a:latin typeface="Tahoma"/>
                <a:cs typeface="Tahoma"/>
              </a:rPr>
              <a:t>	</a:t>
            </a:r>
            <a:r>
              <a:rPr dirty="0" sz="3200" spc="-145">
                <a:latin typeface="Tahoma"/>
                <a:cs typeface="Tahoma"/>
              </a:rPr>
              <a:t>cronograma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60">
                <a:latin typeface="Tahoma"/>
                <a:cs typeface="Tahoma"/>
              </a:rPr>
              <a:t>em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contraste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com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tempo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do</a:t>
            </a:r>
            <a:endParaRPr sz="3200">
              <a:latin typeface="Tahoma"/>
              <a:cs typeface="Tahoma"/>
            </a:endParaRPr>
          </a:p>
          <a:p>
            <a:pPr marL="25400">
              <a:lnSpc>
                <a:spcPts val="3629"/>
              </a:lnSpc>
            </a:pPr>
            <a:r>
              <a:rPr dirty="0" sz="3200" spc="-10">
                <a:latin typeface="Tahoma"/>
                <a:cs typeface="Tahoma"/>
              </a:rPr>
              <a:t>calendário.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962025"/>
            <a:chOff x="0" y="0"/>
            <a:chExt cx="9144000" cy="962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9048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9620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36796" y="3314700"/>
            <a:ext cx="4457699" cy="2285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05" y="6553104"/>
            <a:ext cx="781049" cy="3047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8472" y="6460391"/>
            <a:ext cx="1886698" cy="34636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4695" y="80772"/>
            <a:ext cx="2647949" cy="1114424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60"/>
              <a:t>Definição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2870" rIns="0" bIns="0" rtlCol="0" vert="horz">
            <a:spAutoFit/>
          </a:bodyPr>
          <a:lstStyle/>
          <a:p>
            <a:pPr marL="418465" indent="-342265">
              <a:lnSpc>
                <a:spcPct val="100000"/>
              </a:lnSpc>
              <a:spcBef>
                <a:spcPts val="810"/>
              </a:spcBef>
              <a:buChar char="•"/>
              <a:tabLst>
                <a:tab pos="418465" algn="l"/>
              </a:tabLst>
            </a:pPr>
            <a:r>
              <a:rPr dirty="0" sz="3200" spc="-10"/>
              <a:t>SWEBOK</a:t>
            </a:r>
            <a:endParaRPr sz="3200"/>
          </a:p>
          <a:p>
            <a:pPr marL="819785" marR="5080" indent="-401320">
              <a:lnSpc>
                <a:spcPct val="98500"/>
              </a:lnSpc>
              <a:spcBef>
                <a:spcPts val="665"/>
              </a:spcBef>
            </a:pPr>
            <a:r>
              <a:rPr dirty="0" sz="2800"/>
              <a:t>–</a:t>
            </a:r>
            <a:r>
              <a:rPr dirty="0" sz="2800" spc="-15"/>
              <a:t>  </a:t>
            </a:r>
            <a:r>
              <a:rPr dirty="0" sz="2800" spc="-75"/>
              <a:t>Aplicação</a:t>
            </a:r>
            <a:r>
              <a:rPr dirty="0" sz="2800" spc="-265"/>
              <a:t> </a:t>
            </a:r>
            <a:r>
              <a:rPr dirty="0" sz="2800" spc="-110"/>
              <a:t>de</a:t>
            </a:r>
            <a:r>
              <a:rPr dirty="0" sz="2800" spc="-265"/>
              <a:t> </a:t>
            </a:r>
            <a:r>
              <a:rPr dirty="0" sz="2800" spc="-90"/>
              <a:t>atividades</a:t>
            </a:r>
            <a:r>
              <a:rPr dirty="0" sz="2800" spc="-270"/>
              <a:t> </a:t>
            </a:r>
            <a:r>
              <a:rPr dirty="0" sz="2800" spc="-110"/>
              <a:t>de</a:t>
            </a:r>
            <a:r>
              <a:rPr dirty="0" sz="2800" spc="-270"/>
              <a:t> </a:t>
            </a:r>
            <a:r>
              <a:rPr dirty="0" sz="2800" spc="-20"/>
              <a:t>gerenciamento </a:t>
            </a:r>
            <a:r>
              <a:rPr dirty="0" sz="2800" spc="-135"/>
              <a:t>(planejamento,</a:t>
            </a:r>
            <a:r>
              <a:rPr dirty="0" sz="2800" spc="-190"/>
              <a:t> </a:t>
            </a:r>
            <a:r>
              <a:rPr dirty="0" sz="2800" spc="-120"/>
              <a:t>coordenação,</a:t>
            </a:r>
            <a:r>
              <a:rPr dirty="0" sz="2800" spc="-185"/>
              <a:t> </a:t>
            </a:r>
            <a:r>
              <a:rPr dirty="0" sz="2800" spc="-114"/>
              <a:t>medição,</a:t>
            </a:r>
            <a:r>
              <a:rPr dirty="0" sz="2800" spc="-185"/>
              <a:t> </a:t>
            </a:r>
            <a:r>
              <a:rPr dirty="0" sz="2800" spc="-90"/>
              <a:t>controle</a:t>
            </a:r>
            <a:r>
              <a:rPr dirty="0" sz="2800" spc="-190"/>
              <a:t> </a:t>
            </a:r>
            <a:r>
              <a:rPr dirty="0" sz="2800" spc="-50"/>
              <a:t>e </a:t>
            </a:r>
            <a:r>
              <a:rPr dirty="0" sz="2800" spc="-105"/>
              <a:t>relatório)</a:t>
            </a:r>
            <a:r>
              <a:rPr dirty="0" sz="2800" spc="-240"/>
              <a:t> </a:t>
            </a:r>
            <a:r>
              <a:rPr dirty="0" sz="2800" spc="-125"/>
              <a:t>para</a:t>
            </a:r>
            <a:r>
              <a:rPr dirty="0" sz="2800" spc="-235"/>
              <a:t> </a:t>
            </a:r>
            <a:r>
              <a:rPr dirty="0" sz="2800" spc="-120"/>
              <a:t>assegurar</a:t>
            </a:r>
            <a:r>
              <a:rPr dirty="0" sz="2800" spc="-235"/>
              <a:t> </a:t>
            </a:r>
            <a:r>
              <a:rPr dirty="0" sz="2800" spc="-125"/>
              <a:t>que</a:t>
            </a:r>
            <a:r>
              <a:rPr dirty="0" sz="2800" spc="-235"/>
              <a:t> </a:t>
            </a:r>
            <a:r>
              <a:rPr dirty="0" sz="2800" spc="-130"/>
              <a:t>o</a:t>
            </a:r>
            <a:r>
              <a:rPr dirty="0" sz="2800" spc="-235"/>
              <a:t> </a:t>
            </a:r>
            <a:r>
              <a:rPr dirty="0" sz="2800" spc="-25"/>
              <a:t>desenvolvimento </a:t>
            </a:r>
            <a:r>
              <a:rPr dirty="0" sz="2800" spc="-110"/>
              <a:t>de</a:t>
            </a:r>
            <a:r>
              <a:rPr dirty="0" sz="2800" spc="-229"/>
              <a:t> </a:t>
            </a:r>
            <a:r>
              <a:rPr dirty="0" sz="2800" spc="-105"/>
              <a:t>software</a:t>
            </a:r>
            <a:r>
              <a:rPr dirty="0" sz="2800" spc="-229"/>
              <a:t> </a:t>
            </a:r>
            <a:r>
              <a:rPr dirty="0" sz="2800" spc="-110"/>
              <a:t>é</a:t>
            </a:r>
            <a:r>
              <a:rPr dirty="0" sz="2800" spc="-229"/>
              <a:t> </a:t>
            </a:r>
            <a:r>
              <a:rPr dirty="0" sz="2800" spc="-85"/>
              <a:t>sistemático,</a:t>
            </a:r>
            <a:r>
              <a:rPr dirty="0" sz="2800" spc="-229"/>
              <a:t> </a:t>
            </a:r>
            <a:r>
              <a:rPr dirty="0" sz="2800" spc="-70"/>
              <a:t>disciplinado</a:t>
            </a:r>
            <a:r>
              <a:rPr dirty="0" sz="2800" spc="-229"/>
              <a:t> </a:t>
            </a:r>
            <a:r>
              <a:rPr dirty="0" sz="2800" spc="-50"/>
              <a:t>e </a:t>
            </a:r>
            <a:r>
              <a:rPr dirty="0" sz="2800" spc="-95"/>
              <a:t>quantificado</a:t>
            </a:r>
            <a:r>
              <a:rPr dirty="0" sz="2800" spc="-120"/>
              <a:t> </a:t>
            </a:r>
            <a:r>
              <a:rPr dirty="0" sz="2800" spc="-85"/>
              <a:t>(IEEE610.12-</a:t>
            </a:r>
            <a:r>
              <a:rPr dirty="0" sz="2800" spc="-25"/>
              <a:t>90)</a:t>
            </a:r>
            <a:endParaRPr sz="2800"/>
          </a:p>
        </p:txBody>
      </p:sp>
      <p:sp>
        <p:nvSpPr>
          <p:cNvPr id="11" name="object 11"/>
          <p:cNvSpPr txBox="1"/>
          <p:nvPr/>
        </p:nvSpPr>
        <p:spPr>
          <a:xfrm>
            <a:off x="5348731" y="11807"/>
            <a:ext cx="38138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8236584" cy="6045200"/>
            <a:chOff x="234695" y="80772"/>
            <a:chExt cx="8236584" cy="6045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260984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05812" y="80772"/>
              <a:ext cx="1028699" cy="11144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74619" y="80772"/>
              <a:ext cx="3581399" cy="11144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3476" y="80772"/>
              <a:ext cx="1304924" cy="11144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56603" y="80772"/>
              <a:ext cx="2114549" cy="11144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12946" y="1134552"/>
              <a:ext cx="5114924" cy="4991099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65"/>
              <a:t>Durações</a:t>
            </a:r>
            <a:r>
              <a:rPr dirty="0" spc="-335"/>
              <a:t> </a:t>
            </a:r>
            <a:r>
              <a:rPr dirty="0" spc="-280"/>
              <a:t>e</a:t>
            </a:r>
            <a:r>
              <a:rPr dirty="0" spc="-335"/>
              <a:t> </a:t>
            </a:r>
            <a:r>
              <a:rPr dirty="0" spc="-175"/>
              <a:t>dependências</a:t>
            </a:r>
            <a:r>
              <a:rPr dirty="0" spc="-335"/>
              <a:t> </a:t>
            </a:r>
            <a:r>
              <a:rPr dirty="0" spc="-220"/>
              <a:t>de</a:t>
            </a:r>
            <a:r>
              <a:rPr dirty="0" spc="-335"/>
              <a:t> </a:t>
            </a:r>
            <a:r>
              <a:rPr dirty="0" spc="-100"/>
              <a:t>tarefas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09194" y="6250633"/>
            <a:ext cx="3969385" cy="2235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50">
                <a:latin typeface="Tahoma"/>
                <a:cs typeface="Tahoma"/>
              </a:rPr>
              <a:t>Ian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Sommerville,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Engenharia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de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Software,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85">
                <a:latin typeface="Tahoma"/>
                <a:cs typeface="Tahoma"/>
              </a:rPr>
              <a:t>8ª.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edição.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Capítulo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20</a:t>
            </a:fld>
          </a:p>
        </p:txBody>
      </p:sp>
      <p:sp>
        <p:nvSpPr>
          <p:cNvPr id="10" name="object 10"/>
          <p:cNvSpPr txBox="1"/>
          <p:nvPr/>
        </p:nvSpPr>
        <p:spPr>
          <a:xfrm>
            <a:off x="5348731" y="11809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4643755" cy="1114425"/>
            <a:chOff x="234695" y="80772"/>
            <a:chExt cx="464375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1724024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1223" y="80772"/>
              <a:ext cx="3467099" cy="11144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1496758"/>
            <a:ext cx="8229599" cy="426719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5"/>
              <a:t>Rede</a:t>
            </a:r>
            <a:r>
              <a:rPr dirty="0" spc="-345"/>
              <a:t> </a:t>
            </a:r>
            <a:r>
              <a:rPr dirty="0" spc="-220"/>
              <a:t>de</a:t>
            </a:r>
            <a:r>
              <a:rPr dirty="0" spc="-345"/>
              <a:t> </a:t>
            </a:r>
            <a:r>
              <a:rPr dirty="0" spc="-120"/>
              <a:t>atividades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09194" y="6250633"/>
            <a:ext cx="3969385" cy="2235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50">
                <a:latin typeface="Tahoma"/>
                <a:cs typeface="Tahoma"/>
              </a:rPr>
              <a:t>Ian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Sommerville,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Engenharia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de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Software,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85">
                <a:latin typeface="Tahoma"/>
                <a:cs typeface="Tahoma"/>
              </a:rPr>
              <a:t>8ª.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edição.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Capítulo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20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4643755" cy="1114425"/>
            <a:chOff x="234695" y="80772"/>
            <a:chExt cx="464375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1724024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1223" y="80772"/>
              <a:ext cx="3467099" cy="1114424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57200" y="1496758"/>
            <a:ext cx="8229600" cy="4267200"/>
            <a:chOff x="457200" y="1496758"/>
            <a:chExt cx="8229600" cy="42672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" y="1496758"/>
              <a:ext cx="8229599" cy="426719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474642" y="2054735"/>
              <a:ext cx="1052830" cy="853440"/>
            </a:xfrm>
            <a:custGeom>
              <a:avLst/>
              <a:gdLst/>
              <a:ahLst/>
              <a:cxnLst/>
              <a:rect l="l" t="t" r="r" b="b"/>
              <a:pathLst>
                <a:path w="1052829" h="853439">
                  <a:moveTo>
                    <a:pt x="0" y="852990"/>
                  </a:moveTo>
                  <a:lnTo>
                    <a:pt x="193950" y="500855"/>
                  </a:lnTo>
                </a:path>
                <a:path w="1052829" h="853439">
                  <a:moveTo>
                    <a:pt x="0" y="852990"/>
                  </a:moveTo>
                  <a:lnTo>
                    <a:pt x="193950" y="500855"/>
                  </a:lnTo>
                </a:path>
                <a:path w="1052829" h="853439">
                  <a:moveTo>
                    <a:pt x="619752" y="185394"/>
                  </a:moveTo>
                  <a:lnTo>
                    <a:pt x="1052549" y="0"/>
                  </a:lnTo>
                </a:path>
                <a:path w="1052829" h="853439">
                  <a:moveTo>
                    <a:pt x="619752" y="185394"/>
                  </a:moveTo>
                  <a:lnTo>
                    <a:pt x="1052549" y="0"/>
                  </a:lnTo>
                </a:path>
              </a:pathLst>
            </a:custGeom>
            <a:ln w="4573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253576" y="2153640"/>
              <a:ext cx="1992630" cy="2525395"/>
            </a:xfrm>
            <a:custGeom>
              <a:avLst/>
              <a:gdLst/>
              <a:ahLst/>
              <a:cxnLst/>
              <a:rect l="l" t="t" r="r" b="b"/>
              <a:pathLst>
                <a:path w="1992629" h="2525395">
                  <a:moveTo>
                    <a:pt x="26263" y="2504224"/>
                  </a:moveTo>
                  <a:lnTo>
                    <a:pt x="16357" y="2496451"/>
                  </a:lnTo>
                  <a:lnTo>
                    <a:pt x="0" y="2517229"/>
                  </a:lnTo>
                  <a:lnTo>
                    <a:pt x="9906" y="2524988"/>
                  </a:lnTo>
                  <a:lnTo>
                    <a:pt x="26263" y="2504224"/>
                  </a:lnTo>
                  <a:close/>
                </a:path>
                <a:path w="1992629" h="2525395">
                  <a:moveTo>
                    <a:pt x="80873" y="2434869"/>
                  </a:moveTo>
                  <a:lnTo>
                    <a:pt x="70980" y="2427109"/>
                  </a:lnTo>
                  <a:lnTo>
                    <a:pt x="39776" y="2466721"/>
                  </a:lnTo>
                  <a:lnTo>
                    <a:pt x="49682" y="2474480"/>
                  </a:lnTo>
                  <a:lnTo>
                    <a:pt x="80873" y="2434869"/>
                  </a:lnTo>
                  <a:close/>
                </a:path>
                <a:path w="1992629" h="2525395">
                  <a:moveTo>
                    <a:pt x="135483" y="2365527"/>
                  </a:moveTo>
                  <a:lnTo>
                    <a:pt x="125590" y="2357767"/>
                  </a:lnTo>
                  <a:lnTo>
                    <a:pt x="94386" y="2397379"/>
                  </a:lnTo>
                  <a:lnTo>
                    <a:pt x="104292" y="2405138"/>
                  </a:lnTo>
                  <a:lnTo>
                    <a:pt x="135483" y="2365527"/>
                  </a:lnTo>
                  <a:close/>
                </a:path>
                <a:path w="1992629" h="2525395">
                  <a:moveTo>
                    <a:pt x="190093" y="2296185"/>
                  </a:moveTo>
                  <a:lnTo>
                    <a:pt x="180200" y="2288425"/>
                  </a:lnTo>
                  <a:lnTo>
                    <a:pt x="148996" y="2328037"/>
                  </a:lnTo>
                  <a:lnTo>
                    <a:pt x="158902" y="2335796"/>
                  </a:lnTo>
                  <a:lnTo>
                    <a:pt x="190093" y="2296185"/>
                  </a:lnTo>
                  <a:close/>
                </a:path>
                <a:path w="1992629" h="2525395">
                  <a:moveTo>
                    <a:pt x="244703" y="2226830"/>
                  </a:moveTo>
                  <a:lnTo>
                    <a:pt x="234810" y="2219071"/>
                  </a:lnTo>
                  <a:lnTo>
                    <a:pt x="203619" y="2258682"/>
                  </a:lnTo>
                  <a:lnTo>
                    <a:pt x="213512" y="2266442"/>
                  </a:lnTo>
                  <a:lnTo>
                    <a:pt x="244703" y="2226830"/>
                  </a:lnTo>
                  <a:close/>
                </a:path>
                <a:path w="1992629" h="2525395">
                  <a:moveTo>
                    <a:pt x="299326" y="2157488"/>
                  </a:moveTo>
                  <a:lnTo>
                    <a:pt x="289420" y="2149729"/>
                  </a:lnTo>
                  <a:lnTo>
                    <a:pt x="258229" y="2189340"/>
                  </a:lnTo>
                  <a:lnTo>
                    <a:pt x="268122" y="2197100"/>
                  </a:lnTo>
                  <a:lnTo>
                    <a:pt x="299326" y="2157488"/>
                  </a:lnTo>
                  <a:close/>
                </a:path>
                <a:path w="1992629" h="2525395">
                  <a:moveTo>
                    <a:pt x="353936" y="2088146"/>
                  </a:moveTo>
                  <a:lnTo>
                    <a:pt x="344030" y="2080387"/>
                  </a:lnTo>
                  <a:lnTo>
                    <a:pt x="312839" y="2119998"/>
                  </a:lnTo>
                  <a:lnTo>
                    <a:pt x="322732" y="2127758"/>
                  </a:lnTo>
                  <a:lnTo>
                    <a:pt x="353936" y="2088146"/>
                  </a:lnTo>
                  <a:close/>
                </a:path>
                <a:path w="1992629" h="2525395">
                  <a:moveTo>
                    <a:pt x="408546" y="2018792"/>
                  </a:moveTo>
                  <a:lnTo>
                    <a:pt x="398640" y="2011032"/>
                  </a:lnTo>
                  <a:lnTo>
                    <a:pt x="367449" y="2050643"/>
                  </a:lnTo>
                  <a:lnTo>
                    <a:pt x="377342" y="2058416"/>
                  </a:lnTo>
                  <a:lnTo>
                    <a:pt x="408546" y="2018792"/>
                  </a:lnTo>
                  <a:close/>
                </a:path>
                <a:path w="1992629" h="2525395">
                  <a:moveTo>
                    <a:pt x="463156" y="1949450"/>
                  </a:moveTo>
                  <a:lnTo>
                    <a:pt x="453250" y="1941690"/>
                  </a:lnTo>
                  <a:lnTo>
                    <a:pt x="422059" y="1981301"/>
                  </a:lnTo>
                  <a:lnTo>
                    <a:pt x="431965" y="1989061"/>
                  </a:lnTo>
                  <a:lnTo>
                    <a:pt x="463156" y="1949450"/>
                  </a:lnTo>
                  <a:close/>
                </a:path>
                <a:path w="1992629" h="2525395">
                  <a:moveTo>
                    <a:pt x="517766" y="1880108"/>
                  </a:moveTo>
                  <a:lnTo>
                    <a:pt x="507860" y="1872348"/>
                  </a:lnTo>
                  <a:lnTo>
                    <a:pt x="476669" y="1911959"/>
                  </a:lnTo>
                  <a:lnTo>
                    <a:pt x="486575" y="1919719"/>
                  </a:lnTo>
                  <a:lnTo>
                    <a:pt x="517766" y="1880108"/>
                  </a:lnTo>
                  <a:close/>
                </a:path>
                <a:path w="1992629" h="2525395">
                  <a:moveTo>
                    <a:pt x="572376" y="1810766"/>
                  </a:moveTo>
                  <a:lnTo>
                    <a:pt x="562483" y="1802993"/>
                  </a:lnTo>
                  <a:lnTo>
                    <a:pt x="531279" y="1842604"/>
                  </a:lnTo>
                  <a:lnTo>
                    <a:pt x="541185" y="1850377"/>
                  </a:lnTo>
                  <a:lnTo>
                    <a:pt x="572376" y="1810766"/>
                  </a:lnTo>
                  <a:close/>
                </a:path>
                <a:path w="1992629" h="2525395">
                  <a:moveTo>
                    <a:pt x="626986" y="1741411"/>
                  </a:moveTo>
                  <a:lnTo>
                    <a:pt x="617093" y="1733651"/>
                  </a:lnTo>
                  <a:lnTo>
                    <a:pt x="585889" y="1773262"/>
                  </a:lnTo>
                  <a:lnTo>
                    <a:pt x="595795" y="1781022"/>
                  </a:lnTo>
                  <a:lnTo>
                    <a:pt x="626986" y="1741411"/>
                  </a:lnTo>
                  <a:close/>
                </a:path>
                <a:path w="1992629" h="2525395">
                  <a:moveTo>
                    <a:pt x="681596" y="1672069"/>
                  </a:moveTo>
                  <a:lnTo>
                    <a:pt x="671703" y="1664309"/>
                  </a:lnTo>
                  <a:lnTo>
                    <a:pt x="640499" y="1703920"/>
                  </a:lnTo>
                  <a:lnTo>
                    <a:pt x="650405" y="1711680"/>
                  </a:lnTo>
                  <a:lnTo>
                    <a:pt x="681596" y="1672069"/>
                  </a:lnTo>
                  <a:close/>
                </a:path>
                <a:path w="1992629" h="2525395">
                  <a:moveTo>
                    <a:pt x="736206" y="1602727"/>
                  </a:moveTo>
                  <a:lnTo>
                    <a:pt x="726313" y="1594954"/>
                  </a:lnTo>
                  <a:lnTo>
                    <a:pt x="695121" y="1634578"/>
                  </a:lnTo>
                  <a:lnTo>
                    <a:pt x="705015" y="1642338"/>
                  </a:lnTo>
                  <a:lnTo>
                    <a:pt x="736206" y="1602727"/>
                  </a:lnTo>
                  <a:close/>
                </a:path>
                <a:path w="1992629" h="2525395">
                  <a:moveTo>
                    <a:pt x="790829" y="1533372"/>
                  </a:moveTo>
                  <a:lnTo>
                    <a:pt x="780923" y="1525612"/>
                  </a:lnTo>
                  <a:lnTo>
                    <a:pt x="749731" y="1565224"/>
                  </a:lnTo>
                  <a:lnTo>
                    <a:pt x="759625" y="1572983"/>
                  </a:lnTo>
                  <a:lnTo>
                    <a:pt x="790829" y="1533372"/>
                  </a:lnTo>
                  <a:close/>
                </a:path>
                <a:path w="1992629" h="2525395">
                  <a:moveTo>
                    <a:pt x="845439" y="1464030"/>
                  </a:moveTo>
                  <a:lnTo>
                    <a:pt x="835533" y="1456270"/>
                  </a:lnTo>
                  <a:lnTo>
                    <a:pt x="804341" y="1495882"/>
                  </a:lnTo>
                  <a:lnTo>
                    <a:pt x="814235" y="1503641"/>
                  </a:lnTo>
                  <a:lnTo>
                    <a:pt x="845439" y="1464030"/>
                  </a:lnTo>
                  <a:close/>
                </a:path>
                <a:path w="1992629" h="2525395">
                  <a:moveTo>
                    <a:pt x="900049" y="1394688"/>
                  </a:moveTo>
                  <a:lnTo>
                    <a:pt x="890143" y="1386928"/>
                  </a:lnTo>
                  <a:lnTo>
                    <a:pt x="858951" y="1426540"/>
                  </a:lnTo>
                  <a:lnTo>
                    <a:pt x="868845" y="1434299"/>
                  </a:lnTo>
                  <a:lnTo>
                    <a:pt x="900049" y="1394688"/>
                  </a:lnTo>
                  <a:close/>
                </a:path>
                <a:path w="1992629" h="2525395">
                  <a:moveTo>
                    <a:pt x="954659" y="1325333"/>
                  </a:moveTo>
                  <a:lnTo>
                    <a:pt x="944753" y="1317574"/>
                  </a:lnTo>
                  <a:lnTo>
                    <a:pt x="913561" y="1357185"/>
                  </a:lnTo>
                  <a:lnTo>
                    <a:pt x="923467" y="1364945"/>
                  </a:lnTo>
                  <a:lnTo>
                    <a:pt x="954659" y="1325333"/>
                  </a:lnTo>
                  <a:close/>
                </a:path>
                <a:path w="1992629" h="2525395">
                  <a:moveTo>
                    <a:pt x="1009269" y="1255991"/>
                  </a:moveTo>
                  <a:lnTo>
                    <a:pt x="999363" y="1248232"/>
                  </a:lnTo>
                  <a:lnTo>
                    <a:pt x="968171" y="1287843"/>
                  </a:lnTo>
                  <a:lnTo>
                    <a:pt x="978077" y="1295603"/>
                  </a:lnTo>
                  <a:lnTo>
                    <a:pt x="1009269" y="1255991"/>
                  </a:lnTo>
                  <a:close/>
                </a:path>
                <a:path w="1992629" h="2525395">
                  <a:moveTo>
                    <a:pt x="1063879" y="1186649"/>
                  </a:moveTo>
                  <a:lnTo>
                    <a:pt x="1053985" y="1178890"/>
                  </a:lnTo>
                  <a:lnTo>
                    <a:pt x="1022781" y="1218501"/>
                  </a:lnTo>
                  <a:lnTo>
                    <a:pt x="1032687" y="1226261"/>
                  </a:lnTo>
                  <a:lnTo>
                    <a:pt x="1063879" y="1186649"/>
                  </a:lnTo>
                  <a:close/>
                </a:path>
                <a:path w="1992629" h="2525395">
                  <a:moveTo>
                    <a:pt x="1118489" y="1117307"/>
                  </a:moveTo>
                  <a:lnTo>
                    <a:pt x="1108595" y="1109535"/>
                  </a:lnTo>
                  <a:lnTo>
                    <a:pt x="1077391" y="1149146"/>
                  </a:lnTo>
                  <a:lnTo>
                    <a:pt x="1087297" y="1156919"/>
                  </a:lnTo>
                  <a:lnTo>
                    <a:pt x="1118489" y="1117307"/>
                  </a:lnTo>
                  <a:close/>
                </a:path>
                <a:path w="1992629" h="2525395">
                  <a:moveTo>
                    <a:pt x="1173099" y="1047953"/>
                  </a:moveTo>
                  <a:lnTo>
                    <a:pt x="1163205" y="1040193"/>
                  </a:lnTo>
                  <a:lnTo>
                    <a:pt x="1132001" y="1079804"/>
                  </a:lnTo>
                  <a:lnTo>
                    <a:pt x="1141907" y="1087564"/>
                  </a:lnTo>
                  <a:lnTo>
                    <a:pt x="1173099" y="1047953"/>
                  </a:lnTo>
                  <a:close/>
                </a:path>
                <a:path w="1992629" h="2525395">
                  <a:moveTo>
                    <a:pt x="1227709" y="978611"/>
                  </a:moveTo>
                  <a:lnTo>
                    <a:pt x="1217815" y="970851"/>
                  </a:lnTo>
                  <a:lnTo>
                    <a:pt x="1186624" y="1010462"/>
                  </a:lnTo>
                  <a:lnTo>
                    <a:pt x="1196517" y="1018222"/>
                  </a:lnTo>
                  <a:lnTo>
                    <a:pt x="1227709" y="978611"/>
                  </a:lnTo>
                  <a:close/>
                </a:path>
                <a:path w="1992629" h="2525395">
                  <a:moveTo>
                    <a:pt x="1282331" y="909269"/>
                  </a:moveTo>
                  <a:lnTo>
                    <a:pt x="1272425" y="901496"/>
                  </a:lnTo>
                  <a:lnTo>
                    <a:pt x="1241234" y="941108"/>
                  </a:lnTo>
                  <a:lnTo>
                    <a:pt x="1251127" y="948880"/>
                  </a:lnTo>
                  <a:lnTo>
                    <a:pt x="1282331" y="909269"/>
                  </a:lnTo>
                  <a:close/>
                </a:path>
                <a:path w="1992629" h="2525395">
                  <a:moveTo>
                    <a:pt x="1336941" y="839914"/>
                  </a:moveTo>
                  <a:lnTo>
                    <a:pt x="1327035" y="832154"/>
                  </a:lnTo>
                  <a:lnTo>
                    <a:pt x="1295844" y="871766"/>
                  </a:lnTo>
                  <a:lnTo>
                    <a:pt x="1305737" y="879525"/>
                  </a:lnTo>
                  <a:lnTo>
                    <a:pt x="1336941" y="839914"/>
                  </a:lnTo>
                  <a:close/>
                </a:path>
                <a:path w="1992629" h="2525395">
                  <a:moveTo>
                    <a:pt x="1391551" y="770572"/>
                  </a:moveTo>
                  <a:lnTo>
                    <a:pt x="1381645" y="762812"/>
                  </a:lnTo>
                  <a:lnTo>
                    <a:pt x="1350454" y="802424"/>
                  </a:lnTo>
                  <a:lnTo>
                    <a:pt x="1360347" y="810183"/>
                  </a:lnTo>
                  <a:lnTo>
                    <a:pt x="1391551" y="770572"/>
                  </a:lnTo>
                  <a:close/>
                </a:path>
                <a:path w="1992629" h="2525395">
                  <a:moveTo>
                    <a:pt x="1446161" y="701230"/>
                  </a:moveTo>
                  <a:lnTo>
                    <a:pt x="1436255" y="693470"/>
                  </a:lnTo>
                  <a:lnTo>
                    <a:pt x="1405064" y="733082"/>
                  </a:lnTo>
                  <a:lnTo>
                    <a:pt x="1414970" y="740841"/>
                  </a:lnTo>
                  <a:lnTo>
                    <a:pt x="1446161" y="701230"/>
                  </a:lnTo>
                  <a:close/>
                </a:path>
                <a:path w="1992629" h="2525395">
                  <a:moveTo>
                    <a:pt x="1500771" y="631875"/>
                  </a:moveTo>
                  <a:lnTo>
                    <a:pt x="1490865" y="624116"/>
                  </a:lnTo>
                  <a:lnTo>
                    <a:pt x="1459674" y="663727"/>
                  </a:lnTo>
                  <a:lnTo>
                    <a:pt x="1469580" y="671487"/>
                  </a:lnTo>
                  <a:lnTo>
                    <a:pt x="1500771" y="631875"/>
                  </a:lnTo>
                  <a:close/>
                </a:path>
                <a:path w="1992629" h="2525395">
                  <a:moveTo>
                    <a:pt x="1555381" y="562533"/>
                  </a:moveTo>
                  <a:lnTo>
                    <a:pt x="1545488" y="554774"/>
                  </a:lnTo>
                  <a:lnTo>
                    <a:pt x="1514284" y="594385"/>
                  </a:lnTo>
                  <a:lnTo>
                    <a:pt x="1524190" y="602145"/>
                  </a:lnTo>
                  <a:lnTo>
                    <a:pt x="1555381" y="562533"/>
                  </a:lnTo>
                  <a:close/>
                </a:path>
                <a:path w="1992629" h="2525395">
                  <a:moveTo>
                    <a:pt x="1609991" y="493191"/>
                  </a:moveTo>
                  <a:lnTo>
                    <a:pt x="1600098" y="485432"/>
                  </a:lnTo>
                  <a:lnTo>
                    <a:pt x="1568894" y="525043"/>
                  </a:lnTo>
                  <a:lnTo>
                    <a:pt x="1578800" y="532803"/>
                  </a:lnTo>
                  <a:lnTo>
                    <a:pt x="1609991" y="493191"/>
                  </a:lnTo>
                  <a:close/>
                </a:path>
                <a:path w="1992629" h="2525395">
                  <a:moveTo>
                    <a:pt x="1664601" y="423837"/>
                  </a:moveTo>
                  <a:lnTo>
                    <a:pt x="1654708" y="416077"/>
                  </a:lnTo>
                  <a:lnTo>
                    <a:pt x="1623504" y="455688"/>
                  </a:lnTo>
                  <a:lnTo>
                    <a:pt x="1633410" y="463461"/>
                  </a:lnTo>
                  <a:lnTo>
                    <a:pt x="1664601" y="423837"/>
                  </a:lnTo>
                  <a:close/>
                </a:path>
                <a:path w="1992629" h="2525395">
                  <a:moveTo>
                    <a:pt x="1719211" y="354495"/>
                  </a:moveTo>
                  <a:lnTo>
                    <a:pt x="1709318" y="346735"/>
                  </a:lnTo>
                  <a:lnTo>
                    <a:pt x="1678127" y="386346"/>
                  </a:lnTo>
                  <a:lnTo>
                    <a:pt x="1688020" y="394106"/>
                  </a:lnTo>
                  <a:lnTo>
                    <a:pt x="1719211" y="354495"/>
                  </a:lnTo>
                  <a:close/>
                </a:path>
                <a:path w="1992629" h="2525395">
                  <a:moveTo>
                    <a:pt x="1773834" y="285153"/>
                  </a:moveTo>
                  <a:lnTo>
                    <a:pt x="1763928" y="277393"/>
                  </a:lnTo>
                  <a:lnTo>
                    <a:pt x="1732737" y="317004"/>
                  </a:lnTo>
                  <a:lnTo>
                    <a:pt x="1742630" y="324764"/>
                  </a:lnTo>
                  <a:lnTo>
                    <a:pt x="1773834" y="285153"/>
                  </a:lnTo>
                  <a:close/>
                </a:path>
                <a:path w="1992629" h="2525395">
                  <a:moveTo>
                    <a:pt x="1828444" y="215811"/>
                  </a:moveTo>
                  <a:lnTo>
                    <a:pt x="1818538" y="208038"/>
                  </a:lnTo>
                  <a:lnTo>
                    <a:pt x="1787347" y="247650"/>
                  </a:lnTo>
                  <a:lnTo>
                    <a:pt x="1797240" y="255422"/>
                  </a:lnTo>
                  <a:lnTo>
                    <a:pt x="1828444" y="215811"/>
                  </a:lnTo>
                  <a:close/>
                </a:path>
                <a:path w="1992629" h="2525395">
                  <a:moveTo>
                    <a:pt x="1883054" y="146456"/>
                  </a:moveTo>
                  <a:lnTo>
                    <a:pt x="1873148" y="138696"/>
                  </a:lnTo>
                  <a:lnTo>
                    <a:pt x="1841957" y="178308"/>
                  </a:lnTo>
                  <a:lnTo>
                    <a:pt x="1851850" y="186067"/>
                  </a:lnTo>
                  <a:lnTo>
                    <a:pt x="1883054" y="146456"/>
                  </a:lnTo>
                  <a:close/>
                </a:path>
                <a:path w="1992629" h="2525395">
                  <a:moveTo>
                    <a:pt x="1937664" y="77114"/>
                  </a:moveTo>
                  <a:lnTo>
                    <a:pt x="1927758" y="69354"/>
                  </a:lnTo>
                  <a:lnTo>
                    <a:pt x="1896567" y="108966"/>
                  </a:lnTo>
                  <a:lnTo>
                    <a:pt x="1906473" y="116725"/>
                  </a:lnTo>
                  <a:lnTo>
                    <a:pt x="1937664" y="77114"/>
                  </a:lnTo>
                  <a:close/>
                </a:path>
                <a:path w="1992629" h="2525395">
                  <a:moveTo>
                    <a:pt x="1992274" y="7772"/>
                  </a:moveTo>
                  <a:lnTo>
                    <a:pt x="1982368" y="0"/>
                  </a:lnTo>
                  <a:lnTo>
                    <a:pt x="1951177" y="39624"/>
                  </a:lnTo>
                  <a:lnTo>
                    <a:pt x="1961083" y="47383"/>
                  </a:lnTo>
                  <a:lnTo>
                    <a:pt x="1992274" y="77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074526" y="1936368"/>
              <a:ext cx="361950" cy="47625"/>
            </a:xfrm>
            <a:custGeom>
              <a:avLst/>
              <a:gdLst/>
              <a:ahLst/>
              <a:cxnLst/>
              <a:rect l="l" t="t" r="r" b="b"/>
              <a:pathLst>
                <a:path w="361950" h="47625">
                  <a:moveTo>
                    <a:pt x="361950" y="0"/>
                  </a:moveTo>
                  <a:lnTo>
                    <a:pt x="0" y="0"/>
                  </a:lnTo>
                  <a:lnTo>
                    <a:pt x="0" y="47625"/>
                  </a:lnTo>
                  <a:lnTo>
                    <a:pt x="361950" y="47625"/>
                  </a:lnTo>
                  <a:lnTo>
                    <a:pt x="3619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896905" y="2125861"/>
              <a:ext cx="448309" cy="354330"/>
            </a:xfrm>
            <a:custGeom>
              <a:avLst/>
              <a:gdLst/>
              <a:ahLst/>
              <a:cxnLst/>
              <a:rect l="l" t="t" r="r" b="b"/>
              <a:pathLst>
                <a:path w="448310" h="354330">
                  <a:moveTo>
                    <a:pt x="0" y="0"/>
                  </a:moveTo>
                  <a:lnTo>
                    <a:pt x="447927" y="354182"/>
                  </a:lnTo>
                </a:path>
                <a:path w="448310" h="354330">
                  <a:moveTo>
                    <a:pt x="0" y="0"/>
                  </a:moveTo>
                  <a:lnTo>
                    <a:pt x="447927" y="354182"/>
                  </a:lnTo>
                </a:path>
              </a:pathLst>
            </a:custGeom>
            <a:ln w="4607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6701044" y="2336894"/>
              <a:ext cx="161290" cy="137795"/>
            </a:xfrm>
            <a:custGeom>
              <a:avLst/>
              <a:gdLst/>
              <a:ahLst/>
              <a:cxnLst/>
              <a:rect l="l" t="t" r="r" b="b"/>
              <a:pathLst>
                <a:path w="161290" h="137794">
                  <a:moveTo>
                    <a:pt x="0" y="137185"/>
                  </a:moveTo>
                  <a:lnTo>
                    <a:pt x="160959" y="0"/>
                  </a:lnTo>
                </a:path>
                <a:path w="161290" h="137794">
                  <a:moveTo>
                    <a:pt x="0" y="137185"/>
                  </a:moveTo>
                  <a:lnTo>
                    <a:pt x="160959" y="0"/>
                  </a:lnTo>
                </a:path>
              </a:pathLst>
            </a:custGeom>
            <a:ln w="4531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7297325" y="2337361"/>
              <a:ext cx="228600" cy="182880"/>
            </a:xfrm>
            <a:custGeom>
              <a:avLst/>
              <a:gdLst/>
              <a:ahLst/>
              <a:cxnLst/>
              <a:rect l="l" t="t" r="r" b="b"/>
              <a:pathLst>
                <a:path w="228600" h="182880">
                  <a:moveTo>
                    <a:pt x="0" y="0"/>
                  </a:moveTo>
                  <a:lnTo>
                    <a:pt x="228457" y="182627"/>
                  </a:lnTo>
                </a:path>
                <a:path w="228600" h="182880">
                  <a:moveTo>
                    <a:pt x="0" y="0"/>
                  </a:moveTo>
                  <a:lnTo>
                    <a:pt x="228457" y="182627"/>
                  </a:lnTo>
                </a:path>
              </a:pathLst>
            </a:custGeom>
            <a:ln w="4634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773092" y="2818544"/>
              <a:ext cx="127635" cy="356235"/>
            </a:xfrm>
            <a:custGeom>
              <a:avLst/>
              <a:gdLst/>
              <a:ahLst/>
              <a:cxnLst/>
              <a:rect l="l" t="t" r="r" b="b"/>
              <a:pathLst>
                <a:path w="127634" h="356235">
                  <a:moveTo>
                    <a:pt x="0" y="0"/>
                  </a:moveTo>
                  <a:lnTo>
                    <a:pt x="127617" y="356098"/>
                  </a:lnTo>
                </a:path>
                <a:path w="127634" h="356235">
                  <a:moveTo>
                    <a:pt x="0" y="0"/>
                  </a:moveTo>
                  <a:lnTo>
                    <a:pt x="127617" y="356098"/>
                  </a:lnTo>
                </a:path>
              </a:pathLst>
            </a:custGeom>
            <a:ln w="4633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8009303" y="3521998"/>
              <a:ext cx="108585" cy="339090"/>
            </a:xfrm>
            <a:custGeom>
              <a:avLst/>
              <a:gdLst/>
              <a:ahLst/>
              <a:cxnLst/>
              <a:rect l="l" t="t" r="r" b="b"/>
              <a:pathLst>
                <a:path w="108584" h="339089">
                  <a:moveTo>
                    <a:pt x="0" y="0"/>
                  </a:moveTo>
                  <a:lnTo>
                    <a:pt x="108583" y="338685"/>
                  </a:lnTo>
                </a:path>
                <a:path w="108584" h="339089">
                  <a:moveTo>
                    <a:pt x="0" y="0"/>
                  </a:moveTo>
                  <a:lnTo>
                    <a:pt x="108583" y="338685"/>
                  </a:lnTo>
                </a:path>
              </a:pathLst>
            </a:custGeom>
            <a:ln w="4568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8190664" y="4898540"/>
              <a:ext cx="1905" cy="342900"/>
            </a:xfrm>
            <a:custGeom>
              <a:avLst/>
              <a:gdLst/>
              <a:ahLst/>
              <a:cxnLst/>
              <a:rect l="l" t="t" r="r" b="b"/>
              <a:pathLst>
                <a:path w="1904" h="342900">
                  <a:moveTo>
                    <a:pt x="0" y="0"/>
                  </a:moveTo>
                  <a:lnTo>
                    <a:pt x="1536" y="342645"/>
                  </a:lnTo>
                </a:path>
                <a:path w="1904" h="342900">
                  <a:moveTo>
                    <a:pt x="0" y="0"/>
                  </a:moveTo>
                  <a:lnTo>
                    <a:pt x="1536" y="342645"/>
                  </a:lnTo>
                </a:path>
              </a:pathLst>
            </a:custGeom>
            <a:ln w="4598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8192260" y="4227722"/>
              <a:ext cx="1905" cy="342900"/>
            </a:xfrm>
            <a:custGeom>
              <a:avLst/>
              <a:gdLst/>
              <a:ahLst/>
              <a:cxnLst/>
              <a:rect l="l" t="t" r="r" b="b"/>
              <a:pathLst>
                <a:path w="1904" h="342900">
                  <a:moveTo>
                    <a:pt x="0" y="0"/>
                  </a:moveTo>
                  <a:lnTo>
                    <a:pt x="1659" y="342644"/>
                  </a:lnTo>
                </a:path>
                <a:path w="1904" h="342900">
                  <a:moveTo>
                    <a:pt x="0" y="0"/>
                  </a:moveTo>
                  <a:lnTo>
                    <a:pt x="1659" y="342644"/>
                  </a:lnTo>
                </a:path>
              </a:pathLst>
            </a:custGeom>
            <a:ln w="4593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5"/>
              <a:t>Rede</a:t>
            </a:r>
            <a:r>
              <a:rPr dirty="0" spc="-345"/>
              <a:t> </a:t>
            </a:r>
            <a:r>
              <a:rPr dirty="0" spc="-220"/>
              <a:t>de</a:t>
            </a:r>
            <a:r>
              <a:rPr dirty="0" spc="-345"/>
              <a:t> </a:t>
            </a:r>
            <a:r>
              <a:rPr dirty="0" spc="-120"/>
              <a:t>atividades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09194" y="6250633"/>
            <a:ext cx="3969385" cy="2235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50">
                <a:latin typeface="Tahoma"/>
                <a:cs typeface="Tahoma"/>
              </a:rPr>
              <a:t>Ian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Sommerville,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Engenharia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de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Software,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85">
                <a:latin typeface="Tahoma"/>
                <a:cs typeface="Tahoma"/>
              </a:rPr>
              <a:t>8ª.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edição.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Capítulo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20</a:t>
            </a:fld>
          </a:p>
        </p:txBody>
      </p:sp>
      <p:sp>
        <p:nvSpPr>
          <p:cNvPr id="18" name="object 18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9829" y="4633240"/>
            <a:ext cx="1005840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1760" marR="5080" indent="-99695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solidFill>
                  <a:srgbClr val="FB0028"/>
                </a:solidFill>
                <a:latin typeface="Tahoma"/>
                <a:cs typeface="Tahoma"/>
              </a:rPr>
              <a:t>Caminho Crítico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700" y="115824"/>
            <a:ext cx="8080375" cy="6010275"/>
            <a:chOff x="266700" y="115824"/>
            <a:chExt cx="8080375" cy="60102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700" y="115824"/>
              <a:ext cx="2686049" cy="10096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280" y="115824"/>
              <a:ext cx="7553324" cy="601027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60"/>
              <a:t>Diagrama</a:t>
            </a:r>
            <a:r>
              <a:rPr dirty="0" sz="3600" spc="-204"/>
              <a:t> </a:t>
            </a:r>
            <a:r>
              <a:rPr dirty="0" sz="3600" spc="-170"/>
              <a:t>de</a:t>
            </a:r>
            <a:r>
              <a:rPr dirty="0" sz="3600" spc="-204"/>
              <a:t> </a:t>
            </a:r>
            <a:r>
              <a:rPr dirty="0" sz="3600" spc="-70"/>
              <a:t>barras</a:t>
            </a:r>
            <a:r>
              <a:rPr dirty="0" sz="3600" spc="-204"/>
              <a:t> </a:t>
            </a:r>
            <a:r>
              <a:rPr dirty="0" sz="3600" spc="-170"/>
              <a:t>de</a:t>
            </a:r>
            <a:r>
              <a:rPr dirty="0" sz="3600" spc="-204"/>
              <a:t> </a:t>
            </a:r>
            <a:r>
              <a:rPr dirty="0" sz="3600" spc="-45"/>
              <a:t>atividades</a:t>
            </a:r>
            <a:endParaRPr sz="3600"/>
          </a:p>
        </p:txBody>
      </p:sp>
      <p:sp>
        <p:nvSpPr>
          <p:cNvPr id="7" name="object 7"/>
          <p:cNvSpPr txBox="1"/>
          <p:nvPr/>
        </p:nvSpPr>
        <p:spPr>
          <a:xfrm>
            <a:off x="209194" y="6250633"/>
            <a:ext cx="3969385" cy="2235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50">
                <a:latin typeface="Tahoma"/>
                <a:cs typeface="Tahoma"/>
              </a:rPr>
              <a:t>Ian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Sommerville,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Engenharia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de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Software,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85">
                <a:latin typeface="Tahoma"/>
                <a:cs typeface="Tahoma"/>
              </a:rPr>
              <a:t>8ª.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edição.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Capítulo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20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4900930" cy="1114425"/>
            <a:chOff x="234695" y="80772"/>
            <a:chExt cx="4900930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255269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9423" y="80772"/>
              <a:ext cx="2886074" cy="11144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1801625"/>
            <a:ext cx="8229599" cy="365759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5"/>
              <a:t>Alocação</a:t>
            </a:r>
            <a:r>
              <a:rPr dirty="0" spc="-330"/>
              <a:t> </a:t>
            </a:r>
            <a:r>
              <a:rPr dirty="0" spc="-220"/>
              <a:t>de</a:t>
            </a:r>
            <a:r>
              <a:rPr dirty="0" spc="-330"/>
              <a:t> </a:t>
            </a:r>
            <a:r>
              <a:rPr dirty="0" spc="-75"/>
              <a:t>pessoal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09194" y="6250633"/>
            <a:ext cx="3969385" cy="2235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50">
                <a:latin typeface="Tahoma"/>
                <a:cs typeface="Tahoma"/>
              </a:rPr>
              <a:t>Ian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Sommerville,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Engenharia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de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Software,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85">
                <a:latin typeface="Tahoma"/>
                <a:cs typeface="Tahoma"/>
              </a:rPr>
              <a:t>8ª.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edição.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Capítulo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20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67056"/>
            <a:ext cx="6726555" cy="1114425"/>
            <a:chOff x="234695" y="67056"/>
            <a:chExt cx="672655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67056"/>
              <a:ext cx="4352924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75175" y="67056"/>
              <a:ext cx="2886074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35939" y="214090"/>
            <a:ext cx="551815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60"/>
              <a:t>Gerenciamento</a:t>
            </a:r>
            <a:r>
              <a:rPr dirty="0" spc="-235"/>
              <a:t> </a:t>
            </a:r>
            <a:r>
              <a:rPr dirty="0" spc="-190"/>
              <a:t>de</a:t>
            </a:r>
            <a:r>
              <a:rPr dirty="0" spc="-229"/>
              <a:t> </a:t>
            </a:r>
            <a:r>
              <a:rPr dirty="0" spc="-30"/>
              <a:t>riscos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23239" y="1152713"/>
            <a:ext cx="7886700" cy="4924425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367665" marR="17780" indent="-342900">
              <a:lnSpc>
                <a:spcPct val="89600"/>
              </a:lnSpc>
              <a:spcBef>
                <a:spcPts val="475"/>
              </a:spcBef>
              <a:buChar char="•"/>
              <a:tabLst>
                <a:tab pos="367665" algn="l"/>
                <a:tab pos="446405" algn="l"/>
              </a:tabLst>
            </a:pPr>
            <a:r>
              <a:rPr dirty="0" baseline="4629" sz="4500">
                <a:latin typeface="Tahoma"/>
                <a:cs typeface="Tahoma"/>
              </a:rPr>
              <a:t>	</a:t>
            </a:r>
            <a:r>
              <a:rPr dirty="0" sz="3000" spc="-220">
                <a:latin typeface="Tahoma"/>
                <a:cs typeface="Tahoma"/>
              </a:rPr>
              <a:t>O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gerenciamento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55">
                <a:latin typeface="Tahoma"/>
                <a:cs typeface="Tahoma"/>
              </a:rPr>
              <a:t>riscos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80">
                <a:latin typeface="Tahoma"/>
                <a:cs typeface="Tahoma"/>
              </a:rPr>
              <a:t>está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relacionado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50">
                <a:latin typeface="Tahoma"/>
                <a:cs typeface="Tahoma"/>
              </a:rPr>
              <a:t>à </a:t>
            </a:r>
            <a:r>
              <a:rPr dirty="0" sz="3000" spc="-140" b="1">
                <a:solidFill>
                  <a:srgbClr val="FF0000"/>
                </a:solidFill>
                <a:latin typeface="Trebuchet MS"/>
                <a:cs typeface="Trebuchet MS"/>
              </a:rPr>
              <a:t>identificação</a:t>
            </a:r>
            <a:r>
              <a:rPr dirty="0" sz="3000" spc="-229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60">
                <a:latin typeface="Tahoma"/>
                <a:cs typeface="Tahoma"/>
              </a:rPr>
              <a:t>riscos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à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elaboração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planos </a:t>
            </a:r>
            <a:r>
              <a:rPr dirty="0" sz="3000" spc="-114">
                <a:latin typeface="Tahoma"/>
                <a:cs typeface="Tahoma"/>
              </a:rPr>
              <a:t>para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50" b="1">
                <a:solidFill>
                  <a:srgbClr val="FF0000"/>
                </a:solidFill>
                <a:latin typeface="Trebuchet MS"/>
                <a:cs typeface="Trebuchet MS"/>
              </a:rPr>
              <a:t>minimizar</a:t>
            </a:r>
            <a:r>
              <a:rPr dirty="0" sz="3000" spc="-229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000" spc="-60">
                <a:latin typeface="Tahoma"/>
                <a:cs typeface="Tahoma"/>
              </a:rPr>
              <a:t>esses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75">
                <a:latin typeface="Tahoma"/>
                <a:cs typeface="Tahoma"/>
              </a:rPr>
              <a:t>efeitos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em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70">
                <a:latin typeface="Tahoma"/>
                <a:cs typeface="Tahoma"/>
              </a:rPr>
              <a:t>um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projeto.</a:t>
            </a:r>
            <a:endParaRPr sz="3000">
              <a:latin typeface="Tahoma"/>
              <a:cs typeface="Tahoma"/>
            </a:endParaRPr>
          </a:p>
          <a:p>
            <a:pPr marL="160655" marR="1704339" indent="-160020">
              <a:lnSpc>
                <a:spcPts val="3200"/>
              </a:lnSpc>
              <a:spcBef>
                <a:spcPts val="815"/>
              </a:spcBef>
              <a:buSzPct val="81666"/>
              <a:buChar char="•"/>
              <a:tabLst>
                <a:tab pos="367665" algn="l"/>
              </a:tabLst>
            </a:pPr>
            <a:r>
              <a:rPr dirty="0" sz="3000" spc="-70">
                <a:latin typeface="Tahoma"/>
                <a:cs typeface="Tahoma"/>
              </a:rPr>
              <a:t>Risco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é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probabilidade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que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65" b="1">
                <a:solidFill>
                  <a:srgbClr val="F69545"/>
                </a:solidFill>
                <a:latin typeface="Trebuchet MS"/>
                <a:cs typeface="Trebuchet MS"/>
              </a:rPr>
              <a:t>alguma </a:t>
            </a:r>
            <a:r>
              <a:rPr dirty="0" sz="3000" spc="-65" b="1">
                <a:solidFill>
                  <a:srgbClr val="F69545"/>
                </a:solidFill>
                <a:latin typeface="Trebuchet MS"/>
                <a:cs typeface="Trebuchet MS"/>
              </a:rPr>
              <a:t>	</a:t>
            </a:r>
            <a:r>
              <a:rPr dirty="0" sz="3000" spc="-130" b="1">
                <a:solidFill>
                  <a:srgbClr val="F69545"/>
                </a:solidFill>
                <a:latin typeface="Trebuchet MS"/>
                <a:cs typeface="Trebuchet MS"/>
              </a:rPr>
              <a:t>circunstância</a:t>
            </a:r>
            <a:r>
              <a:rPr dirty="0" sz="3000" spc="-210" b="1">
                <a:solidFill>
                  <a:srgbClr val="F69545"/>
                </a:solidFill>
                <a:latin typeface="Trebuchet MS"/>
                <a:cs typeface="Trebuchet MS"/>
              </a:rPr>
              <a:t> </a:t>
            </a:r>
            <a:r>
              <a:rPr dirty="0" sz="3000" spc="-105" b="1">
                <a:solidFill>
                  <a:srgbClr val="F69545"/>
                </a:solidFill>
                <a:latin typeface="Trebuchet MS"/>
                <a:cs typeface="Trebuchet MS"/>
              </a:rPr>
              <a:t>adversa</a:t>
            </a:r>
            <a:r>
              <a:rPr dirty="0" sz="3000" spc="-210" b="1">
                <a:solidFill>
                  <a:srgbClr val="F69545"/>
                </a:solidFill>
                <a:latin typeface="Trebuchet MS"/>
                <a:cs typeface="Trebuchet MS"/>
              </a:rPr>
              <a:t> </a:t>
            </a:r>
            <a:r>
              <a:rPr dirty="0" sz="3000" spc="-10" b="1">
                <a:solidFill>
                  <a:srgbClr val="F69545"/>
                </a:solidFill>
                <a:latin typeface="Trebuchet MS"/>
                <a:cs typeface="Trebuchet MS"/>
              </a:rPr>
              <a:t>ocorra</a:t>
            </a:r>
            <a:endParaRPr sz="3000">
              <a:latin typeface="Trebuchet MS"/>
              <a:cs typeface="Trebuchet MS"/>
            </a:endParaRPr>
          </a:p>
          <a:p>
            <a:pPr lvl="1" marL="481965" marR="647700" indent="269240">
              <a:lnSpc>
                <a:spcPts val="2780"/>
              </a:lnSpc>
              <a:spcBef>
                <a:spcPts val="635"/>
              </a:spcBef>
              <a:buChar char="–"/>
              <a:tabLst>
                <a:tab pos="751205" algn="l"/>
              </a:tabLst>
            </a:pPr>
            <a:r>
              <a:rPr dirty="0" sz="2600" spc="-114">
                <a:latin typeface="Tahoma"/>
                <a:cs typeface="Tahoma"/>
              </a:rPr>
              <a:t>Os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80" b="1">
                <a:solidFill>
                  <a:srgbClr val="660066"/>
                </a:solidFill>
                <a:latin typeface="Trebuchet MS"/>
                <a:cs typeface="Trebuchet MS"/>
              </a:rPr>
              <a:t>riscos</a:t>
            </a:r>
            <a:r>
              <a:rPr dirty="0" sz="2600" spc="-200" b="1">
                <a:solidFill>
                  <a:srgbClr val="660066"/>
                </a:solidFill>
                <a:latin typeface="Trebuchet MS"/>
                <a:cs typeface="Trebuchet MS"/>
              </a:rPr>
              <a:t> </a:t>
            </a:r>
            <a:r>
              <a:rPr dirty="0" sz="2600" spc="-145" b="1">
                <a:solidFill>
                  <a:srgbClr val="660066"/>
                </a:solidFill>
                <a:latin typeface="Trebuchet MS"/>
                <a:cs typeface="Trebuchet MS"/>
              </a:rPr>
              <a:t>de</a:t>
            </a:r>
            <a:r>
              <a:rPr dirty="0" sz="2600" spc="-204" b="1">
                <a:solidFill>
                  <a:srgbClr val="660066"/>
                </a:solidFill>
                <a:latin typeface="Trebuchet MS"/>
                <a:cs typeface="Trebuchet MS"/>
              </a:rPr>
              <a:t> </a:t>
            </a:r>
            <a:r>
              <a:rPr dirty="0" sz="2600" spc="-175" b="1">
                <a:solidFill>
                  <a:srgbClr val="660066"/>
                </a:solidFill>
                <a:latin typeface="Trebuchet MS"/>
                <a:cs typeface="Trebuchet MS"/>
              </a:rPr>
              <a:t>projeto</a:t>
            </a:r>
            <a:r>
              <a:rPr dirty="0" sz="2600" spc="-200" b="1">
                <a:solidFill>
                  <a:srgbClr val="660066"/>
                </a:solidFill>
                <a:latin typeface="Trebuchet MS"/>
                <a:cs typeface="Trebuchet MS"/>
              </a:rPr>
              <a:t> </a:t>
            </a:r>
            <a:r>
              <a:rPr dirty="0" sz="2600" spc="-105">
                <a:latin typeface="Tahoma"/>
                <a:cs typeface="Tahoma"/>
              </a:rPr>
              <a:t>afetam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o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cronograma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ou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25">
                <a:latin typeface="Tahoma"/>
                <a:cs typeface="Tahoma"/>
              </a:rPr>
              <a:t>os </a:t>
            </a:r>
            <a:r>
              <a:rPr dirty="0" sz="2600" spc="-10">
                <a:latin typeface="Tahoma"/>
                <a:cs typeface="Tahoma"/>
              </a:rPr>
              <a:t>recursos;</a:t>
            </a:r>
            <a:endParaRPr sz="2600">
              <a:latin typeface="Tahoma"/>
              <a:cs typeface="Tahoma"/>
            </a:endParaRPr>
          </a:p>
          <a:p>
            <a:pPr lvl="1" marL="481965" marR="946785" indent="298450">
              <a:lnSpc>
                <a:spcPts val="2780"/>
              </a:lnSpc>
              <a:spcBef>
                <a:spcPts val="665"/>
              </a:spcBef>
              <a:buChar char="–"/>
              <a:tabLst>
                <a:tab pos="780415" algn="l"/>
              </a:tabLst>
            </a:pPr>
            <a:r>
              <a:rPr dirty="0" sz="2600" spc="-114">
                <a:latin typeface="Tahoma"/>
                <a:cs typeface="Tahoma"/>
              </a:rPr>
              <a:t>Os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80" b="1">
                <a:solidFill>
                  <a:srgbClr val="660066"/>
                </a:solidFill>
                <a:latin typeface="Trebuchet MS"/>
                <a:cs typeface="Trebuchet MS"/>
              </a:rPr>
              <a:t>riscos</a:t>
            </a:r>
            <a:r>
              <a:rPr dirty="0" sz="2600" spc="-200" b="1">
                <a:solidFill>
                  <a:srgbClr val="660066"/>
                </a:solidFill>
                <a:latin typeface="Trebuchet MS"/>
                <a:cs typeface="Trebuchet MS"/>
              </a:rPr>
              <a:t> </a:t>
            </a:r>
            <a:r>
              <a:rPr dirty="0" sz="2600" spc="-145" b="1">
                <a:solidFill>
                  <a:srgbClr val="660066"/>
                </a:solidFill>
                <a:latin typeface="Trebuchet MS"/>
                <a:cs typeface="Trebuchet MS"/>
              </a:rPr>
              <a:t>de</a:t>
            </a:r>
            <a:r>
              <a:rPr dirty="0" sz="2600" spc="-200" b="1">
                <a:solidFill>
                  <a:srgbClr val="660066"/>
                </a:solidFill>
                <a:latin typeface="Trebuchet MS"/>
                <a:cs typeface="Trebuchet MS"/>
              </a:rPr>
              <a:t> </a:t>
            </a:r>
            <a:r>
              <a:rPr dirty="0" sz="2600" spc="-145" b="1">
                <a:solidFill>
                  <a:srgbClr val="660066"/>
                </a:solidFill>
                <a:latin typeface="Trebuchet MS"/>
                <a:cs typeface="Trebuchet MS"/>
              </a:rPr>
              <a:t>produto</a:t>
            </a:r>
            <a:r>
              <a:rPr dirty="0" sz="2600" spc="-200" b="1">
                <a:solidFill>
                  <a:srgbClr val="660066"/>
                </a:solidFill>
                <a:latin typeface="Trebuchet MS"/>
                <a:cs typeface="Trebuchet MS"/>
              </a:rPr>
              <a:t> </a:t>
            </a:r>
            <a:r>
              <a:rPr dirty="0" sz="2600" spc="-105">
                <a:latin typeface="Tahoma"/>
                <a:cs typeface="Tahoma"/>
              </a:rPr>
              <a:t>afetam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a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80">
                <a:latin typeface="Tahoma"/>
                <a:cs typeface="Tahoma"/>
              </a:rPr>
              <a:t>qualidade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ou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50">
                <a:latin typeface="Tahoma"/>
                <a:cs typeface="Tahoma"/>
              </a:rPr>
              <a:t>o </a:t>
            </a:r>
            <a:r>
              <a:rPr dirty="0" sz="2600" spc="-100">
                <a:latin typeface="Tahoma"/>
                <a:cs typeface="Tahoma"/>
              </a:rPr>
              <a:t>desempenho</a:t>
            </a:r>
            <a:r>
              <a:rPr dirty="0" sz="2600" spc="-220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do</a:t>
            </a:r>
            <a:r>
              <a:rPr dirty="0" sz="2600" spc="-220">
                <a:latin typeface="Tahoma"/>
                <a:cs typeface="Tahoma"/>
              </a:rPr>
              <a:t> </a:t>
            </a:r>
            <a:r>
              <a:rPr dirty="0" sz="2600" spc="-85">
                <a:latin typeface="Tahoma"/>
                <a:cs typeface="Tahoma"/>
              </a:rPr>
              <a:t>software</a:t>
            </a:r>
            <a:r>
              <a:rPr dirty="0" sz="2600" spc="-215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que</a:t>
            </a:r>
            <a:r>
              <a:rPr dirty="0" sz="2600" spc="-220">
                <a:latin typeface="Tahoma"/>
                <a:cs typeface="Tahoma"/>
              </a:rPr>
              <a:t> </a:t>
            </a:r>
            <a:r>
              <a:rPr dirty="0" sz="2600" spc="-75">
                <a:latin typeface="Tahoma"/>
                <a:cs typeface="Tahoma"/>
              </a:rPr>
              <a:t>está</a:t>
            </a:r>
            <a:r>
              <a:rPr dirty="0" sz="2600" spc="-220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sendo </a:t>
            </a:r>
            <a:r>
              <a:rPr dirty="0" sz="2600" spc="-20">
                <a:latin typeface="Tahoma"/>
                <a:cs typeface="Tahoma"/>
              </a:rPr>
              <a:t>desenvolvido;</a:t>
            </a:r>
            <a:endParaRPr sz="2600">
              <a:latin typeface="Tahoma"/>
              <a:cs typeface="Tahoma"/>
            </a:endParaRPr>
          </a:p>
          <a:p>
            <a:pPr marL="481965" marR="876935">
              <a:lnSpc>
                <a:spcPts val="2780"/>
              </a:lnSpc>
              <a:spcBef>
                <a:spcPts val="585"/>
              </a:spcBef>
            </a:pPr>
            <a:r>
              <a:rPr dirty="0" sz="2600" spc="-65">
                <a:latin typeface="Tahoma"/>
                <a:cs typeface="Tahoma"/>
              </a:rPr>
              <a:t>–</a:t>
            </a:r>
            <a:r>
              <a:rPr dirty="0" sz="2600" spc="-114">
                <a:latin typeface="Tahoma"/>
                <a:cs typeface="Tahoma"/>
              </a:rPr>
              <a:t>Os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80" b="1">
                <a:solidFill>
                  <a:srgbClr val="660066"/>
                </a:solidFill>
                <a:latin typeface="Trebuchet MS"/>
                <a:cs typeface="Trebuchet MS"/>
              </a:rPr>
              <a:t>riscos</a:t>
            </a:r>
            <a:r>
              <a:rPr dirty="0" sz="2600" spc="-200" b="1">
                <a:solidFill>
                  <a:srgbClr val="660066"/>
                </a:solidFill>
                <a:latin typeface="Trebuchet MS"/>
                <a:cs typeface="Trebuchet MS"/>
              </a:rPr>
              <a:t> </a:t>
            </a:r>
            <a:r>
              <a:rPr dirty="0" sz="2600" spc="-145" b="1">
                <a:solidFill>
                  <a:srgbClr val="660066"/>
                </a:solidFill>
                <a:latin typeface="Trebuchet MS"/>
                <a:cs typeface="Trebuchet MS"/>
              </a:rPr>
              <a:t>de</a:t>
            </a:r>
            <a:r>
              <a:rPr dirty="0" sz="2600" spc="-200" b="1">
                <a:solidFill>
                  <a:srgbClr val="660066"/>
                </a:solidFill>
                <a:latin typeface="Trebuchet MS"/>
                <a:cs typeface="Trebuchet MS"/>
              </a:rPr>
              <a:t> </a:t>
            </a:r>
            <a:r>
              <a:rPr dirty="0" sz="2600" spc="-130" b="1">
                <a:solidFill>
                  <a:srgbClr val="660066"/>
                </a:solidFill>
                <a:latin typeface="Trebuchet MS"/>
                <a:cs typeface="Trebuchet MS"/>
              </a:rPr>
              <a:t>negócio</a:t>
            </a:r>
            <a:r>
              <a:rPr dirty="0" sz="2600" spc="-195" b="1">
                <a:solidFill>
                  <a:srgbClr val="660066"/>
                </a:solidFill>
                <a:latin typeface="Trebuchet MS"/>
                <a:cs typeface="Trebuchet MS"/>
              </a:rPr>
              <a:t> </a:t>
            </a:r>
            <a:r>
              <a:rPr dirty="0" sz="2600" spc="-105">
                <a:latin typeface="Tahoma"/>
                <a:cs typeface="Tahoma"/>
              </a:rPr>
              <a:t>afetam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a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organização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25">
                <a:latin typeface="Tahoma"/>
                <a:cs typeface="Tahoma"/>
              </a:rPr>
              <a:t>que </a:t>
            </a:r>
            <a:r>
              <a:rPr dirty="0" sz="2600" spc="-90">
                <a:latin typeface="Tahoma"/>
                <a:cs typeface="Tahoma"/>
              </a:rPr>
              <a:t>desenvolve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ou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adquire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o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software.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9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7660" y="6096"/>
            <a:ext cx="7795259" cy="1217295"/>
            <a:chOff x="327660" y="6096"/>
            <a:chExt cx="7795259" cy="12172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7660" y="6096"/>
              <a:ext cx="6257924" cy="7905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12763" y="6096"/>
              <a:ext cx="2009774" cy="7905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660" y="432816"/>
              <a:ext cx="1619249" cy="790574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" y="2234441"/>
            <a:ext cx="8229599" cy="2790824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535939" y="125162"/>
            <a:ext cx="7346315" cy="871219"/>
          </a:xfrm>
          <a:prstGeom prst="rect"/>
        </p:spPr>
        <p:txBody>
          <a:bodyPr wrap="square" lIns="0" tIns="32384" rIns="0" bIns="0" rtlCol="0" vert="horz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254"/>
              </a:spcBef>
            </a:pPr>
            <a:r>
              <a:rPr dirty="0" sz="2800" spc="-100"/>
              <a:t>Exemplos</a:t>
            </a:r>
            <a:r>
              <a:rPr dirty="0" sz="2800" spc="-110"/>
              <a:t> </a:t>
            </a:r>
            <a:r>
              <a:rPr dirty="0" sz="2800" spc="-80"/>
              <a:t>de</a:t>
            </a:r>
            <a:r>
              <a:rPr dirty="0" sz="2800" spc="-130"/>
              <a:t> </a:t>
            </a:r>
            <a:r>
              <a:rPr dirty="0" sz="2800" spc="-50"/>
              <a:t>riscos</a:t>
            </a:r>
            <a:r>
              <a:rPr dirty="0" sz="2800" spc="-85"/>
              <a:t> </a:t>
            </a:r>
            <a:r>
              <a:rPr dirty="0" sz="2800" spc="-105"/>
              <a:t>comuns</a:t>
            </a:r>
            <a:r>
              <a:rPr dirty="0" sz="2800" spc="-85"/>
              <a:t> </a:t>
            </a:r>
            <a:r>
              <a:rPr dirty="0" sz="2800" spc="-80"/>
              <a:t>de</a:t>
            </a:r>
            <a:r>
              <a:rPr dirty="0" sz="2800" spc="-85"/>
              <a:t> </a:t>
            </a:r>
            <a:r>
              <a:rPr dirty="0" sz="2800" spc="-195"/>
              <a:t>projeto,</a:t>
            </a:r>
            <a:r>
              <a:rPr dirty="0" sz="2800" spc="-15"/>
              <a:t> </a:t>
            </a:r>
            <a:r>
              <a:rPr dirty="0" sz="2800" spc="-114"/>
              <a:t>produto </a:t>
            </a:r>
            <a:r>
              <a:rPr dirty="0" sz="2800" spc="-200"/>
              <a:t>e</a:t>
            </a:r>
            <a:r>
              <a:rPr dirty="0" sz="2800" spc="-254"/>
              <a:t> </a:t>
            </a:r>
            <a:r>
              <a:rPr dirty="0" sz="2800" spc="-10"/>
              <a:t>negócio</a:t>
            </a:r>
            <a:endParaRPr sz="2800"/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8" name="object 8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700" y="128016"/>
            <a:ext cx="7985759" cy="1009650"/>
            <a:chOff x="266700" y="128016"/>
            <a:chExt cx="7985759" cy="1009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700" y="128016"/>
              <a:ext cx="1009649" cy="10096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9704" y="128016"/>
              <a:ext cx="7572374" cy="1009649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2417320"/>
            <a:ext cx="8229599" cy="242887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35939" y="284736"/>
            <a:ext cx="756475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35"/>
              <a:t>O</a:t>
            </a:r>
            <a:r>
              <a:rPr dirty="0" sz="3600" spc="-295"/>
              <a:t> </a:t>
            </a:r>
            <a:r>
              <a:rPr dirty="0" sz="3600" spc="-145"/>
              <a:t>processo</a:t>
            </a:r>
            <a:r>
              <a:rPr dirty="0" sz="3600" spc="-295"/>
              <a:t> </a:t>
            </a:r>
            <a:r>
              <a:rPr dirty="0" sz="3600" spc="-195"/>
              <a:t>de</a:t>
            </a:r>
            <a:r>
              <a:rPr dirty="0" sz="3600" spc="-295"/>
              <a:t> </a:t>
            </a:r>
            <a:r>
              <a:rPr dirty="0" sz="3600" spc="-195"/>
              <a:t>gerenciamento</a:t>
            </a:r>
            <a:r>
              <a:rPr dirty="0" sz="3600" spc="-290"/>
              <a:t> </a:t>
            </a:r>
            <a:r>
              <a:rPr dirty="0" sz="3600" spc="-195"/>
              <a:t>de</a:t>
            </a:r>
            <a:r>
              <a:rPr dirty="0" sz="3600" spc="-295"/>
              <a:t> </a:t>
            </a:r>
            <a:r>
              <a:rPr dirty="0" sz="3600" spc="-45"/>
              <a:t>riscos</a:t>
            </a:r>
            <a:endParaRPr sz="3600"/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209194" y="6254444"/>
            <a:ext cx="39693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latin typeface="Tahoma"/>
                <a:cs typeface="Tahoma"/>
              </a:rPr>
              <a:t>Ian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Sommerville,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Engenharia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de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Software,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85">
                <a:latin typeface="Tahoma"/>
                <a:cs typeface="Tahoma"/>
              </a:rPr>
              <a:t>8ª.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edição.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Capítulo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5324475" cy="1114425"/>
            <a:chOff x="234695" y="80772"/>
            <a:chExt cx="532447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337184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63240" y="80772"/>
              <a:ext cx="2495549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35939" y="271363"/>
            <a:ext cx="49225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30"/>
              <a:t>Identificação</a:t>
            </a:r>
            <a:r>
              <a:rPr dirty="0" spc="-315"/>
              <a:t> </a:t>
            </a:r>
            <a:r>
              <a:rPr dirty="0" spc="-220"/>
              <a:t>de</a:t>
            </a:r>
            <a:r>
              <a:rPr dirty="0" spc="-310"/>
              <a:t> </a:t>
            </a:r>
            <a:r>
              <a:rPr dirty="0" spc="-85"/>
              <a:t>riscos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23239" y="1194089"/>
            <a:ext cx="7325359" cy="4067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67665" marR="177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67665" algn="l"/>
              </a:tabLst>
            </a:pPr>
            <a:r>
              <a:rPr dirty="0" sz="3200" spc="-75">
                <a:latin typeface="Tahoma"/>
                <a:cs typeface="Tahoma"/>
              </a:rPr>
              <a:t>Classificação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55">
                <a:latin typeface="Tahoma"/>
                <a:cs typeface="Tahoma"/>
              </a:rPr>
              <a:t>riscos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60">
                <a:latin typeface="Tahoma"/>
                <a:cs typeface="Tahoma"/>
              </a:rPr>
              <a:t>em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termos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20">
                <a:latin typeface="Tahoma"/>
                <a:cs typeface="Tahoma"/>
              </a:rPr>
              <a:t>suas </a:t>
            </a:r>
            <a:r>
              <a:rPr dirty="0" sz="3200" spc="-75">
                <a:latin typeface="Tahoma"/>
                <a:cs typeface="Tahoma"/>
              </a:rPr>
              <a:t>possíveis</a:t>
            </a:r>
            <a:r>
              <a:rPr dirty="0" sz="3200" spc="-26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fontes:</a:t>
            </a:r>
            <a:endParaRPr sz="3200">
              <a:latin typeface="Tahoma"/>
              <a:cs typeface="Tahoma"/>
            </a:endParaRPr>
          </a:p>
          <a:p>
            <a:pPr lvl="1" marL="768350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768350" algn="l"/>
              </a:tabLst>
            </a:pPr>
            <a:r>
              <a:rPr dirty="0" sz="2800" spc="-65">
                <a:latin typeface="Tahoma"/>
                <a:cs typeface="Tahoma"/>
              </a:rPr>
              <a:t>Riscos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de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tecnologia</a:t>
            </a:r>
            <a:endParaRPr sz="2800">
              <a:latin typeface="Tahoma"/>
              <a:cs typeface="Tahoma"/>
            </a:endParaRPr>
          </a:p>
          <a:p>
            <a:pPr lvl="1" marL="768350" indent="-286385">
              <a:lnSpc>
                <a:spcPct val="100000"/>
              </a:lnSpc>
              <a:spcBef>
                <a:spcPts val="615"/>
              </a:spcBef>
              <a:buChar char="–"/>
              <a:tabLst>
                <a:tab pos="768350" algn="l"/>
              </a:tabLst>
            </a:pPr>
            <a:r>
              <a:rPr dirty="0" sz="2800" spc="-65">
                <a:latin typeface="Tahoma"/>
                <a:cs typeface="Tahoma"/>
              </a:rPr>
              <a:t>Riscos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de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pessoal</a:t>
            </a:r>
            <a:endParaRPr sz="2800">
              <a:latin typeface="Tahoma"/>
              <a:cs typeface="Tahoma"/>
            </a:endParaRPr>
          </a:p>
          <a:p>
            <a:pPr lvl="1" marL="768350" indent="-286385">
              <a:lnSpc>
                <a:spcPct val="100000"/>
              </a:lnSpc>
              <a:spcBef>
                <a:spcPts val="615"/>
              </a:spcBef>
              <a:buChar char="–"/>
              <a:tabLst>
                <a:tab pos="768350" algn="l"/>
              </a:tabLst>
            </a:pPr>
            <a:r>
              <a:rPr dirty="0" sz="2800" spc="-65">
                <a:latin typeface="Tahoma"/>
                <a:cs typeface="Tahoma"/>
              </a:rPr>
              <a:t>Riscos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30">
                <a:latin typeface="Tahoma"/>
                <a:cs typeface="Tahoma"/>
              </a:rPr>
              <a:t>organizacionais</a:t>
            </a:r>
            <a:endParaRPr sz="2800">
              <a:latin typeface="Tahoma"/>
              <a:cs typeface="Tahoma"/>
            </a:endParaRPr>
          </a:p>
          <a:p>
            <a:pPr lvl="1" marL="768350" indent="-286385">
              <a:lnSpc>
                <a:spcPct val="100000"/>
              </a:lnSpc>
              <a:spcBef>
                <a:spcPts val="615"/>
              </a:spcBef>
              <a:buChar char="–"/>
              <a:tabLst>
                <a:tab pos="768350" algn="l"/>
              </a:tabLst>
            </a:pPr>
            <a:r>
              <a:rPr dirty="0" sz="2800" spc="-65">
                <a:latin typeface="Tahoma"/>
                <a:cs typeface="Tahoma"/>
              </a:rPr>
              <a:t>Riscos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de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ferramentas</a:t>
            </a:r>
            <a:endParaRPr sz="2800">
              <a:latin typeface="Tahoma"/>
              <a:cs typeface="Tahoma"/>
            </a:endParaRPr>
          </a:p>
          <a:p>
            <a:pPr lvl="1" marL="768350" indent="-286385">
              <a:lnSpc>
                <a:spcPct val="100000"/>
              </a:lnSpc>
              <a:spcBef>
                <a:spcPts val="615"/>
              </a:spcBef>
              <a:buChar char="–"/>
              <a:tabLst>
                <a:tab pos="768350" algn="l"/>
              </a:tabLst>
            </a:pPr>
            <a:r>
              <a:rPr dirty="0" sz="2800" spc="-65">
                <a:latin typeface="Tahoma"/>
                <a:cs typeface="Tahoma"/>
              </a:rPr>
              <a:t>Riscos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de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requisitos</a:t>
            </a:r>
            <a:endParaRPr sz="2800">
              <a:latin typeface="Tahoma"/>
              <a:cs typeface="Tahoma"/>
            </a:endParaRPr>
          </a:p>
          <a:p>
            <a:pPr lvl="1" marL="768350" indent="-286385">
              <a:lnSpc>
                <a:spcPct val="100000"/>
              </a:lnSpc>
              <a:spcBef>
                <a:spcPts val="965"/>
              </a:spcBef>
              <a:buChar char="–"/>
              <a:tabLst>
                <a:tab pos="768350" algn="l"/>
              </a:tabLst>
            </a:pPr>
            <a:r>
              <a:rPr dirty="0" sz="2800" spc="-65">
                <a:latin typeface="Tahoma"/>
                <a:cs typeface="Tahoma"/>
              </a:rPr>
              <a:t>Riscos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de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estimativas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5245100" cy="1114425"/>
            <a:chOff x="234695" y="80772"/>
            <a:chExt cx="5245100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196214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0491" y="80772"/>
              <a:ext cx="3829049" cy="11144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1805054"/>
            <a:ext cx="8229599" cy="364807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35939" y="271363"/>
            <a:ext cx="475805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80"/>
              <a:t>Riscos</a:t>
            </a:r>
            <a:r>
              <a:rPr dirty="0" spc="-345"/>
              <a:t> </a:t>
            </a:r>
            <a:r>
              <a:rPr dirty="0" spc="-280"/>
              <a:t>e</a:t>
            </a:r>
            <a:r>
              <a:rPr dirty="0" spc="-340"/>
              <a:t> </a:t>
            </a:r>
            <a:r>
              <a:rPr dirty="0" spc="-145"/>
              <a:t>tipos</a:t>
            </a:r>
            <a:r>
              <a:rPr dirty="0" spc="-345"/>
              <a:t> </a:t>
            </a:r>
            <a:r>
              <a:rPr dirty="0" spc="-220"/>
              <a:t>de</a:t>
            </a:r>
            <a:r>
              <a:rPr dirty="0" spc="-340"/>
              <a:t> </a:t>
            </a:r>
            <a:r>
              <a:rPr dirty="0" spc="-114"/>
              <a:t>risco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209194" y="6254443"/>
            <a:ext cx="39693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latin typeface="Tahoma"/>
                <a:cs typeface="Tahoma"/>
              </a:rPr>
              <a:t>Ian</a:t>
            </a:r>
            <a:r>
              <a:rPr dirty="0" sz="1200" spc="-75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Sommerville,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Engenharia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de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Software,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85">
                <a:latin typeface="Tahoma"/>
                <a:cs typeface="Tahoma"/>
              </a:rPr>
              <a:t>8ª.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5">
                <a:latin typeface="Tahoma"/>
                <a:cs typeface="Tahoma"/>
              </a:rPr>
              <a:t>edição.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40">
                <a:latin typeface="Tahoma"/>
                <a:cs typeface="Tahoma"/>
              </a:rPr>
              <a:t>Capítulo</a:t>
            </a:r>
            <a:r>
              <a:rPr dirty="0" sz="1200" spc="-70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8731" y="11807"/>
            <a:ext cx="38049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962025"/>
            <a:chOff x="0" y="0"/>
            <a:chExt cx="9144000" cy="962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9048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9620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36796" y="3314700"/>
            <a:ext cx="4457699" cy="2285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05" y="6553104"/>
            <a:ext cx="781049" cy="3047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8472" y="6460393"/>
            <a:ext cx="1886698" cy="34636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4695" y="80772"/>
            <a:ext cx="2409824" cy="1114424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535939" y="271363"/>
            <a:ext cx="182626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5"/>
              <a:t>Projetos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0" name="object 10"/>
          <p:cNvSpPr txBox="1"/>
          <p:nvPr/>
        </p:nvSpPr>
        <p:spPr>
          <a:xfrm>
            <a:off x="497839" y="1115771"/>
            <a:ext cx="7880350" cy="459168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195580" indent="-192405">
              <a:lnSpc>
                <a:spcPct val="100000"/>
              </a:lnSpc>
              <a:spcBef>
                <a:spcPts val="409"/>
              </a:spcBef>
              <a:buSzPct val="96875"/>
              <a:buChar char="•"/>
              <a:tabLst>
                <a:tab pos="195580" algn="l"/>
              </a:tabLst>
            </a:pPr>
            <a:r>
              <a:rPr dirty="0" sz="3200" spc="-114">
                <a:latin typeface="Tahoma"/>
                <a:cs typeface="Tahoma"/>
              </a:rPr>
              <a:t>Definição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240" i="1">
                <a:latin typeface="Trebuchet MS"/>
                <a:cs typeface="Trebuchet MS"/>
              </a:rPr>
              <a:t>Project</a:t>
            </a:r>
            <a:r>
              <a:rPr dirty="0" sz="3200" spc="-245" i="1">
                <a:latin typeface="Trebuchet MS"/>
                <a:cs typeface="Trebuchet MS"/>
              </a:rPr>
              <a:t> </a:t>
            </a:r>
            <a:r>
              <a:rPr dirty="0" sz="3200" spc="-180" i="1">
                <a:latin typeface="Trebuchet MS"/>
                <a:cs typeface="Trebuchet MS"/>
              </a:rPr>
              <a:t>Management</a:t>
            </a:r>
            <a:r>
              <a:rPr dirty="0" sz="3200" spc="-245" i="1">
                <a:latin typeface="Trebuchet MS"/>
                <a:cs typeface="Trebuchet MS"/>
              </a:rPr>
              <a:t> </a:t>
            </a:r>
            <a:r>
              <a:rPr dirty="0" sz="3200" spc="-60" i="1">
                <a:latin typeface="Trebuchet MS"/>
                <a:cs typeface="Trebuchet MS"/>
              </a:rPr>
              <a:t>Institute</a:t>
            </a:r>
            <a:endParaRPr sz="3200">
              <a:latin typeface="Trebuchet MS"/>
              <a:cs typeface="Trebuchet MS"/>
            </a:endParaRPr>
          </a:p>
          <a:p>
            <a:pPr marL="50800" marR="236854" indent="342900">
              <a:lnSpc>
                <a:spcPts val="3500"/>
              </a:lnSpc>
              <a:spcBef>
                <a:spcPts val="710"/>
              </a:spcBef>
            </a:pPr>
            <a:r>
              <a:rPr dirty="0" sz="3200" spc="-180">
                <a:latin typeface="Tahoma"/>
                <a:cs typeface="Tahoma"/>
              </a:rPr>
              <a:t>(PMI):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75">
                <a:latin typeface="Tahoma"/>
                <a:cs typeface="Tahoma"/>
              </a:rPr>
              <a:t>um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esforço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70" b="1">
                <a:solidFill>
                  <a:srgbClr val="FF0000"/>
                </a:solidFill>
                <a:latin typeface="Trebuchet MS"/>
                <a:cs typeface="Trebuchet MS"/>
              </a:rPr>
              <a:t>temporário</a:t>
            </a:r>
            <a:r>
              <a:rPr dirty="0" sz="3200" spc="-23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200" spc="-125">
                <a:latin typeface="Tahoma"/>
                <a:cs typeface="Tahoma"/>
              </a:rPr>
              <a:t>para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criar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45">
                <a:latin typeface="Tahoma"/>
                <a:cs typeface="Tahoma"/>
              </a:rPr>
              <a:t>um </a:t>
            </a:r>
            <a:r>
              <a:rPr dirty="0" sz="3200" spc="-125">
                <a:latin typeface="Tahoma"/>
                <a:cs typeface="Tahoma"/>
              </a:rPr>
              <a:t>produto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60">
                <a:latin typeface="Tahoma"/>
                <a:cs typeface="Tahoma"/>
              </a:rPr>
              <a:t>ou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serviço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0" b="1">
                <a:solidFill>
                  <a:srgbClr val="FF0000"/>
                </a:solidFill>
                <a:latin typeface="Trebuchet MS"/>
                <a:cs typeface="Trebuchet MS"/>
              </a:rPr>
              <a:t>único</a:t>
            </a:r>
            <a:endParaRPr sz="3200">
              <a:latin typeface="Trebuchet MS"/>
              <a:cs typeface="Trebuchet MS"/>
            </a:endParaRPr>
          </a:p>
          <a:p>
            <a:pPr marL="196215" indent="-192405">
              <a:lnSpc>
                <a:spcPct val="100000"/>
              </a:lnSpc>
              <a:spcBef>
                <a:spcPts val="675"/>
              </a:spcBef>
              <a:buSzPct val="96875"/>
              <a:buChar char="•"/>
              <a:tabLst>
                <a:tab pos="196215" algn="l"/>
              </a:tabLst>
            </a:pPr>
            <a:r>
              <a:rPr dirty="0" sz="3200" spc="-80">
                <a:latin typeface="Tahoma"/>
                <a:cs typeface="Tahoma"/>
              </a:rPr>
              <a:t>Características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dos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projetos:</a:t>
            </a:r>
            <a:endParaRPr sz="3200">
              <a:latin typeface="Tahoma"/>
              <a:cs typeface="Tahoma"/>
            </a:endParaRPr>
          </a:p>
          <a:p>
            <a:pPr marL="794385" indent="-743585">
              <a:lnSpc>
                <a:spcPct val="100000"/>
              </a:lnSpc>
              <a:spcBef>
                <a:spcPts val="990"/>
              </a:spcBef>
              <a:buChar char="–"/>
              <a:tabLst>
                <a:tab pos="794385" algn="l"/>
              </a:tabLst>
            </a:pPr>
            <a:r>
              <a:rPr dirty="0" sz="2800" spc="-100">
                <a:latin typeface="Tahoma"/>
                <a:cs typeface="Tahoma"/>
              </a:rPr>
              <a:t>Prazo</a:t>
            </a:r>
            <a:r>
              <a:rPr dirty="0" sz="2800" spc="-245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limitado</a:t>
            </a:r>
            <a:endParaRPr sz="2800">
              <a:latin typeface="Tahoma"/>
              <a:cs typeface="Tahoma"/>
            </a:endParaRPr>
          </a:p>
          <a:p>
            <a:pPr lvl="1" marL="793750" indent="-286385">
              <a:lnSpc>
                <a:spcPct val="100000"/>
              </a:lnSpc>
              <a:spcBef>
                <a:spcPts val="615"/>
              </a:spcBef>
              <a:buChar char="–"/>
              <a:tabLst>
                <a:tab pos="793750" algn="l"/>
              </a:tabLst>
            </a:pPr>
            <a:r>
              <a:rPr dirty="0" sz="2800" spc="-95">
                <a:latin typeface="Tahoma"/>
                <a:cs typeface="Tahoma"/>
              </a:rPr>
              <a:t>Recursos</a:t>
            </a:r>
            <a:r>
              <a:rPr dirty="0" sz="2800" spc="-240">
                <a:latin typeface="Tahoma"/>
                <a:cs typeface="Tahoma"/>
              </a:rPr>
              <a:t> </a:t>
            </a:r>
            <a:r>
              <a:rPr dirty="0" sz="2800" spc="-75">
                <a:latin typeface="Tahoma"/>
                <a:cs typeface="Tahoma"/>
              </a:rPr>
              <a:t>limitados</a:t>
            </a:r>
            <a:r>
              <a:rPr dirty="0" sz="2800" spc="-24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e</a:t>
            </a:r>
            <a:r>
              <a:rPr dirty="0" sz="2800" spc="-240">
                <a:latin typeface="Tahoma"/>
                <a:cs typeface="Tahoma"/>
              </a:rPr>
              <a:t> </a:t>
            </a:r>
            <a:r>
              <a:rPr dirty="0" sz="2800" spc="-85">
                <a:latin typeface="Tahoma"/>
                <a:cs typeface="Tahoma"/>
              </a:rPr>
              <a:t>definidos</a:t>
            </a:r>
            <a:r>
              <a:rPr dirty="0" sz="2800" spc="-240">
                <a:latin typeface="Tahoma"/>
                <a:cs typeface="Tahoma"/>
              </a:rPr>
              <a:t> </a:t>
            </a:r>
            <a:r>
              <a:rPr dirty="0" sz="2800" spc="-140">
                <a:latin typeface="Tahoma"/>
                <a:cs typeface="Tahoma"/>
              </a:rPr>
              <a:t>a</a:t>
            </a:r>
            <a:r>
              <a:rPr dirty="0" sz="2800" spc="-24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priori</a:t>
            </a:r>
            <a:endParaRPr sz="2800">
              <a:latin typeface="Tahoma"/>
              <a:cs typeface="Tahoma"/>
            </a:endParaRPr>
          </a:p>
          <a:p>
            <a:pPr lvl="1" marL="793750" indent="-286385">
              <a:lnSpc>
                <a:spcPct val="100000"/>
              </a:lnSpc>
              <a:spcBef>
                <a:spcPts val="615"/>
              </a:spcBef>
              <a:buChar char="–"/>
              <a:tabLst>
                <a:tab pos="793750" algn="l"/>
              </a:tabLst>
            </a:pPr>
            <a:r>
              <a:rPr dirty="0" sz="2800" spc="-145">
                <a:latin typeface="Tahoma"/>
                <a:cs typeface="Tahoma"/>
              </a:rPr>
              <a:t>Data</a:t>
            </a:r>
            <a:r>
              <a:rPr dirty="0" sz="2800" spc="-240">
                <a:latin typeface="Tahoma"/>
                <a:cs typeface="Tahoma"/>
              </a:rPr>
              <a:t> </a:t>
            </a:r>
            <a:r>
              <a:rPr dirty="0" sz="2800" spc="-85">
                <a:latin typeface="Tahoma"/>
                <a:cs typeface="Tahoma"/>
              </a:rPr>
              <a:t>estipulada</a:t>
            </a:r>
            <a:r>
              <a:rPr dirty="0" sz="2800" spc="-235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para</a:t>
            </a:r>
            <a:r>
              <a:rPr dirty="0" sz="2800" spc="-24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conclusão</a:t>
            </a:r>
            <a:endParaRPr sz="2800">
              <a:latin typeface="Tahoma"/>
              <a:cs typeface="Tahoma"/>
            </a:endParaRPr>
          </a:p>
          <a:p>
            <a:pPr lvl="1" marL="794385" marR="55880" indent="-287020">
              <a:lnSpc>
                <a:spcPts val="3300"/>
              </a:lnSpc>
              <a:spcBef>
                <a:spcPts val="775"/>
              </a:spcBef>
              <a:buChar char="–"/>
              <a:tabLst>
                <a:tab pos="794385" algn="l"/>
              </a:tabLst>
            </a:pPr>
            <a:r>
              <a:rPr dirty="0" sz="2800" spc="-95">
                <a:latin typeface="Tahoma"/>
                <a:cs typeface="Tahoma"/>
              </a:rPr>
              <a:t>Resultado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95">
                <a:latin typeface="Tahoma"/>
                <a:cs typeface="Tahoma"/>
              </a:rPr>
              <a:t>diferente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do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que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é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05">
                <a:latin typeface="Tahoma"/>
                <a:cs typeface="Tahoma"/>
              </a:rPr>
              <a:t>produzido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45">
                <a:latin typeface="Tahoma"/>
                <a:cs typeface="Tahoma"/>
              </a:rPr>
              <a:t>na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25">
                <a:latin typeface="Tahoma"/>
                <a:cs typeface="Tahoma"/>
              </a:rPr>
              <a:t>rotina </a:t>
            </a:r>
            <a:r>
              <a:rPr dirty="0" sz="2800" spc="-125">
                <a:latin typeface="Tahoma"/>
                <a:cs typeface="Tahoma"/>
              </a:rPr>
              <a:t>da</a:t>
            </a:r>
            <a:r>
              <a:rPr dirty="0" sz="2800" spc="-270">
                <a:latin typeface="Tahoma"/>
                <a:cs typeface="Tahoma"/>
              </a:rPr>
              <a:t> </a:t>
            </a:r>
            <a:r>
              <a:rPr dirty="0" sz="2800" spc="-25">
                <a:latin typeface="Tahoma"/>
                <a:cs typeface="Tahoma"/>
              </a:rPr>
              <a:t>organização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48731" y="11807"/>
            <a:ext cx="38138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4150995" cy="1114425"/>
            <a:chOff x="234695" y="80772"/>
            <a:chExt cx="415099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2200274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9759" y="80772"/>
              <a:ext cx="2495549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35939" y="271365"/>
            <a:ext cx="3640454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30"/>
              <a:t>Análise</a:t>
            </a:r>
            <a:r>
              <a:rPr dirty="0" spc="-345"/>
              <a:t> </a:t>
            </a:r>
            <a:r>
              <a:rPr dirty="0" spc="-225"/>
              <a:t>de</a:t>
            </a:r>
            <a:r>
              <a:rPr dirty="0" spc="-345"/>
              <a:t> </a:t>
            </a:r>
            <a:r>
              <a:rPr dirty="0" spc="-95"/>
              <a:t>riscos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35939" y="1150811"/>
            <a:ext cx="8037195" cy="4378960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12700" marR="182245" indent="-12065">
              <a:lnSpc>
                <a:spcPts val="3820"/>
              </a:lnSpc>
              <a:spcBef>
                <a:spcPts val="245"/>
              </a:spcBef>
              <a:buSzPct val="78125"/>
              <a:buChar char="•"/>
              <a:tabLst>
                <a:tab pos="158115" algn="l"/>
              </a:tabLst>
            </a:pPr>
            <a:r>
              <a:rPr dirty="0" sz="3200" spc="-90">
                <a:latin typeface="Tahoma"/>
                <a:cs typeface="Tahoma"/>
              </a:rPr>
              <a:t>	</a:t>
            </a:r>
            <a:r>
              <a:rPr dirty="0" sz="3200" spc="-90">
                <a:latin typeface="Tahoma"/>
                <a:cs typeface="Tahoma"/>
              </a:rPr>
              <a:t>Avaliar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30" b="1">
                <a:solidFill>
                  <a:srgbClr val="FF0000"/>
                </a:solidFill>
                <a:latin typeface="Trebuchet MS"/>
                <a:cs typeface="Trebuchet MS"/>
              </a:rPr>
              <a:t>probabilidade</a:t>
            </a:r>
            <a:r>
              <a:rPr dirty="0" sz="3200" spc="-25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200" spc="-125">
                <a:latin typeface="Tahoma"/>
                <a:cs typeface="Tahoma"/>
              </a:rPr>
              <a:t>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a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40" b="1">
                <a:solidFill>
                  <a:srgbClr val="FF0000"/>
                </a:solidFill>
                <a:latin typeface="Trebuchet MS"/>
                <a:cs typeface="Trebuchet MS"/>
              </a:rPr>
              <a:t>seriedade</a:t>
            </a:r>
            <a:r>
              <a:rPr dirty="0" sz="3200" spc="-250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20">
                <a:latin typeface="Tahoma"/>
                <a:cs typeface="Tahoma"/>
              </a:rPr>
              <a:t>cada </a:t>
            </a:r>
            <a:r>
              <a:rPr dirty="0" sz="3200" spc="-10">
                <a:latin typeface="Tahoma"/>
                <a:cs typeface="Tahoma"/>
              </a:rPr>
              <a:t>risco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330"/>
              </a:spcBef>
              <a:buFont typeface="Tahoma"/>
              <a:buChar char="•"/>
            </a:pPr>
            <a:endParaRPr sz="3200">
              <a:latin typeface="Tahoma"/>
              <a:cs typeface="Tahoma"/>
            </a:endParaRPr>
          </a:p>
          <a:p>
            <a:pPr marL="158115" indent="-157480">
              <a:lnSpc>
                <a:spcPct val="100000"/>
              </a:lnSpc>
              <a:buSzPct val="78125"/>
              <a:buChar char="•"/>
              <a:tabLst>
                <a:tab pos="158115" algn="l"/>
              </a:tabLst>
            </a:pPr>
            <a:r>
              <a:rPr dirty="0" sz="3200">
                <a:latin typeface="Tahoma"/>
                <a:cs typeface="Tahoma"/>
              </a:rPr>
              <a:t>A</a:t>
            </a:r>
            <a:r>
              <a:rPr dirty="0" sz="3200" spc="-160">
                <a:latin typeface="Tahoma"/>
                <a:cs typeface="Tahoma"/>
              </a:rPr>
              <a:t> </a:t>
            </a:r>
            <a:r>
              <a:rPr dirty="0" sz="3200" spc="-70">
                <a:latin typeface="Tahoma"/>
                <a:cs typeface="Tahoma"/>
              </a:rPr>
              <a:t>probabilidade</a:t>
            </a:r>
            <a:r>
              <a:rPr dirty="0" sz="3200" spc="-155">
                <a:latin typeface="Tahoma"/>
                <a:cs typeface="Tahoma"/>
              </a:rPr>
              <a:t> </a:t>
            </a:r>
            <a:r>
              <a:rPr dirty="0" sz="3200" spc="-60">
                <a:latin typeface="Tahoma"/>
                <a:cs typeface="Tahoma"/>
              </a:rPr>
              <a:t>pode</a:t>
            </a:r>
            <a:r>
              <a:rPr dirty="0" sz="3200" spc="-160">
                <a:latin typeface="Tahoma"/>
                <a:cs typeface="Tahoma"/>
              </a:rPr>
              <a:t> </a:t>
            </a:r>
            <a:r>
              <a:rPr dirty="0" sz="3200">
                <a:latin typeface="Tahoma"/>
                <a:cs typeface="Tahoma"/>
              </a:rPr>
              <a:t>ser</a:t>
            </a:r>
            <a:r>
              <a:rPr dirty="0" sz="3200" spc="-155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baixa,</a:t>
            </a:r>
            <a:r>
              <a:rPr dirty="0" sz="3200" spc="-160">
                <a:latin typeface="Tahoma"/>
                <a:cs typeface="Tahoma"/>
              </a:rPr>
              <a:t> </a:t>
            </a:r>
            <a:r>
              <a:rPr dirty="0" sz="3200" spc="-65">
                <a:latin typeface="Tahoma"/>
                <a:cs typeface="Tahoma"/>
              </a:rPr>
              <a:t>média</a:t>
            </a:r>
            <a:r>
              <a:rPr dirty="0" sz="3200" spc="-155">
                <a:latin typeface="Tahoma"/>
                <a:cs typeface="Tahoma"/>
              </a:rPr>
              <a:t> </a:t>
            </a:r>
            <a:r>
              <a:rPr dirty="0" sz="3200">
                <a:latin typeface="Tahoma"/>
                <a:cs typeface="Tahoma"/>
              </a:rPr>
              <a:t>ou</a:t>
            </a:r>
            <a:r>
              <a:rPr dirty="0" sz="3200" spc="-160">
                <a:latin typeface="Tahoma"/>
                <a:cs typeface="Tahoma"/>
              </a:rPr>
              <a:t> </a:t>
            </a:r>
            <a:r>
              <a:rPr dirty="0" sz="3200" spc="-20">
                <a:latin typeface="Tahoma"/>
                <a:cs typeface="Tahoma"/>
              </a:rPr>
              <a:t>alta</a:t>
            </a:r>
            <a:endParaRPr sz="3200">
              <a:latin typeface="Tahoma"/>
              <a:cs typeface="Tahoma"/>
            </a:endParaRPr>
          </a:p>
          <a:p>
            <a:pPr marL="157480" marR="247015" indent="-157480">
              <a:lnSpc>
                <a:spcPct val="144100"/>
              </a:lnSpc>
              <a:spcBef>
                <a:spcPts val="2415"/>
              </a:spcBef>
              <a:buSzPct val="78125"/>
              <a:buChar char="•"/>
              <a:tabLst>
                <a:tab pos="354965" algn="l"/>
              </a:tabLst>
            </a:pPr>
            <a:r>
              <a:rPr dirty="0" sz="3200" spc="-135">
                <a:latin typeface="Tahoma"/>
                <a:cs typeface="Tahoma"/>
              </a:rPr>
              <a:t>Os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efeitos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65">
                <a:latin typeface="Tahoma"/>
                <a:cs typeface="Tahoma"/>
              </a:rPr>
              <a:t>risco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poderiam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85">
                <a:latin typeface="Tahoma"/>
                <a:cs typeface="Tahoma"/>
              </a:rPr>
              <a:t>ser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60">
                <a:latin typeface="Tahoma"/>
                <a:cs typeface="Tahoma"/>
              </a:rPr>
              <a:t>catastróficos, </a:t>
            </a:r>
            <a:r>
              <a:rPr dirty="0" sz="3200" spc="-60">
                <a:latin typeface="Tahoma"/>
                <a:cs typeface="Tahoma"/>
              </a:rPr>
              <a:t>	</a:t>
            </a:r>
            <a:r>
              <a:rPr dirty="0" sz="3200" spc="-90">
                <a:latin typeface="Tahoma"/>
                <a:cs typeface="Tahoma"/>
              </a:rPr>
              <a:t>sérios,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85">
                <a:latin typeface="Tahoma"/>
                <a:cs typeface="Tahoma"/>
              </a:rPr>
              <a:t>toleráveis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ou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insignificantes</a:t>
            </a:r>
            <a:endParaRPr sz="3200">
              <a:latin typeface="Tahoma"/>
              <a:cs typeface="Tahoma"/>
            </a:endParaRPr>
          </a:p>
          <a:p>
            <a:pPr marL="354965">
              <a:lnSpc>
                <a:spcPct val="100000"/>
              </a:lnSpc>
              <a:spcBef>
                <a:spcPts val="620"/>
              </a:spcBef>
            </a:pPr>
            <a:r>
              <a:rPr dirty="0" sz="2800">
                <a:latin typeface="Tahoma"/>
                <a:cs typeface="Tahoma"/>
              </a:rPr>
              <a:t>–</a:t>
            </a:r>
            <a:r>
              <a:rPr dirty="0" sz="2800" spc="-5">
                <a:latin typeface="Tahoma"/>
                <a:cs typeface="Tahoma"/>
              </a:rPr>
              <a:t>  </a:t>
            </a:r>
            <a:r>
              <a:rPr dirty="0" sz="2800" spc="-75">
                <a:latin typeface="Tahoma"/>
                <a:cs typeface="Tahoma"/>
              </a:rPr>
              <a:t>A</a:t>
            </a:r>
            <a:r>
              <a:rPr dirty="0" sz="2800" spc="-265">
                <a:latin typeface="Tahoma"/>
                <a:cs typeface="Tahoma"/>
              </a:rPr>
              <a:t> </a:t>
            </a:r>
            <a:r>
              <a:rPr dirty="0" sz="2800" spc="-65">
                <a:latin typeface="Tahoma"/>
                <a:cs typeface="Tahoma"/>
              </a:rPr>
              <a:t>classificação</a:t>
            </a:r>
            <a:r>
              <a:rPr dirty="0" sz="2800" spc="-265">
                <a:latin typeface="Tahoma"/>
                <a:cs typeface="Tahoma"/>
              </a:rPr>
              <a:t> </a:t>
            </a:r>
            <a:r>
              <a:rPr dirty="0" sz="2800" spc="-130">
                <a:latin typeface="Tahoma"/>
                <a:cs typeface="Tahoma"/>
              </a:rPr>
              <a:t>deve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45" b="1">
                <a:solidFill>
                  <a:srgbClr val="FF0000"/>
                </a:solidFill>
                <a:latin typeface="Trebuchet MS"/>
                <a:cs typeface="Trebuchet MS"/>
              </a:rPr>
              <a:t>deixar</a:t>
            </a:r>
            <a:r>
              <a:rPr dirty="0" sz="2800" spc="-23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2800" spc="-110" b="1">
                <a:solidFill>
                  <a:srgbClr val="FF0000"/>
                </a:solidFill>
                <a:latin typeface="Trebuchet MS"/>
                <a:cs typeface="Trebuchet MS"/>
              </a:rPr>
              <a:t>clara</a:t>
            </a:r>
            <a:r>
              <a:rPr dirty="0" sz="2800" spc="-23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2800" spc="-140">
                <a:latin typeface="Tahoma"/>
                <a:cs typeface="Tahoma"/>
              </a:rPr>
              <a:t>a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20">
                <a:latin typeface="Tahoma"/>
                <a:cs typeface="Tahoma"/>
              </a:rPr>
              <a:t>seriedade!!!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9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6155055" cy="1114425"/>
            <a:chOff x="234695" y="80772"/>
            <a:chExt cx="615505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266699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0675" y="80772"/>
              <a:ext cx="4029074" cy="11144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2010155"/>
            <a:ext cx="8229599" cy="323849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35939" y="271363"/>
            <a:ext cx="567118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70"/>
              <a:t>Exemplos</a:t>
            </a:r>
            <a:r>
              <a:rPr dirty="0" spc="-355"/>
              <a:t> </a:t>
            </a:r>
            <a:r>
              <a:rPr dirty="0" spc="-280"/>
              <a:t>e</a:t>
            </a:r>
            <a:r>
              <a:rPr dirty="0" spc="-355"/>
              <a:t> </a:t>
            </a:r>
            <a:r>
              <a:rPr dirty="0" spc="-155"/>
              <a:t>tipos</a:t>
            </a:r>
            <a:r>
              <a:rPr dirty="0" spc="-355"/>
              <a:t> </a:t>
            </a:r>
            <a:r>
              <a:rPr dirty="0" spc="-225"/>
              <a:t>de</a:t>
            </a:r>
            <a:r>
              <a:rPr dirty="0" spc="-350"/>
              <a:t> </a:t>
            </a:r>
            <a:r>
              <a:rPr dirty="0" spc="-75"/>
              <a:t>riscos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5546725" cy="1114425"/>
            <a:chOff x="234695" y="80772"/>
            <a:chExt cx="554672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3590924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5743" y="80772"/>
              <a:ext cx="2495549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35939" y="271364"/>
            <a:ext cx="502729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10"/>
              <a:t>Planejamento</a:t>
            </a:r>
            <a:r>
              <a:rPr dirty="0" spc="-335"/>
              <a:t> </a:t>
            </a:r>
            <a:r>
              <a:rPr dirty="0" spc="-225"/>
              <a:t>de</a:t>
            </a:r>
            <a:r>
              <a:rPr dirty="0" spc="-335"/>
              <a:t> </a:t>
            </a:r>
            <a:r>
              <a:rPr dirty="0" spc="-85"/>
              <a:t>riscos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485139" y="1153479"/>
            <a:ext cx="7458075" cy="4710430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marL="405765" marR="226060" indent="-342900">
              <a:lnSpc>
                <a:spcPts val="3450"/>
              </a:lnSpc>
              <a:spcBef>
                <a:spcPts val="540"/>
              </a:spcBef>
              <a:buChar char="•"/>
              <a:tabLst>
                <a:tab pos="405765" algn="l"/>
              </a:tabLst>
            </a:pPr>
            <a:r>
              <a:rPr dirty="0" sz="3200" spc="-105">
                <a:latin typeface="Tahoma"/>
                <a:cs typeface="Tahoma"/>
              </a:rPr>
              <a:t>Considerar</a:t>
            </a:r>
            <a:r>
              <a:rPr dirty="0" sz="3200" spc="-19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cada</a:t>
            </a:r>
            <a:r>
              <a:rPr dirty="0" sz="3200" spc="-190">
                <a:latin typeface="Tahoma"/>
                <a:cs typeface="Tahoma"/>
              </a:rPr>
              <a:t> </a:t>
            </a:r>
            <a:r>
              <a:rPr dirty="0" sz="3200" spc="-60">
                <a:latin typeface="Tahoma"/>
                <a:cs typeface="Tahoma"/>
              </a:rPr>
              <a:t>risco</a:t>
            </a:r>
            <a:r>
              <a:rPr dirty="0" sz="3200" spc="-19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e</a:t>
            </a:r>
            <a:r>
              <a:rPr dirty="0" sz="3200" spc="-190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desenvolver</a:t>
            </a:r>
            <a:r>
              <a:rPr dirty="0" sz="3200" spc="-190">
                <a:latin typeface="Tahoma"/>
                <a:cs typeface="Tahoma"/>
              </a:rPr>
              <a:t> </a:t>
            </a:r>
            <a:r>
              <a:rPr dirty="0" sz="3200" spc="-45">
                <a:latin typeface="Tahoma"/>
                <a:cs typeface="Tahoma"/>
              </a:rPr>
              <a:t>uma </a:t>
            </a:r>
            <a:r>
              <a:rPr dirty="0" sz="3200" spc="-110">
                <a:latin typeface="Tahoma"/>
                <a:cs typeface="Tahoma"/>
              </a:rPr>
              <a:t>estratégia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para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55" b="1">
                <a:solidFill>
                  <a:srgbClr val="FF0000"/>
                </a:solidFill>
                <a:latin typeface="Trebuchet MS"/>
                <a:cs typeface="Trebuchet MS"/>
              </a:rPr>
              <a:t>gerenciar</a:t>
            </a:r>
            <a:r>
              <a:rPr dirty="0" sz="3200" spc="-23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3200" spc="-80">
                <a:latin typeface="Tahoma"/>
                <a:cs typeface="Tahoma"/>
              </a:rPr>
              <a:t>esse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risco.</a:t>
            </a:r>
            <a:endParaRPr sz="3200">
              <a:latin typeface="Tahoma"/>
              <a:cs typeface="Tahoma"/>
            </a:endParaRPr>
          </a:p>
          <a:p>
            <a:pPr marL="405765" indent="-342265">
              <a:lnSpc>
                <a:spcPct val="100000"/>
              </a:lnSpc>
              <a:spcBef>
                <a:spcPts val="310"/>
              </a:spcBef>
              <a:buChar char="•"/>
              <a:tabLst>
                <a:tab pos="405765" algn="l"/>
              </a:tabLst>
            </a:pPr>
            <a:r>
              <a:rPr dirty="0" sz="3200" spc="-105">
                <a:latin typeface="Tahoma"/>
                <a:cs typeface="Tahoma"/>
              </a:rPr>
              <a:t>Estratégias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prevenção</a:t>
            </a:r>
            <a:endParaRPr sz="3200">
              <a:latin typeface="Tahoma"/>
              <a:cs typeface="Tahoma"/>
            </a:endParaRPr>
          </a:p>
          <a:p>
            <a:pPr lvl="1" marL="806450" indent="-286385">
              <a:lnSpc>
                <a:spcPct val="100000"/>
              </a:lnSpc>
              <a:spcBef>
                <a:spcPts val="215"/>
              </a:spcBef>
              <a:buChar char="–"/>
              <a:tabLst>
                <a:tab pos="806450" algn="l"/>
              </a:tabLst>
            </a:pPr>
            <a:r>
              <a:rPr dirty="0" sz="2800" spc="-75">
                <a:latin typeface="Tahoma"/>
                <a:cs typeface="Tahoma"/>
              </a:rPr>
              <a:t>A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90">
                <a:latin typeface="Tahoma"/>
                <a:cs typeface="Tahoma"/>
              </a:rPr>
              <a:t>probabilidade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de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30">
                <a:latin typeface="Tahoma"/>
                <a:cs typeface="Tahoma"/>
              </a:rPr>
              <a:t>o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65">
                <a:latin typeface="Tahoma"/>
                <a:cs typeface="Tahoma"/>
              </a:rPr>
              <a:t>risco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05">
                <a:latin typeface="Tahoma"/>
                <a:cs typeface="Tahoma"/>
              </a:rPr>
              <a:t>ocorrer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é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reduzida;</a:t>
            </a:r>
            <a:endParaRPr sz="2800">
              <a:latin typeface="Tahoma"/>
              <a:cs typeface="Tahoma"/>
            </a:endParaRPr>
          </a:p>
          <a:p>
            <a:pPr marL="405765" indent="-342265">
              <a:lnSpc>
                <a:spcPts val="3490"/>
              </a:lnSpc>
              <a:spcBef>
                <a:spcPts val="475"/>
              </a:spcBef>
              <a:buChar char="•"/>
              <a:tabLst>
                <a:tab pos="405765" algn="l"/>
              </a:tabLst>
            </a:pPr>
            <a:r>
              <a:rPr dirty="0" sz="3200" spc="-100">
                <a:latin typeface="Tahoma"/>
                <a:cs typeface="Tahoma"/>
              </a:rPr>
              <a:t>Estratégias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minimização</a:t>
            </a:r>
            <a:endParaRPr sz="3200">
              <a:latin typeface="Tahoma"/>
              <a:cs typeface="Tahoma"/>
            </a:endParaRPr>
          </a:p>
          <a:p>
            <a:pPr lvl="1" marL="806450" indent="-286385">
              <a:lnSpc>
                <a:spcPts val="3010"/>
              </a:lnSpc>
              <a:buChar char="–"/>
              <a:tabLst>
                <a:tab pos="806450" algn="l"/>
              </a:tabLst>
            </a:pPr>
            <a:r>
              <a:rPr dirty="0" sz="2800" spc="-204">
                <a:latin typeface="Tahoma"/>
                <a:cs typeface="Tahoma"/>
              </a:rPr>
              <a:t>O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95">
                <a:latin typeface="Tahoma"/>
                <a:cs typeface="Tahoma"/>
              </a:rPr>
              <a:t>impacto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do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65">
                <a:latin typeface="Tahoma"/>
                <a:cs typeface="Tahoma"/>
              </a:rPr>
              <a:t>risco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00">
                <a:latin typeface="Tahoma"/>
                <a:cs typeface="Tahoma"/>
              </a:rPr>
              <a:t>sobre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30">
                <a:latin typeface="Tahoma"/>
                <a:cs typeface="Tahoma"/>
              </a:rPr>
              <a:t>o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20">
                <a:latin typeface="Tahoma"/>
                <a:cs typeface="Tahoma"/>
              </a:rPr>
              <a:t>projeto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40">
                <a:latin typeface="Tahoma"/>
                <a:cs typeface="Tahoma"/>
              </a:rPr>
              <a:t>ou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produto</a:t>
            </a:r>
            <a:endParaRPr sz="2800">
              <a:latin typeface="Tahoma"/>
              <a:cs typeface="Tahoma"/>
            </a:endParaRPr>
          </a:p>
          <a:p>
            <a:pPr marL="807085">
              <a:lnSpc>
                <a:spcPct val="100000"/>
              </a:lnSpc>
              <a:spcBef>
                <a:spcPts val="840"/>
              </a:spcBef>
            </a:pPr>
            <a:r>
              <a:rPr dirty="0" sz="2800" spc="-100">
                <a:latin typeface="Tahoma"/>
                <a:cs typeface="Tahoma"/>
              </a:rPr>
              <a:t>será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reduzido;</a:t>
            </a:r>
            <a:endParaRPr sz="2800">
              <a:latin typeface="Tahoma"/>
              <a:cs typeface="Tahoma"/>
            </a:endParaRPr>
          </a:p>
          <a:p>
            <a:pPr marL="405765" indent="-342265">
              <a:lnSpc>
                <a:spcPts val="3325"/>
              </a:lnSpc>
              <a:spcBef>
                <a:spcPts val="280"/>
              </a:spcBef>
              <a:buChar char="•"/>
              <a:tabLst>
                <a:tab pos="405765" algn="l"/>
              </a:tabLst>
            </a:pPr>
            <a:r>
              <a:rPr dirty="0" sz="3200" spc="-75">
                <a:latin typeface="Tahoma"/>
                <a:cs typeface="Tahoma"/>
              </a:rPr>
              <a:t>Planos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20">
                <a:latin typeface="Tahoma"/>
                <a:cs typeface="Tahoma"/>
              </a:rPr>
              <a:t>contingência</a:t>
            </a:r>
            <a:endParaRPr sz="3200">
              <a:latin typeface="Tahoma"/>
              <a:cs typeface="Tahoma"/>
            </a:endParaRPr>
          </a:p>
          <a:p>
            <a:pPr lvl="1" marL="806450" indent="-400685">
              <a:lnSpc>
                <a:spcPts val="2845"/>
              </a:lnSpc>
              <a:buChar char="–"/>
              <a:tabLst>
                <a:tab pos="806450" algn="l"/>
              </a:tabLst>
            </a:pPr>
            <a:r>
              <a:rPr dirty="0" sz="2800" spc="-130">
                <a:latin typeface="Tahoma"/>
                <a:cs typeface="Tahoma"/>
              </a:rPr>
              <a:t>São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90">
                <a:latin typeface="Tahoma"/>
                <a:cs typeface="Tahoma"/>
              </a:rPr>
              <a:t>planos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para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65">
                <a:latin typeface="Tahoma"/>
                <a:cs typeface="Tahoma"/>
              </a:rPr>
              <a:t>lidar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14">
                <a:latin typeface="Tahoma"/>
                <a:cs typeface="Tahoma"/>
              </a:rPr>
              <a:t>com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85">
                <a:latin typeface="Tahoma"/>
                <a:cs typeface="Tahoma"/>
              </a:rPr>
              <a:t>os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75">
                <a:latin typeface="Tahoma"/>
                <a:cs typeface="Tahoma"/>
              </a:rPr>
              <a:t>riscos,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90">
                <a:latin typeface="Tahoma"/>
                <a:cs typeface="Tahoma"/>
              </a:rPr>
              <a:t>caso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20">
                <a:latin typeface="Tahoma"/>
                <a:cs typeface="Tahoma"/>
              </a:rPr>
              <a:t>eles</a:t>
            </a:r>
            <a:endParaRPr sz="2800">
              <a:latin typeface="Tahoma"/>
              <a:cs typeface="Tahoma"/>
            </a:endParaRPr>
          </a:p>
          <a:p>
            <a:pPr marL="807085">
              <a:lnSpc>
                <a:spcPct val="100000"/>
              </a:lnSpc>
              <a:spcBef>
                <a:spcPts val="840"/>
              </a:spcBef>
            </a:pPr>
            <a:r>
              <a:rPr dirty="0" sz="2800" spc="-10">
                <a:latin typeface="Tahoma"/>
                <a:cs typeface="Tahoma"/>
              </a:rPr>
              <a:t>ocorram.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7179" y="175260"/>
            <a:ext cx="7858125" cy="895350"/>
            <a:chOff x="297179" y="175260"/>
            <a:chExt cx="7858125" cy="895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79" y="175260"/>
              <a:ext cx="6896099" cy="8953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879" y="175260"/>
              <a:ext cx="1495424" cy="895349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1442922"/>
            <a:ext cx="8229599" cy="437197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8497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100"/>
              <a:t>Estratégias</a:t>
            </a:r>
            <a:r>
              <a:rPr dirty="0" sz="3200" spc="-270"/>
              <a:t> </a:t>
            </a:r>
            <a:r>
              <a:rPr dirty="0" sz="3200" spc="-114"/>
              <a:t>para</a:t>
            </a:r>
            <a:r>
              <a:rPr dirty="0" sz="3200" spc="-265"/>
              <a:t> </a:t>
            </a:r>
            <a:r>
              <a:rPr dirty="0" sz="3200" spc="-165"/>
              <a:t>ajudar</a:t>
            </a:r>
            <a:r>
              <a:rPr dirty="0" sz="3200" spc="-265"/>
              <a:t> </a:t>
            </a:r>
            <a:r>
              <a:rPr dirty="0" sz="3200" spc="-60"/>
              <a:t>a</a:t>
            </a:r>
            <a:r>
              <a:rPr dirty="0" sz="3200" spc="-265"/>
              <a:t> </a:t>
            </a:r>
            <a:r>
              <a:rPr dirty="0" sz="3200" spc="-165"/>
              <a:t>gerenciar</a:t>
            </a:r>
            <a:r>
              <a:rPr dirty="0" sz="3200" spc="-265"/>
              <a:t> </a:t>
            </a:r>
            <a:r>
              <a:rPr dirty="0" sz="3200" spc="-70"/>
              <a:t>os</a:t>
            </a:r>
            <a:r>
              <a:rPr dirty="0" sz="3200" spc="-270"/>
              <a:t> </a:t>
            </a:r>
            <a:r>
              <a:rPr dirty="0" sz="3200" spc="-45"/>
              <a:t>riscos</a:t>
            </a:r>
            <a:endParaRPr sz="3200"/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5324475" cy="1114425"/>
            <a:chOff x="234695" y="80772"/>
            <a:chExt cx="532447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337184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63240" y="80772"/>
              <a:ext cx="2495549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Monitoração</a:t>
            </a:r>
            <a:r>
              <a:rPr dirty="0" spc="-340"/>
              <a:t> </a:t>
            </a:r>
            <a:r>
              <a:rPr dirty="0" spc="-225"/>
              <a:t>de</a:t>
            </a:r>
            <a:r>
              <a:rPr dirty="0" spc="-340"/>
              <a:t> </a:t>
            </a:r>
            <a:r>
              <a:rPr dirty="0" spc="-90"/>
              <a:t>riscos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35939" y="1101939"/>
            <a:ext cx="7366000" cy="46742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4940" marR="5080" indent="-154305">
              <a:lnSpc>
                <a:spcPct val="109600"/>
              </a:lnSpc>
              <a:spcBef>
                <a:spcPts val="95"/>
              </a:spcBef>
              <a:buSzPct val="76562"/>
              <a:buChar char="•"/>
              <a:tabLst>
                <a:tab pos="354965" algn="l"/>
              </a:tabLst>
            </a:pPr>
            <a:r>
              <a:rPr dirty="0" sz="3200" spc="-120">
                <a:latin typeface="Tahoma"/>
                <a:cs typeface="Tahoma"/>
              </a:rPr>
              <a:t>Avaliar,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regularmente,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cada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90">
                <a:latin typeface="Tahoma"/>
                <a:cs typeface="Tahoma"/>
              </a:rPr>
              <a:t>um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dos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riscos </a:t>
            </a:r>
            <a:r>
              <a:rPr dirty="0" sz="3200" spc="-10">
                <a:latin typeface="Tahoma"/>
                <a:cs typeface="Tahoma"/>
              </a:rPr>
              <a:t>	</a:t>
            </a:r>
            <a:r>
              <a:rPr dirty="0" sz="3200" spc="-100">
                <a:latin typeface="Tahoma"/>
                <a:cs typeface="Tahoma"/>
              </a:rPr>
              <a:t>identificados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para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decidir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se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está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ou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55">
                <a:latin typeface="Tahoma"/>
                <a:cs typeface="Tahoma"/>
              </a:rPr>
              <a:t>não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se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ts val="3520"/>
              </a:lnSpc>
            </a:pPr>
            <a:r>
              <a:rPr dirty="0" sz="3200" spc="-150">
                <a:latin typeface="Tahoma"/>
                <a:cs typeface="Tahoma"/>
              </a:rPr>
              <a:t>tornando</a:t>
            </a:r>
            <a:r>
              <a:rPr dirty="0" sz="3200" spc="-330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menos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65">
                <a:latin typeface="Tahoma"/>
                <a:cs typeface="Tahoma"/>
              </a:rPr>
              <a:t>ou</a:t>
            </a:r>
            <a:r>
              <a:rPr dirty="0" sz="3200" spc="-33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mais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provável.</a:t>
            </a:r>
            <a:endParaRPr sz="3200">
              <a:latin typeface="Tahoma"/>
              <a:cs typeface="Tahoma"/>
            </a:endParaRPr>
          </a:p>
          <a:p>
            <a:pPr marL="12700" marR="1142365" indent="-10795">
              <a:lnSpc>
                <a:spcPct val="121100"/>
              </a:lnSpc>
              <a:spcBef>
                <a:spcPts val="3075"/>
              </a:spcBef>
              <a:buSzPct val="76562"/>
              <a:buChar char="•"/>
              <a:tabLst>
                <a:tab pos="155575" algn="l"/>
              </a:tabLst>
            </a:pPr>
            <a:r>
              <a:rPr dirty="0" sz="3200" spc="-105">
                <a:latin typeface="Tahoma"/>
                <a:cs typeface="Tahoma"/>
              </a:rPr>
              <a:t>	</a:t>
            </a:r>
            <a:r>
              <a:rPr dirty="0" sz="3200" spc="-105">
                <a:latin typeface="Tahoma"/>
                <a:cs typeface="Tahoma"/>
              </a:rPr>
              <a:t>Avaliar</a:t>
            </a:r>
            <a:r>
              <a:rPr dirty="0" sz="3200" spc="-330">
                <a:latin typeface="Tahoma"/>
                <a:cs typeface="Tahoma"/>
              </a:rPr>
              <a:t> </a:t>
            </a:r>
            <a:r>
              <a:rPr dirty="0" sz="3200" spc="-155">
                <a:latin typeface="Tahoma"/>
                <a:cs typeface="Tahoma"/>
              </a:rPr>
              <a:t>também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se</a:t>
            </a:r>
            <a:r>
              <a:rPr dirty="0" sz="3200" spc="-330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os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efeitos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do</a:t>
            </a:r>
            <a:r>
              <a:rPr dirty="0" sz="3200" spc="-330">
                <a:latin typeface="Tahoma"/>
                <a:cs typeface="Tahoma"/>
              </a:rPr>
              <a:t> </a:t>
            </a:r>
            <a:r>
              <a:rPr dirty="0" sz="3200" spc="-40">
                <a:latin typeface="Tahoma"/>
                <a:cs typeface="Tahoma"/>
              </a:rPr>
              <a:t>risco </a:t>
            </a:r>
            <a:r>
              <a:rPr dirty="0" sz="3200" spc="-45">
                <a:latin typeface="Tahoma"/>
                <a:cs typeface="Tahoma"/>
              </a:rPr>
              <a:t>mudaram.</a:t>
            </a:r>
            <a:endParaRPr sz="3200">
              <a:latin typeface="Tahoma"/>
              <a:cs typeface="Tahoma"/>
            </a:endParaRPr>
          </a:p>
          <a:p>
            <a:pPr marL="154940" marR="139065" indent="-154305">
              <a:lnSpc>
                <a:spcPct val="123000"/>
              </a:lnSpc>
              <a:spcBef>
                <a:spcPts val="2850"/>
              </a:spcBef>
              <a:buSzPct val="76562"/>
              <a:buChar char="•"/>
              <a:tabLst>
                <a:tab pos="478790" algn="l"/>
              </a:tabLst>
            </a:pPr>
            <a:r>
              <a:rPr dirty="0" sz="3200" spc="-150">
                <a:latin typeface="Tahoma"/>
                <a:cs typeface="Tahoma"/>
              </a:rPr>
              <a:t>Cada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risco-</a:t>
            </a:r>
            <a:r>
              <a:rPr dirty="0" sz="3200" spc="-145">
                <a:latin typeface="Tahoma"/>
                <a:cs typeface="Tahoma"/>
              </a:rPr>
              <a:t>chave</a:t>
            </a:r>
            <a:r>
              <a:rPr dirty="0" sz="3200" spc="-310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deve</a:t>
            </a:r>
            <a:r>
              <a:rPr dirty="0" sz="3200" spc="-31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ser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discutido</a:t>
            </a:r>
            <a:r>
              <a:rPr dirty="0" sz="3200" spc="-310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nas </a:t>
            </a:r>
            <a:r>
              <a:rPr dirty="0" sz="3200" spc="-25">
                <a:latin typeface="Tahoma"/>
                <a:cs typeface="Tahoma"/>
              </a:rPr>
              <a:t>	</a:t>
            </a:r>
            <a:r>
              <a:rPr dirty="0" sz="3200" spc="-130">
                <a:latin typeface="Tahoma"/>
                <a:cs typeface="Tahoma"/>
              </a:rPr>
              <a:t>reuniões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de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gerenciamento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de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progresso.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5057775" cy="1114425"/>
            <a:chOff x="234695" y="80772"/>
            <a:chExt cx="505777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310514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6540" y="80772"/>
              <a:ext cx="2495549" cy="11144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2348358"/>
            <a:ext cx="8229599" cy="2562224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35939" y="271365"/>
            <a:ext cx="46215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0"/>
              <a:t>Indicadores</a:t>
            </a:r>
            <a:r>
              <a:rPr dirty="0" spc="-350"/>
              <a:t> </a:t>
            </a:r>
            <a:r>
              <a:rPr dirty="0" spc="-225"/>
              <a:t>de</a:t>
            </a:r>
            <a:r>
              <a:rPr dirty="0" spc="-345"/>
              <a:t> </a:t>
            </a:r>
            <a:r>
              <a:rPr dirty="0" spc="-85"/>
              <a:t>riscos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7" name="object 7"/>
          <p:cNvSpPr txBox="1"/>
          <p:nvPr/>
        </p:nvSpPr>
        <p:spPr>
          <a:xfrm>
            <a:off x="209194" y="6254443"/>
            <a:ext cx="39128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5">
                <a:latin typeface="Tahoma"/>
                <a:cs typeface="Tahoma"/>
              </a:rPr>
              <a:t>Ian</a:t>
            </a:r>
            <a:r>
              <a:rPr dirty="0" sz="1200" spc="-90">
                <a:latin typeface="Tahoma"/>
                <a:cs typeface="Tahoma"/>
              </a:rPr>
              <a:t> </a:t>
            </a:r>
            <a:r>
              <a:rPr dirty="0" sz="1200" spc="-55">
                <a:latin typeface="Tahoma"/>
                <a:cs typeface="Tahoma"/>
              </a:rPr>
              <a:t>Sommerville,</a:t>
            </a:r>
            <a:r>
              <a:rPr dirty="0" sz="1200" spc="-85">
                <a:latin typeface="Tahoma"/>
                <a:cs typeface="Tahoma"/>
              </a:rPr>
              <a:t> </a:t>
            </a:r>
            <a:r>
              <a:rPr dirty="0" sz="1200" spc="-65">
                <a:latin typeface="Tahoma"/>
                <a:cs typeface="Tahoma"/>
              </a:rPr>
              <a:t>Engenharia</a:t>
            </a:r>
            <a:r>
              <a:rPr dirty="0" sz="1200" spc="-85">
                <a:latin typeface="Tahoma"/>
                <a:cs typeface="Tahoma"/>
              </a:rPr>
              <a:t> </a:t>
            </a:r>
            <a:r>
              <a:rPr dirty="0" sz="1200" spc="-55">
                <a:latin typeface="Tahoma"/>
                <a:cs typeface="Tahoma"/>
              </a:rPr>
              <a:t>de</a:t>
            </a:r>
            <a:r>
              <a:rPr dirty="0" sz="1200" spc="-85">
                <a:latin typeface="Tahoma"/>
                <a:cs typeface="Tahoma"/>
              </a:rPr>
              <a:t> </a:t>
            </a:r>
            <a:r>
              <a:rPr dirty="0" sz="1200" spc="-60">
                <a:latin typeface="Tahoma"/>
                <a:cs typeface="Tahoma"/>
              </a:rPr>
              <a:t>Software,</a:t>
            </a:r>
            <a:r>
              <a:rPr dirty="0" sz="1200" spc="-90">
                <a:latin typeface="Tahoma"/>
                <a:cs typeface="Tahoma"/>
              </a:rPr>
              <a:t> 8ª.</a:t>
            </a:r>
            <a:r>
              <a:rPr dirty="0" sz="1200" spc="-85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edição.</a:t>
            </a:r>
            <a:r>
              <a:rPr dirty="0" sz="1200" spc="-85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Capítulo</a:t>
            </a:r>
            <a:r>
              <a:rPr dirty="0" sz="1200" spc="-85">
                <a:latin typeface="Tahoma"/>
                <a:cs typeface="Tahoma"/>
              </a:rPr>
              <a:t> </a:t>
            </a:r>
            <a:r>
              <a:rPr dirty="0" sz="1200" spc="-50">
                <a:latin typeface="Tahoma"/>
                <a:cs typeface="Tahoma"/>
              </a:rPr>
              <a:t>5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8731" y="11809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81012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5"/>
              <a:t>Pontos</a:t>
            </a:r>
            <a:r>
              <a:rPr dirty="0" spc="-355"/>
              <a:t> </a:t>
            </a:r>
            <a:r>
              <a:rPr dirty="0" spc="-175"/>
              <a:t>importantes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5725" rIns="0" bIns="0" rtlCol="0" vert="horz">
            <a:spAutoFit/>
          </a:bodyPr>
          <a:lstStyle/>
          <a:p>
            <a:pPr marL="418465" marR="323215" indent="-342900">
              <a:lnSpc>
                <a:spcPts val="2400"/>
              </a:lnSpc>
              <a:spcBef>
                <a:spcPts val="675"/>
              </a:spcBef>
              <a:buChar char="•"/>
              <a:tabLst>
                <a:tab pos="418465" algn="l"/>
              </a:tabLst>
            </a:pPr>
            <a:r>
              <a:rPr dirty="0" sz="2500" spc="-204"/>
              <a:t>O</a:t>
            </a:r>
            <a:r>
              <a:rPr dirty="0" sz="2500" spc="-250"/>
              <a:t> </a:t>
            </a:r>
            <a:r>
              <a:rPr dirty="0" sz="2500" spc="-135"/>
              <a:t>bom</a:t>
            </a:r>
            <a:r>
              <a:rPr dirty="0" sz="2500" spc="-250"/>
              <a:t> </a:t>
            </a:r>
            <a:r>
              <a:rPr dirty="0" sz="2500" spc="-120"/>
              <a:t>gerenciamento</a:t>
            </a:r>
            <a:r>
              <a:rPr dirty="0" sz="2500" spc="-245"/>
              <a:t> </a:t>
            </a:r>
            <a:r>
              <a:rPr dirty="0" sz="2500" spc="-100"/>
              <a:t>de</a:t>
            </a:r>
            <a:r>
              <a:rPr dirty="0" sz="2500" spc="-250"/>
              <a:t> </a:t>
            </a:r>
            <a:r>
              <a:rPr dirty="0" sz="2500" spc="-105"/>
              <a:t>projetos</a:t>
            </a:r>
            <a:r>
              <a:rPr dirty="0" sz="2500" spc="-245"/>
              <a:t> </a:t>
            </a:r>
            <a:r>
              <a:rPr dirty="0" sz="2500" spc="-85"/>
              <a:t>é</a:t>
            </a:r>
            <a:r>
              <a:rPr dirty="0" sz="2500" spc="-250"/>
              <a:t> </a:t>
            </a:r>
            <a:r>
              <a:rPr dirty="0" sz="2500" spc="-75"/>
              <a:t>essencial</a:t>
            </a:r>
            <a:r>
              <a:rPr dirty="0" sz="2500" spc="-245"/>
              <a:t> </a:t>
            </a:r>
            <a:r>
              <a:rPr dirty="0" sz="2500" spc="-120"/>
              <a:t>para</a:t>
            </a:r>
            <a:r>
              <a:rPr dirty="0" sz="2500" spc="-250"/>
              <a:t> </a:t>
            </a:r>
            <a:r>
              <a:rPr dirty="0" sz="2500" spc="-25"/>
              <a:t>que </a:t>
            </a:r>
            <a:r>
              <a:rPr dirty="0" sz="2500" spc="-105"/>
              <a:t>projetos</a:t>
            </a:r>
            <a:r>
              <a:rPr dirty="0" sz="2500" spc="-245"/>
              <a:t> </a:t>
            </a:r>
            <a:r>
              <a:rPr dirty="0" sz="2500" spc="-100"/>
              <a:t>de</a:t>
            </a:r>
            <a:r>
              <a:rPr dirty="0" sz="2500" spc="-245"/>
              <a:t> </a:t>
            </a:r>
            <a:r>
              <a:rPr dirty="0" sz="2500" spc="-130"/>
              <a:t>engenharia</a:t>
            </a:r>
            <a:r>
              <a:rPr dirty="0" sz="2500" spc="-245"/>
              <a:t> </a:t>
            </a:r>
            <a:r>
              <a:rPr dirty="0" sz="2500" spc="-100"/>
              <a:t>de</a:t>
            </a:r>
            <a:r>
              <a:rPr dirty="0" sz="2500" spc="-240"/>
              <a:t> </a:t>
            </a:r>
            <a:r>
              <a:rPr dirty="0" sz="2500" spc="-105"/>
              <a:t>software</a:t>
            </a:r>
            <a:r>
              <a:rPr dirty="0" sz="2500" spc="-245"/>
              <a:t> </a:t>
            </a:r>
            <a:r>
              <a:rPr dirty="0" sz="2500" spc="-125"/>
              <a:t>sejam</a:t>
            </a:r>
            <a:r>
              <a:rPr dirty="0" sz="2500" spc="-245"/>
              <a:t> </a:t>
            </a:r>
            <a:r>
              <a:rPr dirty="0" sz="2500" spc="-75"/>
              <a:t>desenvolvidos </a:t>
            </a:r>
            <a:r>
              <a:rPr dirty="0" sz="2500" spc="-110"/>
              <a:t>dentro</a:t>
            </a:r>
            <a:r>
              <a:rPr dirty="0" sz="2500" spc="-254"/>
              <a:t> </a:t>
            </a:r>
            <a:r>
              <a:rPr dirty="0" sz="2500" spc="-114"/>
              <a:t>do</a:t>
            </a:r>
            <a:r>
              <a:rPr dirty="0" sz="2500" spc="-254"/>
              <a:t> </a:t>
            </a:r>
            <a:r>
              <a:rPr dirty="0" sz="2500" spc="-135"/>
              <a:t>cronograma</a:t>
            </a:r>
            <a:r>
              <a:rPr dirty="0" sz="2500" spc="-250"/>
              <a:t> </a:t>
            </a:r>
            <a:r>
              <a:rPr dirty="0" sz="2500" spc="-85"/>
              <a:t>e</a:t>
            </a:r>
            <a:r>
              <a:rPr dirty="0" sz="2500" spc="-254"/>
              <a:t> </a:t>
            </a:r>
            <a:r>
              <a:rPr dirty="0" sz="2500" spc="-110"/>
              <a:t>dentro</a:t>
            </a:r>
            <a:r>
              <a:rPr dirty="0" sz="2500" spc="-254"/>
              <a:t> </a:t>
            </a:r>
            <a:r>
              <a:rPr dirty="0" sz="2500" spc="-114"/>
              <a:t>do</a:t>
            </a:r>
            <a:r>
              <a:rPr dirty="0" sz="2500" spc="-250"/>
              <a:t> </a:t>
            </a:r>
            <a:r>
              <a:rPr dirty="0" sz="2500" spc="-10"/>
              <a:t>orçamento.</a:t>
            </a:r>
            <a:endParaRPr sz="2500"/>
          </a:p>
          <a:p>
            <a:pPr marL="418465" marR="853440" indent="-342900">
              <a:lnSpc>
                <a:spcPct val="122500"/>
              </a:lnSpc>
              <a:spcBef>
                <a:spcPts val="2270"/>
              </a:spcBef>
              <a:buChar char="•"/>
              <a:tabLst>
                <a:tab pos="418465" algn="l"/>
              </a:tabLst>
            </a:pPr>
            <a:r>
              <a:rPr dirty="0" sz="2500" spc="-204"/>
              <a:t>O</a:t>
            </a:r>
            <a:r>
              <a:rPr dirty="0" sz="2500" spc="-240"/>
              <a:t> </a:t>
            </a:r>
            <a:r>
              <a:rPr dirty="0" sz="2500" spc="-120"/>
              <a:t>gerenciamento</a:t>
            </a:r>
            <a:r>
              <a:rPr dirty="0" sz="2500" spc="-240"/>
              <a:t> </a:t>
            </a:r>
            <a:r>
              <a:rPr dirty="0" sz="2500" spc="-100"/>
              <a:t>de</a:t>
            </a:r>
            <a:r>
              <a:rPr dirty="0" sz="2500" spc="-235"/>
              <a:t> </a:t>
            </a:r>
            <a:r>
              <a:rPr dirty="0" sz="2500" spc="-105"/>
              <a:t>software</a:t>
            </a:r>
            <a:r>
              <a:rPr dirty="0" sz="2500" spc="-240"/>
              <a:t> </a:t>
            </a:r>
            <a:r>
              <a:rPr dirty="0" sz="2500" spc="-85"/>
              <a:t>é</a:t>
            </a:r>
            <a:r>
              <a:rPr dirty="0" sz="2500" spc="-235"/>
              <a:t> </a:t>
            </a:r>
            <a:r>
              <a:rPr dirty="0" sz="2500" spc="-100"/>
              <a:t>diferente</a:t>
            </a:r>
            <a:r>
              <a:rPr dirty="0" sz="2500" spc="-240"/>
              <a:t> </a:t>
            </a:r>
            <a:r>
              <a:rPr dirty="0" sz="2500" spc="-25"/>
              <a:t>do </a:t>
            </a:r>
            <a:r>
              <a:rPr dirty="0" sz="2500" spc="-120"/>
              <a:t>gerenciamento</a:t>
            </a:r>
            <a:r>
              <a:rPr dirty="0" sz="2500" spc="-240"/>
              <a:t> </a:t>
            </a:r>
            <a:r>
              <a:rPr dirty="0" sz="2500" spc="-100"/>
              <a:t>de</a:t>
            </a:r>
            <a:r>
              <a:rPr dirty="0" sz="2500" spc="-235"/>
              <a:t> </a:t>
            </a:r>
            <a:r>
              <a:rPr dirty="0" sz="2500" spc="-135"/>
              <a:t>engenharia.</a:t>
            </a:r>
            <a:r>
              <a:rPr dirty="0" sz="2500" spc="-240"/>
              <a:t> </a:t>
            </a:r>
            <a:r>
              <a:rPr dirty="0" sz="2500" spc="-110"/>
              <a:t>Software</a:t>
            </a:r>
            <a:r>
              <a:rPr dirty="0" sz="2500" spc="-235"/>
              <a:t> </a:t>
            </a:r>
            <a:r>
              <a:rPr dirty="0" sz="2500" spc="-85"/>
              <a:t>é</a:t>
            </a:r>
            <a:r>
              <a:rPr dirty="0" sz="2500" spc="-240"/>
              <a:t> </a:t>
            </a:r>
            <a:r>
              <a:rPr dirty="0" sz="2500" spc="-80"/>
              <a:t>intangível.</a:t>
            </a:r>
            <a:endParaRPr sz="2500"/>
          </a:p>
          <a:p>
            <a:pPr marL="418465" marR="68580" indent="-342900">
              <a:lnSpc>
                <a:spcPct val="122500"/>
              </a:lnSpc>
              <a:spcBef>
                <a:spcPts val="75"/>
              </a:spcBef>
              <a:buChar char="•"/>
              <a:tabLst>
                <a:tab pos="418465" algn="l"/>
              </a:tabLst>
            </a:pPr>
            <a:r>
              <a:rPr dirty="0" sz="2500" spc="-125"/>
              <a:t>Os</a:t>
            </a:r>
            <a:r>
              <a:rPr dirty="0" sz="2500" spc="-250"/>
              <a:t> </a:t>
            </a:r>
            <a:r>
              <a:rPr dirty="0" sz="2500" spc="-105"/>
              <a:t>projetos</a:t>
            </a:r>
            <a:r>
              <a:rPr dirty="0" sz="2500" spc="-250"/>
              <a:t> </a:t>
            </a:r>
            <a:r>
              <a:rPr dirty="0" sz="2500" spc="-125"/>
              <a:t>podem</a:t>
            </a:r>
            <a:r>
              <a:rPr dirty="0" sz="2500" spc="-245"/>
              <a:t> </a:t>
            </a:r>
            <a:r>
              <a:rPr dirty="0" sz="2500" spc="-80"/>
              <a:t>ser</a:t>
            </a:r>
            <a:r>
              <a:rPr dirty="0" sz="2500" spc="-250"/>
              <a:t> </a:t>
            </a:r>
            <a:r>
              <a:rPr dirty="0" sz="2500" spc="-125"/>
              <a:t>novos</a:t>
            </a:r>
            <a:r>
              <a:rPr dirty="0" sz="2500" spc="-250"/>
              <a:t> </a:t>
            </a:r>
            <a:r>
              <a:rPr dirty="0" sz="2500" spc="-135"/>
              <a:t>ou</a:t>
            </a:r>
            <a:r>
              <a:rPr dirty="0" sz="2500" spc="-245"/>
              <a:t> </a:t>
            </a:r>
            <a:r>
              <a:rPr dirty="0" sz="2500" spc="-120"/>
              <a:t>inovadores,</a:t>
            </a:r>
            <a:r>
              <a:rPr dirty="0" sz="2500" spc="-250"/>
              <a:t> </a:t>
            </a:r>
            <a:r>
              <a:rPr dirty="0" sz="2500" spc="-140"/>
              <a:t>não</a:t>
            </a:r>
            <a:r>
              <a:rPr dirty="0" sz="2500" spc="-250"/>
              <a:t> </a:t>
            </a:r>
            <a:r>
              <a:rPr dirty="0" sz="2500" spc="-80"/>
              <a:t>existe</a:t>
            </a:r>
            <a:r>
              <a:rPr dirty="0" sz="2500" spc="-245"/>
              <a:t> </a:t>
            </a:r>
            <a:r>
              <a:rPr dirty="0" sz="2500" spc="-25"/>
              <a:t>um </a:t>
            </a:r>
            <a:r>
              <a:rPr dirty="0" sz="2500" spc="-105"/>
              <a:t>corpo</a:t>
            </a:r>
            <a:r>
              <a:rPr dirty="0" sz="2500" spc="-240"/>
              <a:t> </a:t>
            </a:r>
            <a:r>
              <a:rPr dirty="0" sz="2500" spc="-100"/>
              <a:t>de</a:t>
            </a:r>
            <a:r>
              <a:rPr dirty="0" sz="2500" spc="-235"/>
              <a:t> </a:t>
            </a:r>
            <a:r>
              <a:rPr dirty="0" sz="2500" spc="-95"/>
              <a:t>experiências</a:t>
            </a:r>
            <a:r>
              <a:rPr dirty="0" sz="2500" spc="-235"/>
              <a:t> </a:t>
            </a:r>
            <a:r>
              <a:rPr dirty="0" sz="2500" spc="-120"/>
              <a:t>para</a:t>
            </a:r>
            <a:r>
              <a:rPr dirty="0" sz="2500" spc="-235"/>
              <a:t> </a:t>
            </a:r>
            <a:r>
              <a:rPr dirty="0" sz="2500" spc="-105"/>
              <a:t>orientar</a:t>
            </a:r>
            <a:r>
              <a:rPr dirty="0" sz="2500" spc="-240"/>
              <a:t> </a:t>
            </a:r>
            <a:r>
              <a:rPr dirty="0" sz="2500" spc="-95"/>
              <a:t>seu</a:t>
            </a:r>
            <a:r>
              <a:rPr dirty="0" sz="2500" spc="-235"/>
              <a:t> </a:t>
            </a:r>
            <a:r>
              <a:rPr dirty="0" sz="2500" spc="-40"/>
              <a:t>gerenciamento.</a:t>
            </a:r>
            <a:endParaRPr sz="2500"/>
          </a:p>
          <a:p>
            <a:pPr marL="418465" marR="213360" indent="-342900">
              <a:lnSpc>
                <a:spcPct val="122500"/>
              </a:lnSpc>
              <a:spcBef>
                <a:spcPts val="75"/>
              </a:spcBef>
              <a:buChar char="•"/>
              <a:tabLst>
                <a:tab pos="418465" algn="l"/>
              </a:tabLst>
            </a:pPr>
            <a:r>
              <a:rPr dirty="0" sz="2500" spc="-125"/>
              <a:t>Os</a:t>
            </a:r>
            <a:r>
              <a:rPr dirty="0" sz="2500" spc="-250"/>
              <a:t> </a:t>
            </a:r>
            <a:r>
              <a:rPr dirty="0" sz="2500" spc="-85"/>
              <a:t>processos</a:t>
            </a:r>
            <a:r>
              <a:rPr dirty="0" sz="2500" spc="-250"/>
              <a:t> </a:t>
            </a:r>
            <a:r>
              <a:rPr dirty="0" sz="2500" spc="-100"/>
              <a:t>de</a:t>
            </a:r>
            <a:r>
              <a:rPr dirty="0" sz="2500" spc="-250"/>
              <a:t> </a:t>
            </a:r>
            <a:r>
              <a:rPr dirty="0" sz="2500" spc="-105"/>
              <a:t>software</a:t>
            </a:r>
            <a:r>
              <a:rPr dirty="0" sz="2500" spc="-250"/>
              <a:t> </a:t>
            </a:r>
            <a:r>
              <a:rPr dirty="0" sz="2500" spc="-140"/>
              <a:t>não</a:t>
            </a:r>
            <a:r>
              <a:rPr dirty="0" sz="2500" spc="-250"/>
              <a:t> </a:t>
            </a:r>
            <a:r>
              <a:rPr dirty="0" sz="2500" spc="-105"/>
              <a:t>são</a:t>
            </a:r>
            <a:r>
              <a:rPr dirty="0" sz="2500" spc="-250"/>
              <a:t> </a:t>
            </a:r>
            <a:r>
              <a:rPr dirty="0" sz="2500" spc="-114"/>
              <a:t>tão</a:t>
            </a:r>
            <a:r>
              <a:rPr dirty="0" sz="2500" spc="-250"/>
              <a:t> </a:t>
            </a:r>
            <a:r>
              <a:rPr dirty="0" sz="2500" spc="-120"/>
              <a:t>maduros</a:t>
            </a:r>
            <a:r>
              <a:rPr dirty="0" sz="2500" spc="-250"/>
              <a:t> </a:t>
            </a:r>
            <a:r>
              <a:rPr dirty="0" sz="2500" spc="-125"/>
              <a:t>quanto</a:t>
            </a:r>
            <a:r>
              <a:rPr dirty="0" sz="2500" spc="-245"/>
              <a:t> </a:t>
            </a:r>
            <a:r>
              <a:rPr dirty="0" sz="2500" spc="-25"/>
              <a:t>os </a:t>
            </a:r>
            <a:r>
              <a:rPr dirty="0" sz="2500" spc="-90"/>
              <a:t>tradicionais</a:t>
            </a:r>
            <a:r>
              <a:rPr dirty="0" sz="2500" spc="-225"/>
              <a:t> </a:t>
            </a:r>
            <a:r>
              <a:rPr dirty="0" sz="2500" spc="-85"/>
              <a:t>processos</a:t>
            </a:r>
            <a:r>
              <a:rPr dirty="0" sz="2500" spc="-225"/>
              <a:t> </a:t>
            </a:r>
            <a:r>
              <a:rPr dirty="0" sz="2500" spc="-100"/>
              <a:t>de</a:t>
            </a:r>
            <a:r>
              <a:rPr dirty="0" sz="2500" spc="-225"/>
              <a:t> </a:t>
            </a:r>
            <a:r>
              <a:rPr dirty="0" sz="2500" spc="-35"/>
              <a:t>engenharia.</a:t>
            </a:r>
            <a:endParaRPr sz="2500"/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81012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5"/>
              <a:t>Pontos</a:t>
            </a:r>
            <a:r>
              <a:rPr dirty="0" spc="-355"/>
              <a:t> </a:t>
            </a:r>
            <a:r>
              <a:rPr dirty="0" spc="-175"/>
              <a:t>importantes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47759"/>
            <a:ext cx="7875270" cy="455168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354965" marR="224790" indent="-342900">
              <a:lnSpc>
                <a:spcPts val="2850"/>
              </a:lnSpc>
              <a:spcBef>
                <a:spcPts val="520"/>
              </a:spcBef>
              <a:buChar char="•"/>
              <a:tabLst>
                <a:tab pos="354965" algn="l"/>
                <a:tab pos="356235" algn="l"/>
              </a:tabLst>
            </a:pPr>
            <a:r>
              <a:rPr dirty="0" baseline="-7201" sz="4050">
                <a:latin typeface="Tahoma"/>
                <a:cs typeface="Tahoma"/>
              </a:rPr>
              <a:t>	</a:t>
            </a:r>
            <a:r>
              <a:rPr dirty="0" sz="2700" spc="-105">
                <a:latin typeface="Tahoma"/>
                <a:cs typeface="Tahoma"/>
              </a:rPr>
              <a:t>Atualmente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o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25">
                <a:latin typeface="Tahoma"/>
                <a:cs typeface="Tahoma"/>
              </a:rPr>
              <a:t>gerenciamento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de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riscos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é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reconhecido </a:t>
            </a:r>
            <a:r>
              <a:rPr dirty="0" sz="2700" spc="-120">
                <a:latin typeface="Tahoma"/>
                <a:cs typeface="Tahoma"/>
              </a:rPr>
              <a:t>como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50">
                <a:latin typeface="Tahoma"/>
                <a:cs typeface="Tahoma"/>
              </a:rPr>
              <a:t>uma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das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tarefas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de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125">
                <a:latin typeface="Tahoma"/>
                <a:cs typeface="Tahoma"/>
              </a:rPr>
              <a:t>gerenciamento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20">
                <a:latin typeface="Tahoma"/>
                <a:cs typeface="Tahoma"/>
              </a:rPr>
              <a:t>mais </a:t>
            </a:r>
            <a:r>
              <a:rPr dirty="0" sz="2700" spc="-105">
                <a:latin typeface="Tahoma"/>
                <a:cs typeface="Tahoma"/>
              </a:rPr>
              <a:t>importantes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do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projeto.</a:t>
            </a:r>
            <a:endParaRPr sz="2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20"/>
              </a:spcBef>
              <a:buFont typeface="Tahoma"/>
              <a:buChar char="•"/>
            </a:pPr>
            <a:endParaRPr sz="2700">
              <a:latin typeface="Tahoma"/>
              <a:cs typeface="Tahoma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</a:tabLst>
            </a:pPr>
            <a:r>
              <a:rPr dirty="0" sz="2700" spc="-200">
                <a:latin typeface="Tahoma"/>
                <a:cs typeface="Tahoma"/>
              </a:rPr>
              <a:t>O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125">
                <a:latin typeface="Tahoma"/>
                <a:cs typeface="Tahoma"/>
              </a:rPr>
              <a:t>gerenciamento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de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riscos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envolve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a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identificação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50">
                <a:latin typeface="Tahoma"/>
                <a:cs typeface="Tahoma"/>
              </a:rPr>
              <a:t>e</a:t>
            </a:r>
            <a:endParaRPr sz="2700">
              <a:latin typeface="Tahoma"/>
              <a:cs typeface="Tahoma"/>
            </a:endParaRPr>
          </a:p>
          <a:p>
            <a:pPr marL="354965" marR="5080">
              <a:lnSpc>
                <a:spcPct val="89100"/>
              </a:lnSpc>
              <a:spcBef>
                <a:spcPts val="1165"/>
              </a:spcBef>
            </a:pPr>
            <a:r>
              <a:rPr dirty="0" sz="2700" spc="-100">
                <a:latin typeface="Tahoma"/>
                <a:cs typeface="Tahoma"/>
              </a:rPr>
              <a:t>avaliação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de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65">
                <a:latin typeface="Tahoma"/>
                <a:cs typeface="Tahoma"/>
              </a:rPr>
              <a:t>riscos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do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projeto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14">
                <a:latin typeface="Tahoma"/>
                <a:cs typeface="Tahoma"/>
              </a:rPr>
              <a:t>para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estabelecer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qual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50">
                <a:latin typeface="Tahoma"/>
                <a:cs typeface="Tahoma"/>
              </a:rPr>
              <a:t>a </a:t>
            </a:r>
            <a:r>
              <a:rPr dirty="0" sz="2700" spc="-90">
                <a:latin typeface="Tahoma"/>
                <a:cs typeface="Tahoma"/>
              </a:rPr>
              <a:t>probabilidade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de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que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65">
                <a:latin typeface="Tahoma"/>
                <a:cs typeface="Tahoma"/>
              </a:rPr>
              <a:t>eles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ocorram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e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as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75">
                <a:latin typeface="Tahoma"/>
                <a:cs typeface="Tahoma"/>
              </a:rPr>
              <a:t>consequências </a:t>
            </a:r>
            <a:r>
              <a:rPr dirty="0" sz="2700" spc="-120">
                <a:latin typeface="Tahoma"/>
                <a:cs typeface="Tahoma"/>
              </a:rPr>
              <a:t>para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o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25">
                <a:latin typeface="Tahoma"/>
                <a:cs typeface="Tahoma"/>
              </a:rPr>
              <a:t>projeto,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caso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80">
                <a:latin typeface="Tahoma"/>
                <a:cs typeface="Tahoma"/>
              </a:rPr>
              <a:t>esses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riscos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ocorram.</a:t>
            </a:r>
            <a:endParaRPr sz="2700">
              <a:latin typeface="Tahoma"/>
              <a:cs typeface="Tahoma"/>
            </a:endParaRPr>
          </a:p>
          <a:p>
            <a:pPr marL="354965" marR="277495" indent="-342900">
              <a:lnSpc>
                <a:spcPct val="125000"/>
              </a:lnSpc>
              <a:spcBef>
                <a:spcPts val="1725"/>
              </a:spcBef>
              <a:buChar char="•"/>
              <a:tabLst>
                <a:tab pos="354965" algn="l"/>
                <a:tab pos="356235" algn="l"/>
              </a:tabLst>
            </a:pPr>
            <a:r>
              <a:rPr dirty="0" baseline="-4115" sz="4050">
                <a:latin typeface="Tahoma"/>
                <a:cs typeface="Tahoma"/>
              </a:rPr>
              <a:t>	</a:t>
            </a:r>
            <a:r>
              <a:rPr dirty="0" sz="2700" spc="-114">
                <a:latin typeface="Tahoma"/>
                <a:cs typeface="Tahoma"/>
              </a:rPr>
              <a:t>Você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30">
                <a:latin typeface="Tahoma"/>
                <a:cs typeface="Tahoma"/>
              </a:rPr>
              <a:t>deve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fazer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planos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para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14">
                <a:latin typeface="Tahoma"/>
                <a:cs typeface="Tahoma"/>
              </a:rPr>
              <a:t>evitar,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gerir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30">
                <a:latin typeface="Tahoma"/>
                <a:cs typeface="Tahoma"/>
              </a:rPr>
              <a:t>ou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lidar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25">
                <a:latin typeface="Tahoma"/>
                <a:cs typeface="Tahoma"/>
              </a:rPr>
              <a:t>com </a:t>
            </a:r>
            <a:r>
              <a:rPr dirty="0" sz="2700" spc="-80">
                <a:latin typeface="Tahoma"/>
                <a:cs typeface="Tahoma"/>
              </a:rPr>
              <a:t>os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14">
                <a:latin typeface="Tahoma"/>
                <a:cs typeface="Tahoma"/>
              </a:rPr>
              <a:t>prováveis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riscos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80">
                <a:latin typeface="Tahoma"/>
                <a:cs typeface="Tahoma"/>
              </a:rPr>
              <a:t>se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30">
                <a:latin typeface="Tahoma"/>
                <a:cs typeface="Tahoma"/>
              </a:rPr>
              <a:t>ou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25">
                <a:latin typeface="Tahoma"/>
                <a:cs typeface="Tahoma"/>
              </a:rPr>
              <a:t>quando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65">
                <a:latin typeface="Tahoma"/>
                <a:cs typeface="Tahoma"/>
              </a:rPr>
              <a:t>eles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surgirem.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633412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29"/>
              <a:t>Gerenciamento</a:t>
            </a:r>
            <a:r>
              <a:rPr dirty="0" spc="-335"/>
              <a:t> </a:t>
            </a:r>
            <a:r>
              <a:rPr dirty="0" spc="-225"/>
              <a:t>de</a:t>
            </a:r>
            <a:r>
              <a:rPr dirty="0" spc="-330"/>
              <a:t> </a:t>
            </a:r>
            <a:r>
              <a:rPr dirty="0" spc="-45"/>
              <a:t>pessoas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16327"/>
            <a:ext cx="7927340" cy="4597400"/>
          </a:xfrm>
          <a:prstGeom prst="rect">
            <a:avLst/>
          </a:prstGeom>
        </p:spPr>
        <p:txBody>
          <a:bodyPr wrap="square" lIns="0" tIns="117475" rIns="0" bIns="0" rtlCol="0" vert="horz">
            <a:spAutoFit/>
          </a:bodyPr>
          <a:lstStyle/>
          <a:p>
            <a:pPr marL="12700" marR="953135">
              <a:lnSpc>
                <a:spcPct val="77100"/>
              </a:lnSpc>
              <a:spcBef>
                <a:spcPts val="925"/>
              </a:spcBef>
            </a:pPr>
            <a:r>
              <a:rPr dirty="0" baseline="-3703" sz="4500" spc="-2152">
                <a:latin typeface="Tahoma"/>
                <a:cs typeface="Tahoma"/>
              </a:rPr>
              <a:t>•</a:t>
            </a:r>
            <a:r>
              <a:rPr dirty="0" sz="3000" spc="-80">
                <a:latin typeface="Tahoma"/>
                <a:cs typeface="Tahoma"/>
              </a:rPr>
              <a:t>A</a:t>
            </a:r>
            <a:r>
              <a:rPr dirty="0" sz="3000" spc="-55">
                <a:latin typeface="Tahoma"/>
                <a:cs typeface="Tahoma"/>
              </a:rPr>
              <a:t>s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pessoas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são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os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ativos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mais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importantes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de </a:t>
            </a:r>
            <a:r>
              <a:rPr dirty="0" sz="3000" spc="-170">
                <a:latin typeface="Tahoma"/>
                <a:cs typeface="Tahoma"/>
              </a:rPr>
              <a:t>uma</a:t>
            </a:r>
            <a:r>
              <a:rPr dirty="0" sz="3000" spc="-325">
                <a:latin typeface="Tahoma"/>
                <a:cs typeface="Tahoma"/>
              </a:rPr>
              <a:t> </a:t>
            </a:r>
            <a:r>
              <a:rPr dirty="0" sz="3000" spc="-55">
                <a:latin typeface="Tahoma"/>
                <a:cs typeface="Tahoma"/>
              </a:rPr>
              <a:t>organização.</a:t>
            </a:r>
            <a:endParaRPr sz="3000">
              <a:latin typeface="Tahoma"/>
              <a:cs typeface="Tahoma"/>
            </a:endParaRPr>
          </a:p>
          <a:p>
            <a:pPr marL="12700" marR="855980" indent="-12700">
              <a:lnSpc>
                <a:spcPct val="125000"/>
              </a:lnSpc>
              <a:spcBef>
                <a:spcPts val="2625"/>
              </a:spcBef>
              <a:buSzPct val="75000"/>
              <a:buChar char="•"/>
              <a:tabLst>
                <a:tab pos="146050" algn="l"/>
              </a:tabLst>
            </a:pPr>
            <a:r>
              <a:rPr dirty="0" sz="3000" spc="-65">
                <a:latin typeface="Tahoma"/>
                <a:cs typeface="Tahoma"/>
              </a:rPr>
              <a:t>	</a:t>
            </a:r>
            <a:r>
              <a:rPr dirty="0" sz="3000" spc="-65">
                <a:latin typeface="Tahoma"/>
                <a:cs typeface="Tahoma"/>
              </a:rPr>
              <a:t>As</a:t>
            </a:r>
            <a:r>
              <a:rPr dirty="0" sz="3000" spc="-31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tarefas</a:t>
            </a:r>
            <a:r>
              <a:rPr dirty="0" sz="3000" spc="-31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de</a:t>
            </a:r>
            <a:r>
              <a:rPr dirty="0" sz="3000" spc="-310">
                <a:latin typeface="Tahoma"/>
                <a:cs typeface="Tahoma"/>
              </a:rPr>
              <a:t> </a:t>
            </a:r>
            <a:r>
              <a:rPr dirty="0" sz="3000" spc="-180">
                <a:latin typeface="Tahoma"/>
                <a:cs typeface="Tahoma"/>
              </a:rPr>
              <a:t>um</a:t>
            </a:r>
            <a:r>
              <a:rPr dirty="0" sz="3000" spc="-310">
                <a:latin typeface="Tahoma"/>
                <a:cs typeface="Tahoma"/>
              </a:rPr>
              <a:t> </a:t>
            </a:r>
            <a:r>
              <a:rPr dirty="0" sz="3000" spc="-140">
                <a:latin typeface="Tahoma"/>
                <a:cs typeface="Tahoma"/>
              </a:rPr>
              <a:t>gerente</a:t>
            </a:r>
            <a:r>
              <a:rPr dirty="0" sz="3000" spc="-31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são</a:t>
            </a:r>
            <a:r>
              <a:rPr dirty="0" sz="3000" spc="-310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essencialmente </a:t>
            </a:r>
            <a:r>
              <a:rPr dirty="0" sz="3000" spc="-105">
                <a:latin typeface="Tahoma"/>
                <a:cs typeface="Tahoma"/>
              </a:rPr>
              <a:t>voltadas</a:t>
            </a:r>
            <a:r>
              <a:rPr dirty="0" sz="3000" spc="-315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para</a:t>
            </a:r>
            <a:r>
              <a:rPr dirty="0" sz="3000" spc="-315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as</a:t>
            </a:r>
            <a:r>
              <a:rPr dirty="0" sz="3000" spc="-31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pessoas.</a:t>
            </a:r>
            <a:endParaRPr sz="3000">
              <a:latin typeface="Tahoma"/>
              <a:cs typeface="Tahoma"/>
            </a:endParaRPr>
          </a:p>
          <a:p>
            <a:pPr marL="12700" marR="335915" indent="-12700">
              <a:lnSpc>
                <a:spcPct val="125000"/>
              </a:lnSpc>
              <a:buSzPct val="75000"/>
              <a:buChar char="•"/>
              <a:tabLst>
                <a:tab pos="146050" algn="l"/>
              </a:tabLst>
            </a:pPr>
            <a:r>
              <a:rPr dirty="0" sz="3000" spc="-80">
                <a:latin typeface="Tahoma"/>
                <a:cs typeface="Tahoma"/>
              </a:rPr>
              <a:t>	</a:t>
            </a:r>
            <a:r>
              <a:rPr dirty="0" sz="3000" spc="-80">
                <a:latin typeface="Tahoma"/>
                <a:cs typeface="Tahoma"/>
              </a:rPr>
              <a:t>A</a:t>
            </a:r>
            <a:r>
              <a:rPr dirty="0" sz="3000" spc="-310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menos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que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65">
                <a:latin typeface="Tahoma"/>
                <a:cs typeface="Tahoma"/>
              </a:rPr>
              <a:t>haja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50">
                <a:latin typeface="Tahoma"/>
                <a:cs typeface="Tahoma"/>
              </a:rPr>
              <a:t>alguma</a:t>
            </a:r>
            <a:r>
              <a:rPr dirty="0" sz="3000" spc="-310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compreensão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sobre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as </a:t>
            </a:r>
            <a:r>
              <a:rPr dirty="0" sz="3000" spc="-110">
                <a:latin typeface="Tahoma"/>
                <a:cs typeface="Tahoma"/>
              </a:rPr>
              <a:t>pessoas,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o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gerenciamento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50">
                <a:latin typeface="Tahoma"/>
                <a:cs typeface="Tahoma"/>
              </a:rPr>
              <a:t>não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terá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sucesso.</a:t>
            </a:r>
            <a:endParaRPr sz="3000">
              <a:latin typeface="Tahoma"/>
              <a:cs typeface="Tahoma"/>
            </a:endParaRPr>
          </a:p>
          <a:p>
            <a:pPr marL="145415" marR="5080" indent="-142875">
              <a:lnSpc>
                <a:spcPct val="125000"/>
              </a:lnSpc>
              <a:buSzPct val="75000"/>
              <a:buChar char="•"/>
              <a:tabLst>
                <a:tab pos="698500" algn="l"/>
              </a:tabLst>
            </a:pPr>
            <a:r>
              <a:rPr dirty="0" sz="3000" spc="-175">
                <a:latin typeface="Tahoma"/>
                <a:cs typeface="Tahoma"/>
              </a:rPr>
              <a:t>Um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gerenciamento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de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pessoas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ruim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é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um </a:t>
            </a:r>
            <a:r>
              <a:rPr dirty="0" sz="3000" spc="-25">
                <a:latin typeface="Tahoma"/>
                <a:cs typeface="Tahoma"/>
              </a:rPr>
              <a:t>	</a:t>
            </a:r>
            <a:r>
              <a:rPr dirty="0" sz="3000" spc="-120">
                <a:latin typeface="Tahoma"/>
                <a:cs typeface="Tahoma"/>
              </a:rPr>
              <a:t>importante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contribuinte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para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falha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do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projeto.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7179" y="175258"/>
            <a:ext cx="8156575" cy="895350"/>
            <a:chOff x="297179" y="175258"/>
            <a:chExt cx="8156575" cy="895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79" y="175258"/>
              <a:ext cx="6819899" cy="8953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6727" y="175258"/>
              <a:ext cx="1866899" cy="89534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8497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155"/>
              <a:t>Fatores</a:t>
            </a:r>
            <a:r>
              <a:rPr dirty="0" sz="3200" spc="-260"/>
              <a:t> </a:t>
            </a:r>
            <a:r>
              <a:rPr dirty="0" sz="3200" spc="-145"/>
              <a:t>críticos</a:t>
            </a:r>
            <a:r>
              <a:rPr dirty="0" sz="3200" spc="-254"/>
              <a:t> </a:t>
            </a:r>
            <a:r>
              <a:rPr dirty="0" sz="3200" spc="-195"/>
              <a:t>no</a:t>
            </a:r>
            <a:r>
              <a:rPr dirty="0" sz="3200" spc="-254"/>
              <a:t> </a:t>
            </a:r>
            <a:r>
              <a:rPr dirty="0" sz="3200" spc="-175"/>
              <a:t>gerenciamento</a:t>
            </a:r>
            <a:r>
              <a:rPr dirty="0" sz="3200" spc="-254"/>
              <a:t> </a:t>
            </a:r>
            <a:r>
              <a:rPr dirty="0" sz="3200" spc="-180"/>
              <a:t>de</a:t>
            </a:r>
            <a:r>
              <a:rPr dirty="0" sz="3200" spc="-260"/>
              <a:t> </a:t>
            </a:r>
            <a:r>
              <a:rPr dirty="0" sz="3200" spc="-10"/>
              <a:t>pessoas</a:t>
            </a:r>
            <a:endParaRPr sz="3200"/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878839" y="2784554"/>
            <a:ext cx="1866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Tahoma"/>
                <a:cs typeface="Tahoma"/>
              </a:rPr>
              <a:t>–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3239" y="1111991"/>
            <a:ext cx="7538720" cy="166179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369570" indent="-344170">
              <a:lnSpc>
                <a:spcPct val="100000"/>
              </a:lnSpc>
              <a:spcBef>
                <a:spcPts val="415"/>
              </a:spcBef>
              <a:buChar char="•"/>
              <a:tabLst>
                <a:tab pos="369570" algn="l"/>
              </a:tabLst>
            </a:pPr>
            <a:r>
              <a:rPr dirty="0" sz="2700" spc="-10">
                <a:latin typeface="Tahoma"/>
                <a:cs typeface="Tahoma"/>
              </a:rPr>
              <a:t>Consistência</a:t>
            </a:r>
            <a:endParaRPr sz="2700">
              <a:latin typeface="Tahoma"/>
              <a:cs typeface="Tahoma"/>
            </a:endParaRPr>
          </a:p>
          <a:p>
            <a:pPr marL="768985" marR="17780" indent="-401320">
              <a:lnSpc>
                <a:spcPts val="2600"/>
              </a:lnSpc>
              <a:spcBef>
                <a:spcPts val="605"/>
              </a:spcBef>
              <a:tabLst>
                <a:tab pos="768985" algn="l"/>
              </a:tabLst>
            </a:pPr>
            <a:r>
              <a:rPr dirty="0" sz="2400">
                <a:latin typeface="Tahoma"/>
                <a:cs typeface="Tahoma"/>
              </a:rPr>
              <a:t>–	</a:t>
            </a:r>
            <a:r>
              <a:rPr dirty="0" sz="2400" spc="-105">
                <a:latin typeface="Tahoma"/>
                <a:cs typeface="Tahoma"/>
              </a:rPr>
              <a:t>Membros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105">
                <a:latin typeface="Tahoma"/>
                <a:cs typeface="Tahoma"/>
              </a:rPr>
              <a:t>da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equipe</a:t>
            </a:r>
            <a:r>
              <a:rPr dirty="0" sz="2400" spc="-235">
                <a:latin typeface="Tahoma"/>
                <a:cs typeface="Tahoma"/>
              </a:rPr>
              <a:t> </a:t>
            </a:r>
            <a:r>
              <a:rPr dirty="0" sz="2400" spc="-120">
                <a:latin typeface="Tahoma"/>
                <a:cs typeface="Tahoma"/>
              </a:rPr>
              <a:t>devem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75">
                <a:latin typeface="Tahoma"/>
                <a:cs typeface="Tahoma"/>
              </a:rPr>
              <a:t>ser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80">
                <a:latin typeface="Tahoma"/>
                <a:cs typeface="Tahoma"/>
              </a:rPr>
              <a:t>todos</a:t>
            </a:r>
            <a:r>
              <a:rPr dirty="0" sz="2400" spc="-235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tratados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de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75">
                <a:latin typeface="Tahoma"/>
                <a:cs typeface="Tahoma"/>
              </a:rPr>
              <a:t>forma </a:t>
            </a:r>
            <a:r>
              <a:rPr dirty="0" sz="2400" spc="-105">
                <a:latin typeface="Tahoma"/>
                <a:cs typeface="Tahoma"/>
              </a:rPr>
              <a:t>comparável,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sem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favoritismo</a:t>
            </a:r>
            <a:r>
              <a:rPr dirty="0" sz="2400" spc="-225">
                <a:latin typeface="Tahoma"/>
                <a:cs typeface="Tahoma"/>
              </a:rPr>
              <a:t> </a:t>
            </a:r>
            <a:r>
              <a:rPr dirty="0" sz="2400" spc="-114">
                <a:latin typeface="Tahoma"/>
                <a:cs typeface="Tahoma"/>
              </a:rPr>
              <a:t>ou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discriminação.</a:t>
            </a:r>
            <a:endParaRPr sz="2400">
              <a:latin typeface="Tahoma"/>
              <a:cs typeface="Tahoma"/>
            </a:endParaRPr>
          </a:p>
          <a:p>
            <a:pPr marL="369570" indent="-344170">
              <a:lnSpc>
                <a:spcPct val="100000"/>
              </a:lnSpc>
              <a:spcBef>
                <a:spcPts val="284"/>
              </a:spcBef>
              <a:buChar char="•"/>
              <a:tabLst>
                <a:tab pos="369570" algn="l"/>
              </a:tabLst>
            </a:pPr>
            <a:r>
              <a:rPr dirty="0" sz="2700" spc="-10">
                <a:latin typeface="Tahoma"/>
                <a:cs typeface="Tahoma"/>
              </a:rPr>
              <a:t>Respeito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9909" y="2692142"/>
            <a:ext cx="71088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90">
                <a:latin typeface="Tahoma"/>
                <a:cs typeface="Tahoma"/>
              </a:rPr>
              <a:t>Diferentes</a:t>
            </a:r>
            <a:r>
              <a:rPr dirty="0" sz="2400" spc="-225">
                <a:latin typeface="Tahoma"/>
                <a:cs typeface="Tahoma"/>
              </a:rPr>
              <a:t> </a:t>
            </a:r>
            <a:r>
              <a:rPr dirty="0" sz="2400" spc="-110">
                <a:latin typeface="Tahoma"/>
                <a:cs typeface="Tahoma"/>
              </a:rPr>
              <a:t>membros</a:t>
            </a:r>
            <a:r>
              <a:rPr dirty="0" sz="2400" spc="-220">
                <a:latin typeface="Tahoma"/>
                <a:cs typeface="Tahoma"/>
              </a:rPr>
              <a:t> </a:t>
            </a:r>
            <a:r>
              <a:rPr dirty="0" sz="2400" spc="-110">
                <a:latin typeface="Tahoma"/>
                <a:cs typeface="Tahoma"/>
              </a:rPr>
              <a:t>da</a:t>
            </a:r>
            <a:r>
              <a:rPr dirty="0" sz="2400" spc="-225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equipe</a:t>
            </a:r>
            <a:r>
              <a:rPr dirty="0" sz="2400" spc="-220">
                <a:latin typeface="Tahoma"/>
                <a:cs typeface="Tahoma"/>
              </a:rPr>
              <a:t> </a:t>
            </a:r>
            <a:r>
              <a:rPr dirty="0" sz="2400" spc="-105">
                <a:latin typeface="Tahoma"/>
                <a:cs typeface="Tahoma"/>
              </a:rPr>
              <a:t>têm</a:t>
            </a:r>
            <a:r>
              <a:rPr dirty="0" sz="2400" spc="-225">
                <a:latin typeface="Tahoma"/>
                <a:cs typeface="Tahoma"/>
              </a:rPr>
              <a:t> </a:t>
            </a:r>
            <a:r>
              <a:rPr dirty="0" sz="2400" spc="-80">
                <a:latin typeface="Tahoma"/>
                <a:cs typeface="Tahoma"/>
              </a:rPr>
              <a:t>habilidades</a:t>
            </a:r>
            <a:r>
              <a:rPr dirty="0" sz="2400" spc="-220">
                <a:latin typeface="Tahoma"/>
                <a:cs typeface="Tahoma"/>
              </a:rPr>
              <a:t> </a:t>
            </a:r>
            <a:r>
              <a:rPr dirty="0" sz="2400" spc="-50">
                <a:latin typeface="Tahoma"/>
                <a:cs typeface="Tahoma"/>
              </a:rPr>
              <a:t>diferentes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5139" y="3070131"/>
            <a:ext cx="7738745" cy="2917190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807085">
              <a:lnSpc>
                <a:spcPct val="100000"/>
              </a:lnSpc>
              <a:spcBef>
                <a:spcPts val="415"/>
              </a:spcBef>
            </a:pPr>
            <a:r>
              <a:rPr dirty="0" sz="2400" spc="-85">
                <a:latin typeface="Tahoma"/>
                <a:cs typeface="Tahoma"/>
              </a:rPr>
              <a:t>e</a:t>
            </a:r>
            <a:r>
              <a:rPr dirty="0" sz="2400" spc="-235">
                <a:latin typeface="Tahoma"/>
                <a:cs typeface="Tahoma"/>
              </a:rPr>
              <a:t> </a:t>
            </a:r>
            <a:r>
              <a:rPr dirty="0" sz="2400" spc="-70">
                <a:latin typeface="Tahoma"/>
                <a:cs typeface="Tahoma"/>
              </a:rPr>
              <a:t>essas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diferenças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120">
                <a:latin typeface="Tahoma"/>
                <a:cs typeface="Tahoma"/>
              </a:rPr>
              <a:t>devem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75">
                <a:latin typeface="Tahoma"/>
                <a:cs typeface="Tahoma"/>
              </a:rPr>
              <a:t>ser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respeitadas.</a:t>
            </a:r>
            <a:endParaRPr sz="2400">
              <a:latin typeface="Tahoma"/>
              <a:cs typeface="Tahoma"/>
            </a:endParaRPr>
          </a:p>
          <a:p>
            <a:pPr marL="407670" indent="-344170">
              <a:lnSpc>
                <a:spcPct val="100000"/>
              </a:lnSpc>
              <a:spcBef>
                <a:spcPts val="355"/>
              </a:spcBef>
              <a:buChar char="•"/>
              <a:tabLst>
                <a:tab pos="407670" algn="l"/>
              </a:tabLst>
            </a:pPr>
            <a:r>
              <a:rPr dirty="0" sz="2700" spc="-10">
                <a:latin typeface="Tahoma"/>
                <a:cs typeface="Tahoma"/>
              </a:rPr>
              <a:t>Inclusão</a:t>
            </a:r>
            <a:endParaRPr sz="2700">
              <a:latin typeface="Tahoma"/>
              <a:cs typeface="Tahoma"/>
            </a:endParaRPr>
          </a:p>
          <a:p>
            <a:pPr lvl="1" marL="807085" marR="179705" indent="-401320">
              <a:lnSpc>
                <a:spcPts val="2530"/>
              </a:lnSpc>
              <a:spcBef>
                <a:spcPts val="660"/>
              </a:spcBef>
              <a:buChar char="–"/>
              <a:tabLst>
                <a:tab pos="807085" algn="l"/>
              </a:tabLst>
            </a:pPr>
            <a:r>
              <a:rPr dirty="0" sz="2400" spc="-110">
                <a:latin typeface="Tahoma"/>
                <a:cs typeface="Tahoma"/>
              </a:rPr>
              <a:t>Envolva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todos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70">
                <a:latin typeface="Tahoma"/>
                <a:cs typeface="Tahoma"/>
              </a:rPr>
              <a:t>os</a:t>
            </a:r>
            <a:r>
              <a:rPr dirty="0" sz="2400" spc="-225">
                <a:latin typeface="Tahoma"/>
                <a:cs typeface="Tahoma"/>
              </a:rPr>
              <a:t> </a:t>
            </a:r>
            <a:r>
              <a:rPr dirty="0" sz="2400" spc="-110">
                <a:latin typeface="Tahoma"/>
                <a:cs typeface="Tahoma"/>
              </a:rPr>
              <a:t>membros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110">
                <a:latin typeface="Tahoma"/>
                <a:cs typeface="Tahoma"/>
              </a:rPr>
              <a:t>da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equipe</a:t>
            </a:r>
            <a:r>
              <a:rPr dirty="0" sz="2400" spc="-225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e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75">
                <a:latin typeface="Tahoma"/>
                <a:cs typeface="Tahoma"/>
              </a:rPr>
              <a:t>certifique-</a:t>
            </a:r>
            <a:r>
              <a:rPr dirty="0" sz="2400" spc="-65">
                <a:latin typeface="Tahoma"/>
                <a:cs typeface="Tahoma"/>
              </a:rPr>
              <a:t>se</a:t>
            </a:r>
            <a:r>
              <a:rPr dirty="0" sz="2400" spc="-225">
                <a:latin typeface="Tahoma"/>
                <a:cs typeface="Tahoma"/>
              </a:rPr>
              <a:t> </a:t>
            </a:r>
            <a:r>
              <a:rPr dirty="0" sz="2400" spc="-35">
                <a:latin typeface="Tahoma"/>
                <a:cs typeface="Tahoma"/>
              </a:rPr>
              <a:t>de </a:t>
            </a:r>
            <a:r>
              <a:rPr dirty="0" sz="2400" spc="-105">
                <a:latin typeface="Tahoma"/>
                <a:cs typeface="Tahoma"/>
              </a:rPr>
              <a:t>que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as</a:t>
            </a:r>
            <a:r>
              <a:rPr dirty="0" sz="2400" spc="-235">
                <a:latin typeface="Tahoma"/>
                <a:cs typeface="Tahoma"/>
              </a:rPr>
              <a:t> </a:t>
            </a:r>
            <a:r>
              <a:rPr dirty="0" sz="2400" spc="-80">
                <a:latin typeface="Tahoma"/>
                <a:cs typeface="Tahoma"/>
              </a:rPr>
              <a:t>opiniões</a:t>
            </a:r>
            <a:r>
              <a:rPr dirty="0" sz="2400" spc="-235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das</a:t>
            </a:r>
            <a:r>
              <a:rPr dirty="0" sz="2400" spc="-235">
                <a:latin typeface="Tahoma"/>
                <a:cs typeface="Tahoma"/>
              </a:rPr>
              <a:t> </a:t>
            </a:r>
            <a:r>
              <a:rPr dirty="0" sz="2400" spc="-80">
                <a:latin typeface="Tahoma"/>
                <a:cs typeface="Tahoma"/>
              </a:rPr>
              <a:t>pessoas</a:t>
            </a:r>
            <a:r>
              <a:rPr dirty="0" sz="2400" spc="-235">
                <a:latin typeface="Tahoma"/>
                <a:cs typeface="Tahoma"/>
              </a:rPr>
              <a:t> </a:t>
            </a:r>
            <a:r>
              <a:rPr dirty="0" sz="2400" spc="-114">
                <a:latin typeface="Tahoma"/>
                <a:cs typeface="Tahoma"/>
              </a:rPr>
              <a:t>sejam</a:t>
            </a:r>
            <a:r>
              <a:rPr dirty="0" sz="2400" spc="-235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consideradas.</a:t>
            </a:r>
            <a:endParaRPr sz="2400">
              <a:latin typeface="Tahoma"/>
              <a:cs typeface="Tahoma"/>
            </a:endParaRPr>
          </a:p>
          <a:p>
            <a:pPr marL="407670" indent="-344170">
              <a:lnSpc>
                <a:spcPct val="100000"/>
              </a:lnSpc>
              <a:spcBef>
                <a:spcPts val="365"/>
              </a:spcBef>
              <a:buChar char="•"/>
              <a:tabLst>
                <a:tab pos="407670" algn="l"/>
              </a:tabLst>
            </a:pPr>
            <a:r>
              <a:rPr dirty="0" sz="2700" spc="-10">
                <a:latin typeface="Tahoma"/>
                <a:cs typeface="Tahoma"/>
              </a:rPr>
              <a:t>Honestidade</a:t>
            </a:r>
            <a:endParaRPr sz="2700">
              <a:latin typeface="Tahoma"/>
              <a:cs typeface="Tahoma"/>
            </a:endParaRPr>
          </a:p>
          <a:p>
            <a:pPr lvl="1" marL="807085" indent="-401320">
              <a:lnSpc>
                <a:spcPct val="100000"/>
              </a:lnSpc>
              <a:spcBef>
                <a:spcPts val="170"/>
              </a:spcBef>
              <a:buChar char="–"/>
              <a:tabLst>
                <a:tab pos="807085" algn="l"/>
              </a:tabLst>
            </a:pPr>
            <a:r>
              <a:rPr dirty="0" sz="2400" spc="-135">
                <a:latin typeface="Tahoma"/>
                <a:cs typeface="Tahoma"/>
              </a:rPr>
              <a:t>Em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140">
                <a:latin typeface="Tahoma"/>
                <a:cs typeface="Tahoma"/>
              </a:rPr>
              <a:t>um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110">
                <a:latin typeface="Tahoma"/>
                <a:cs typeface="Tahoma"/>
              </a:rPr>
              <a:t>projeto,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100">
                <a:latin typeface="Tahoma"/>
                <a:cs typeface="Tahoma"/>
              </a:rPr>
              <a:t>você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sempre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110">
                <a:latin typeface="Tahoma"/>
                <a:cs typeface="Tahoma"/>
              </a:rPr>
              <a:t>deve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75">
                <a:latin typeface="Tahoma"/>
                <a:cs typeface="Tahoma"/>
              </a:rPr>
              <a:t>ser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honesto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120">
                <a:latin typeface="Tahoma"/>
                <a:cs typeface="Tahoma"/>
              </a:rPr>
              <a:t>a</a:t>
            </a:r>
            <a:r>
              <a:rPr dirty="0" sz="2400" spc="-240">
                <a:latin typeface="Tahoma"/>
                <a:cs typeface="Tahoma"/>
              </a:rPr>
              <a:t> </a:t>
            </a:r>
            <a:r>
              <a:rPr dirty="0" sz="2400" spc="-35">
                <a:latin typeface="Tahoma"/>
                <a:cs typeface="Tahoma"/>
              </a:rPr>
              <a:t>respeito</a:t>
            </a:r>
            <a:endParaRPr sz="2400">
              <a:latin typeface="Tahoma"/>
              <a:cs typeface="Tahoma"/>
            </a:endParaRPr>
          </a:p>
          <a:p>
            <a:pPr marL="807085">
              <a:lnSpc>
                <a:spcPct val="100000"/>
              </a:lnSpc>
              <a:spcBef>
                <a:spcPts val="720"/>
              </a:spcBef>
            </a:pPr>
            <a:r>
              <a:rPr dirty="0" sz="2400" spc="-100">
                <a:latin typeface="Tahoma"/>
                <a:cs typeface="Tahoma"/>
              </a:rPr>
              <a:t>do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105">
                <a:latin typeface="Tahoma"/>
                <a:cs typeface="Tahoma"/>
              </a:rPr>
              <a:t>que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80">
                <a:latin typeface="Tahoma"/>
                <a:cs typeface="Tahoma"/>
              </a:rPr>
              <a:t>está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indo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114">
                <a:latin typeface="Tahoma"/>
                <a:cs typeface="Tahoma"/>
              </a:rPr>
              <a:t>bem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e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100">
                <a:latin typeface="Tahoma"/>
                <a:cs typeface="Tahoma"/>
              </a:rPr>
              <a:t>o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105">
                <a:latin typeface="Tahoma"/>
                <a:cs typeface="Tahoma"/>
              </a:rPr>
              <a:t>que</a:t>
            </a:r>
            <a:r>
              <a:rPr dirty="0" sz="2400" spc="-245">
                <a:latin typeface="Tahoma"/>
                <a:cs typeface="Tahoma"/>
              </a:rPr>
              <a:t> </a:t>
            </a:r>
            <a:r>
              <a:rPr dirty="0" sz="2400" spc="-80">
                <a:latin typeface="Tahoma"/>
                <a:cs typeface="Tahoma"/>
              </a:rPr>
              <a:t>está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indo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mal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125">
                <a:latin typeface="Tahoma"/>
                <a:cs typeface="Tahoma"/>
              </a:rPr>
              <a:t>na</a:t>
            </a:r>
            <a:r>
              <a:rPr dirty="0" sz="2400" spc="-250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equipe.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962025"/>
            <a:chOff x="0" y="0"/>
            <a:chExt cx="9144000" cy="962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9048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9620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36796" y="3314700"/>
            <a:ext cx="4457699" cy="2285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05" y="6553104"/>
            <a:ext cx="781049" cy="3047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8472" y="6460391"/>
            <a:ext cx="1886698" cy="346363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34695" y="80772"/>
            <a:ext cx="6085205" cy="1114425"/>
            <a:chOff x="234695" y="80772"/>
            <a:chExt cx="6085205" cy="111442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4695" y="80772"/>
              <a:ext cx="2981324" cy="11144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71572" y="80772"/>
              <a:ext cx="3648074" cy="1114424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2767090" y="2487681"/>
            <a:ext cx="2955290" cy="2736850"/>
            <a:chOff x="2767090" y="2487681"/>
            <a:chExt cx="2955290" cy="2736850"/>
          </a:xfrm>
        </p:grpSpPr>
        <p:sp>
          <p:nvSpPr>
            <p:cNvPr id="12" name="object 12"/>
            <p:cNvSpPr/>
            <p:nvPr/>
          </p:nvSpPr>
          <p:spPr>
            <a:xfrm>
              <a:off x="2771787" y="2492387"/>
              <a:ext cx="2945765" cy="2727325"/>
            </a:xfrm>
            <a:custGeom>
              <a:avLst/>
              <a:gdLst/>
              <a:ahLst/>
              <a:cxnLst/>
              <a:rect l="l" t="t" r="r" b="b"/>
              <a:pathLst>
                <a:path w="2945765" h="2727325">
                  <a:moveTo>
                    <a:pt x="2945282" y="1363624"/>
                  </a:moveTo>
                  <a:lnTo>
                    <a:pt x="1472704" y="0"/>
                  </a:lnTo>
                  <a:lnTo>
                    <a:pt x="0" y="1363624"/>
                  </a:lnTo>
                  <a:lnTo>
                    <a:pt x="1472704" y="2727248"/>
                  </a:lnTo>
                  <a:lnTo>
                    <a:pt x="2945282" y="1363624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771792" y="2492383"/>
              <a:ext cx="2945765" cy="2727325"/>
            </a:xfrm>
            <a:custGeom>
              <a:avLst/>
              <a:gdLst/>
              <a:ahLst/>
              <a:cxnLst/>
              <a:rect l="l" t="t" r="r" b="b"/>
              <a:pathLst>
                <a:path w="2945765" h="2727325">
                  <a:moveTo>
                    <a:pt x="0" y="1363622"/>
                  </a:moveTo>
                  <a:lnTo>
                    <a:pt x="1472705" y="0"/>
                  </a:lnTo>
                  <a:lnTo>
                    <a:pt x="2945284" y="1363622"/>
                  </a:lnTo>
                  <a:lnTo>
                    <a:pt x="1472705" y="2727244"/>
                  </a:lnTo>
                  <a:lnTo>
                    <a:pt x="0" y="1363622"/>
                  </a:lnTo>
                  <a:close/>
                </a:path>
                <a:path w="2945765" h="2727325">
                  <a:moveTo>
                    <a:pt x="0" y="1363622"/>
                  </a:moveTo>
                  <a:lnTo>
                    <a:pt x="1472705" y="0"/>
                  </a:lnTo>
                  <a:lnTo>
                    <a:pt x="2945284" y="1363622"/>
                  </a:lnTo>
                  <a:lnTo>
                    <a:pt x="1472705" y="2727244"/>
                  </a:lnTo>
                  <a:lnTo>
                    <a:pt x="0" y="1363622"/>
                  </a:lnTo>
                  <a:close/>
                </a:path>
              </a:pathLst>
            </a:custGeom>
            <a:ln w="94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5"/>
              <a:t>Dimensões</a:t>
            </a:r>
            <a:r>
              <a:rPr dirty="0" spc="-335"/>
              <a:t> </a:t>
            </a:r>
            <a:r>
              <a:rPr dirty="0" spc="-220"/>
              <a:t>de</a:t>
            </a:r>
            <a:r>
              <a:rPr dirty="0" spc="-330"/>
              <a:t> </a:t>
            </a:r>
            <a:r>
              <a:rPr dirty="0" spc="-235"/>
              <a:t>um</a:t>
            </a:r>
            <a:r>
              <a:rPr dirty="0" spc="-335"/>
              <a:t> </a:t>
            </a:r>
            <a:r>
              <a:rPr dirty="0" spc="-195"/>
              <a:t>Projeto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5" name="object 15"/>
          <p:cNvSpPr txBox="1"/>
          <p:nvPr/>
        </p:nvSpPr>
        <p:spPr>
          <a:xfrm>
            <a:off x="5348731" y="11807"/>
            <a:ext cx="38138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55441" y="3677902"/>
            <a:ext cx="1026794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90">
                <a:latin typeface="Verdana"/>
                <a:cs typeface="Verdana"/>
              </a:rPr>
              <a:t>Escopo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90008" y="3677902"/>
            <a:ext cx="9842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20">
                <a:latin typeface="Verdana"/>
                <a:cs typeface="Verdana"/>
              </a:rPr>
              <a:t>Tempo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59145" y="2022173"/>
            <a:ext cx="8166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25">
                <a:latin typeface="Verdana"/>
                <a:cs typeface="Verdana"/>
              </a:rPr>
              <a:t>Custo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18150" y="5334482"/>
            <a:ext cx="14274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14">
                <a:latin typeface="Verdana"/>
                <a:cs typeface="Verdana"/>
              </a:rPr>
              <a:t>Qualidade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68629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71674"/>
            <a:ext cx="409194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0"/>
              <a:t>Motivar</a:t>
            </a:r>
            <a:r>
              <a:rPr dirty="0" spc="-365"/>
              <a:t> </a:t>
            </a:r>
            <a:r>
              <a:rPr dirty="0"/>
              <a:t>as</a:t>
            </a:r>
            <a:r>
              <a:rPr dirty="0" spc="-365"/>
              <a:t> </a:t>
            </a:r>
            <a:r>
              <a:rPr dirty="0" spc="-55"/>
              <a:t>pessoas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41116"/>
            <a:ext cx="16192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350">
                <a:latin typeface="Tahoma"/>
                <a:cs typeface="Tahoma"/>
              </a:rPr>
              <a:t>•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6727" y="1116324"/>
            <a:ext cx="747712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75">
                <a:latin typeface="Tahoma"/>
                <a:cs typeface="Tahoma"/>
              </a:rPr>
              <a:t>Um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importante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papel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de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80">
                <a:latin typeface="Tahoma"/>
                <a:cs typeface="Tahoma"/>
              </a:rPr>
              <a:t>um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40">
                <a:latin typeface="Tahoma"/>
                <a:cs typeface="Tahoma"/>
              </a:rPr>
              <a:t>gerente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é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motivar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as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3653" y="4214616"/>
            <a:ext cx="200025" cy="422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>
                <a:latin typeface="Tahoma"/>
                <a:cs typeface="Tahoma"/>
              </a:rPr>
              <a:t>–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653" y="1468464"/>
            <a:ext cx="8020050" cy="29864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00">
                <a:latin typeface="Tahoma"/>
                <a:cs typeface="Tahoma"/>
              </a:rPr>
              <a:t>pessoas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que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trabalham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55">
                <a:latin typeface="Tahoma"/>
                <a:cs typeface="Tahoma"/>
              </a:rPr>
              <a:t>em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80">
                <a:latin typeface="Tahoma"/>
                <a:cs typeface="Tahoma"/>
              </a:rPr>
              <a:t>um</a:t>
            </a:r>
            <a:r>
              <a:rPr dirty="0" sz="3000" spc="-305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projeto.</a:t>
            </a:r>
            <a:endParaRPr sz="3000">
              <a:latin typeface="Tahoma"/>
              <a:cs typeface="Tahoma"/>
            </a:endParaRPr>
          </a:p>
          <a:p>
            <a:pPr marL="145415" marR="5080" indent="-142875">
              <a:lnSpc>
                <a:spcPts val="4500"/>
              </a:lnSpc>
              <a:spcBef>
                <a:spcPts val="2925"/>
              </a:spcBef>
              <a:buSzPct val="75000"/>
              <a:buChar char="•"/>
              <a:tabLst>
                <a:tab pos="638810" algn="l"/>
              </a:tabLst>
            </a:pPr>
            <a:r>
              <a:rPr dirty="0" sz="3000" spc="-120">
                <a:latin typeface="Tahoma"/>
                <a:cs typeface="Tahoma"/>
              </a:rPr>
              <a:t>Motivação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significa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organizar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o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trabalho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e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50">
                <a:latin typeface="Tahoma"/>
                <a:cs typeface="Tahoma"/>
              </a:rPr>
              <a:t>o </a:t>
            </a:r>
            <a:r>
              <a:rPr dirty="0" sz="3000" spc="-50">
                <a:latin typeface="Tahoma"/>
                <a:cs typeface="Tahoma"/>
              </a:rPr>
              <a:t>	</a:t>
            </a:r>
            <a:r>
              <a:rPr dirty="0" sz="3000" spc="-125">
                <a:latin typeface="Tahoma"/>
                <a:cs typeface="Tahoma"/>
              </a:rPr>
              <a:t>ambiente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de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trabalho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para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incentivar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as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60">
                <a:latin typeface="Tahoma"/>
                <a:cs typeface="Tahoma"/>
              </a:rPr>
              <a:t>pessoas</a:t>
            </a:r>
            <a:endParaRPr sz="3000">
              <a:latin typeface="Tahoma"/>
              <a:cs typeface="Tahoma"/>
            </a:endParaRPr>
          </a:p>
          <a:p>
            <a:pPr marL="12700">
              <a:lnSpc>
                <a:spcPts val="2475"/>
              </a:lnSpc>
            </a:pP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trabalharem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de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40">
                <a:latin typeface="Tahoma"/>
                <a:cs typeface="Tahoma"/>
              </a:rPr>
              <a:t>forma</a:t>
            </a:r>
            <a:r>
              <a:rPr dirty="0" sz="3000" spc="-30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eficaz.</a:t>
            </a:r>
            <a:endParaRPr sz="3000">
              <a:latin typeface="Tahoma"/>
              <a:cs typeface="Tahoma"/>
            </a:endParaRPr>
          </a:p>
          <a:p>
            <a:pPr marL="758825">
              <a:lnSpc>
                <a:spcPct val="100000"/>
              </a:lnSpc>
              <a:spcBef>
                <a:spcPts val="2190"/>
              </a:spcBef>
            </a:pPr>
            <a:r>
              <a:rPr dirty="0" sz="2600" spc="-95">
                <a:latin typeface="Tahoma"/>
                <a:cs typeface="Tahoma"/>
              </a:rPr>
              <a:t>Se</a:t>
            </a:r>
            <a:r>
              <a:rPr dirty="0" sz="2600" spc="-110">
                <a:latin typeface="Tahoma"/>
                <a:cs typeface="Tahoma"/>
              </a:rPr>
              <a:t> </a:t>
            </a:r>
            <a:r>
              <a:rPr dirty="0" sz="2600" spc="-85">
                <a:latin typeface="Tahoma"/>
                <a:cs typeface="Tahoma"/>
              </a:rPr>
              <a:t>as</a:t>
            </a:r>
            <a:r>
              <a:rPr dirty="0" sz="2600" spc="-110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pessoas</a:t>
            </a:r>
            <a:r>
              <a:rPr dirty="0" sz="2600" spc="-105">
                <a:latin typeface="Tahoma"/>
                <a:cs typeface="Tahoma"/>
              </a:rPr>
              <a:t> </a:t>
            </a:r>
            <a:r>
              <a:rPr dirty="0" sz="2600" spc="-135">
                <a:latin typeface="Tahoma"/>
                <a:cs typeface="Tahoma"/>
              </a:rPr>
              <a:t>não</a:t>
            </a:r>
            <a:r>
              <a:rPr dirty="0" sz="2600" spc="-110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estão</a:t>
            </a:r>
            <a:r>
              <a:rPr dirty="0" sz="2600" spc="-105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motivadas,</a:t>
            </a:r>
            <a:r>
              <a:rPr dirty="0" sz="2600" spc="-110">
                <a:latin typeface="Tahoma"/>
                <a:cs typeface="Tahoma"/>
              </a:rPr>
              <a:t> </a:t>
            </a:r>
            <a:r>
              <a:rPr dirty="0" sz="2600" spc="-55">
                <a:latin typeface="Tahoma"/>
                <a:cs typeface="Tahoma"/>
              </a:rPr>
              <a:t>elas</a:t>
            </a:r>
            <a:r>
              <a:rPr dirty="0" sz="2600" spc="-105">
                <a:latin typeface="Tahoma"/>
                <a:cs typeface="Tahoma"/>
              </a:rPr>
              <a:t> </a:t>
            </a:r>
            <a:r>
              <a:rPr dirty="0" sz="2600" spc="-135">
                <a:latin typeface="Tahoma"/>
                <a:cs typeface="Tahoma"/>
              </a:rPr>
              <a:t>não</a:t>
            </a:r>
            <a:r>
              <a:rPr dirty="0" sz="2600" spc="-110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estarão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9909" y="4346892"/>
            <a:ext cx="7160895" cy="1365250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algn="just" marL="12700" marR="5080">
              <a:lnSpc>
                <a:spcPct val="79300"/>
              </a:lnSpc>
              <a:spcBef>
                <a:spcPts val="750"/>
              </a:spcBef>
            </a:pPr>
            <a:r>
              <a:rPr dirty="0" sz="2600" spc="-95">
                <a:latin typeface="Tahoma"/>
                <a:cs typeface="Tahoma"/>
              </a:rPr>
              <a:t>interessadas</a:t>
            </a:r>
            <a:r>
              <a:rPr dirty="0" sz="2600" spc="-110">
                <a:latin typeface="Tahoma"/>
                <a:cs typeface="Tahoma"/>
              </a:rPr>
              <a:t> </a:t>
            </a:r>
            <a:r>
              <a:rPr dirty="0" sz="2600" spc="-190">
                <a:latin typeface="Tahoma"/>
                <a:cs typeface="Tahoma"/>
              </a:rPr>
              <a:t>no</a:t>
            </a:r>
            <a:r>
              <a:rPr dirty="0" sz="2600" spc="-1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trabalho</a:t>
            </a:r>
            <a:r>
              <a:rPr dirty="0" sz="2600" spc="-60">
                <a:latin typeface="Tahoma"/>
                <a:cs typeface="Tahoma"/>
              </a:rPr>
              <a:t> </a:t>
            </a:r>
            <a:r>
              <a:rPr dirty="0" sz="2600" spc="-135">
                <a:latin typeface="Tahoma"/>
                <a:cs typeface="Tahoma"/>
              </a:rPr>
              <a:t>que</a:t>
            </a:r>
            <a:r>
              <a:rPr dirty="0" sz="2600" spc="-60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estão</a:t>
            </a:r>
            <a:r>
              <a:rPr dirty="0" sz="2600" spc="-60">
                <a:latin typeface="Tahoma"/>
                <a:cs typeface="Tahoma"/>
              </a:rPr>
              <a:t> </a:t>
            </a:r>
            <a:r>
              <a:rPr dirty="0" sz="2600" spc="-125">
                <a:latin typeface="Tahoma"/>
                <a:cs typeface="Tahoma"/>
              </a:rPr>
              <a:t>fazendo.</a:t>
            </a:r>
            <a:r>
              <a:rPr dirty="0" sz="2600" spc="-60">
                <a:latin typeface="Tahoma"/>
                <a:cs typeface="Tahoma"/>
              </a:rPr>
              <a:t> </a:t>
            </a:r>
            <a:r>
              <a:rPr dirty="0" sz="2600" spc="-65">
                <a:latin typeface="Tahoma"/>
                <a:cs typeface="Tahoma"/>
              </a:rPr>
              <a:t>Elas</a:t>
            </a:r>
            <a:r>
              <a:rPr dirty="0" sz="2600" spc="-60">
                <a:latin typeface="Tahoma"/>
                <a:cs typeface="Tahoma"/>
              </a:rPr>
              <a:t> </a:t>
            </a:r>
            <a:r>
              <a:rPr dirty="0" sz="2600" spc="-25">
                <a:latin typeface="Tahoma"/>
                <a:cs typeface="Tahoma"/>
              </a:rPr>
              <a:t>vão </a:t>
            </a:r>
            <a:r>
              <a:rPr dirty="0" sz="2600" spc="-90">
                <a:latin typeface="Tahoma"/>
                <a:cs typeface="Tahoma"/>
              </a:rPr>
              <a:t>trabalhar </a:t>
            </a:r>
            <a:r>
              <a:rPr dirty="0" sz="2600" spc="-105">
                <a:latin typeface="Tahoma"/>
                <a:cs typeface="Tahoma"/>
              </a:rPr>
              <a:t>lentamente,</a:t>
            </a:r>
            <a:r>
              <a:rPr dirty="0" sz="2600" spc="-85">
                <a:latin typeface="Tahoma"/>
                <a:cs typeface="Tahoma"/>
              </a:rPr>
              <a:t> </a:t>
            </a:r>
            <a:r>
              <a:rPr dirty="0" sz="2600" spc="-20">
                <a:latin typeface="Tahoma"/>
                <a:cs typeface="Tahoma"/>
              </a:rPr>
              <a:t>ser</a:t>
            </a:r>
            <a:r>
              <a:rPr dirty="0" sz="2600" spc="-90">
                <a:latin typeface="Tahoma"/>
                <a:cs typeface="Tahoma"/>
              </a:rPr>
              <a:t> </a:t>
            </a:r>
            <a:r>
              <a:rPr dirty="0" sz="2600" spc="-60">
                <a:latin typeface="Tahoma"/>
                <a:cs typeface="Tahoma"/>
              </a:rPr>
              <a:t>mais</a:t>
            </a:r>
            <a:r>
              <a:rPr dirty="0" sz="2600" spc="-85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propensas</a:t>
            </a:r>
            <a:r>
              <a:rPr dirty="0" sz="2600" spc="-90">
                <a:latin typeface="Tahoma"/>
                <a:cs typeface="Tahoma"/>
              </a:rPr>
              <a:t> </a:t>
            </a:r>
            <a:r>
              <a:rPr dirty="0" sz="2600">
                <a:latin typeface="Tahoma"/>
                <a:cs typeface="Tahoma"/>
              </a:rPr>
              <a:t>a</a:t>
            </a:r>
            <a:r>
              <a:rPr dirty="0" sz="2600" spc="-85">
                <a:latin typeface="Tahoma"/>
                <a:cs typeface="Tahoma"/>
              </a:rPr>
              <a:t> </a:t>
            </a:r>
            <a:r>
              <a:rPr dirty="0" sz="2600" spc="-50">
                <a:latin typeface="Tahoma"/>
                <a:cs typeface="Tahoma"/>
              </a:rPr>
              <a:t>cometer </a:t>
            </a:r>
            <a:r>
              <a:rPr dirty="0" sz="2600" spc="-75">
                <a:latin typeface="Tahoma"/>
                <a:cs typeface="Tahoma"/>
              </a:rPr>
              <a:t>erros</a:t>
            </a:r>
            <a:r>
              <a:rPr dirty="0" sz="2600" spc="-130">
                <a:latin typeface="Tahoma"/>
                <a:cs typeface="Tahoma"/>
              </a:rPr>
              <a:t> </a:t>
            </a:r>
            <a:r>
              <a:rPr dirty="0" sz="2600">
                <a:latin typeface="Tahoma"/>
                <a:cs typeface="Tahoma"/>
              </a:rPr>
              <a:t>e</a:t>
            </a:r>
            <a:r>
              <a:rPr dirty="0" sz="2600" spc="-135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não</a:t>
            </a:r>
            <a:r>
              <a:rPr dirty="0" sz="2600" spc="-85">
                <a:latin typeface="Tahoma"/>
                <a:cs typeface="Tahoma"/>
              </a:rPr>
              <a:t> </a:t>
            </a:r>
            <a:r>
              <a:rPr dirty="0" sz="2600" spc="-80">
                <a:latin typeface="Tahoma"/>
                <a:cs typeface="Tahoma"/>
              </a:rPr>
              <a:t>contribuir</a:t>
            </a:r>
            <a:r>
              <a:rPr dirty="0" sz="2600" spc="-114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para</a:t>
            </a:r>
            <a:r>
              <a:rPr dirty="0" sz="2600" spc="-105">
                <a:latin typeface="Tahoma"/>
                <a:cs typeface="Tahoma"/>
              </a:rPr>
              <a:t> </a:t>
            </a:r>
            <a:r>
              <a:rPr dirty="0" sz="2600">
                <a:latin typeface="Tahoma"/>
                <a:cs typeface="Tahoma"/>
              </a:rPr>
              <a:t>os</a:t>
            </a:r>
            <a:r>
              <a:rPr dirty="0" sz="2600" spc="-114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objetivos</a:t>
            </a:r>
            <a:r>
              <a:rPr dirty="0" sz="2600" spc="-95">
                <a:latin typeface="Tahoma"/>
                <a:cs typeface="Tahoma"/>
              </a:rPr>
              <a:t> </a:t>
            </a:r>
            <a:r>
              <a:rPr dirty="0" sz="2600" spc="-70">
                <a:latin typeface="Tahoma"/>
                <a:cs typeface="Tahoma"/>
              </a:rPr>
              <a:t>mais</a:t>
            </a:r>
            <a:r>
              <a:rPr dirty="0" sz="2600" spc="-110">
                <a:latin typeface="Tahoma"/>
                <a:cs typeface="Tahoma"/>
              </a:rPr>
              <a:t> </a:t>
            </a:r>
            <a:r>
              <a:rPr dirty="0" sz="2600" spc="-25">
                <a:latin typeface="Tahoma"/>
                <a:cs typeface="Tahoma"/>
              </a:rPr>
              <a:t>amplos </a:t>
            </a:r>
            <a:r>
              <a:rPr dirty="0" sz="2600" spc="-114">
                <a:latin typeface="Tahoma"/>
                <a:cs typeface="Tahoma"/>
              </a:rPr>
              <a:t>da</a:t>
            </a:r>
            <a:r>
              <a:rPr dirty="0" sz="2600" spc="-280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equipe</a:t>
            </a:r>
            <a:r>
              <a:rPr dirty="0" sz="2600" spc="-275">
                <a:latin typeface="Tahoma"/>
                <a:cs typeface="Tahoma"/>
              </a:rPr>
              <a:t> </a:t>
            </a:r>
            <a:r>
              <a:rPr dirty="0" sz="2600" spc="-130">
                <a:latin typeface="Tahoma"/>
                <a:cs typeface="Tahoma"/>
              </a:rPr>
              <a:t>ou</a:t>
            </a:r>
            <a:r>
              <a:rPr dirty="0" sz="2600" spc="-275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da</a:t>
            </a:r>
            <a:r>
              <a:rPr dirty="0" sz="2600" spc="-275">
                <a:latin typeface="Tahoma"/>
                <a:cs typeface="Tahoma"/>
              </a:rPr>
              <a:t> </a:t>
            </a:r>
            <a:r>
              <a:rPr dirty="0" sz="2600" spc="-30">
                <a:latin typeface="Tahoma"/>
                <a:cs typeface="Tahoma"/>
              </a:rPr>
              <a:t>organização.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48731" y="11809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68629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71363"/>
            <a:ext cx="409194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0"/>
              <a:t>Motivar</a:t>
            </a:r>
            <a:r>
              <a:rPr dirty="0" spc="-365"/>
              <a:t> </a:t>
            </a:r>
            <a:r>
              <a:rPr dirty="0"/>
              <a:t>as</a:t>
            </a:r>
            <a:r>
              <a:rPr dirty="0" spc="-365"/>
              <a:t> </a:t>
            </a:r>
            <a:r>
              <a:rPr dirty="0" spc="-55"/>
              <a:t>pessoas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23239" y="1150810"/>
            <a:ext cx="8041005" cy="4349750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25400" marR="827405" indent="-25400">
              <a:lnSpc>
                <a:spcPts val="3829"/>
              </a:lnSpc>
              <a:spcBef>
                <a:spcPts val="240"/>
              </a:spcBef>
              <a:buSzPct val="84375"/>
              <a:buChar char="•"/>
              <a:tabLst>
                <a:tab pos="168275" algn="l"/>
              </a:tabLst>
            </a:pPr>
            <a:r>
              <a:rPr dirty="0" sz="3200" spc="-85">
                <a:latin typeface="Tahoma"/>
                <a:cs typeface="Tahoma"/>
              </a:rPr>
              <a:t>	</a:t>
            </a:r>
            <a:r>
              <a:rPr dirty="0" sz="3200" spc="-85">
                <a:latin typeface="Tahoma"/>
                <a:cs typeface="Tahoma"/>
              </a:rPr>
              <a:t>A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motivação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é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80">
                <a:latin typeface="Tahoma"/>
                <a:cs typeface="Tahoma"/>
              </a:rPr>
              <a:t>uma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questão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complexa,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mas </a:t>
            </a:r>
            <a:r>
              <a:rPr dirty="0" sz="3200" spc="-120">
                <a:latin typeface="Tahoma"/>
                <a:cs typeface="Tahoma"/>
              </a:rPr>
              <a:t>parece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que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existem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diferentes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tipos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de </a:t>
            </a:r>
            <a:r>
              <a:rPr dirty="0" sz="3200" spc="-140">
                <a:latin typeface="Tahoma"/>
                <a:cs typeface="Tahoma"/>
              </a:rPr>
              <a:t>motivação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baseadas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em:</a:t>
            </a:r>
            <a:endParaRPr sz="3200">
              <a:latin typeface="Tahoma"/>
              <a:cs typeface="Tahoma"/>
            </a:endParaRPr>
          </a:p>
          <a:p>
            <a:pPr marL="481965" marR="1535430">
              <a:lnSpc>
                <a:spcPts val="3300"/>
              </a:lnSpc>
              <a:spcBef>
                <a:spcPts val="990"/>
              </a:spcBef>
            </a:pPr>
            <a:r>
              <a:rPr dirty="0" baseline="6944" sz="4200" spc="-2287">
                <a:latin typeface="Tahoma"/>
                <a:cs typeface="Tahoma"/>
              </a:rPr>
              <a:t>–</a:t>
            </a:r>
            <a:r>
              <a:rPr dirty="0" sz="2800" spc="-95">
                <a:latin typeface="Tahoma"/>
                <a:cs typeface="Tahoma"/>
              </a:rPr>
              <a:t>Necessidades</a:t>
            </a:r>
            <a:r>
              <a:rPr dirty="0" sz="2800" spc="-265">
                <a:latin typeface="Tahoma"/>
                <a:cs typeface="Tahoma"/>
              </a:rPr>
              <a:t> </a:t>
            </a:r>
            <a:r>
              <a:rPr dirty="0" sz="2800" spc="-90">
                <a:latin typeface="Tahoma"/>
                <a:cs typeface="Tahoma"/>
              </a:rPr>
              <a:t>básicas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60">
                <a:latin typeface="Tahoma"/>
                <a:cs typeface="Tahoma"/>
              </a:rPr>
              <a:t>(por</a:t>
            </a:r>
            <a:r>
              <a:rPr dirty="0" sz="2800" spc="-265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exemplo,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70">
                <a:latin typeface="Tahoma"/>
                <a:cs typeface="Tahoma"/>
              </a:rPr>
              <a:t>sono, </a:t>
            </a:r>
            <a:r>
              <a:rPr dirty="0" sz="2800" spc="-120">
                <a:latin typeface="Tahoma"/>
                <a:cs typeface="Tahoma"/>
              </a:rPr>
              <a:t>alimentação,</a:t>
            </a:r>
            <a:r>
              <a:rPr dirty="0" sz="2800" spc="-225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etc.);</a:t>
            </a:r>
            <a:endParaRPr sz="2800">
              <a:latin typeface="Tahoma"/>
              <a:cs typeface="Tahoma"/>
            </a:endParaRPr>
          </a:p>
          <a:p>
            <a:pPr lvl="1" marL="481965" marR="571500" indent="307975">
              <a:lnSpc>
                <a:spcPts val="3300"/>
              </a:lnSpc>
              <a:spcBef>
                <a:spcPts val="675"/>
              </a:spcBef>
              <a:buChar char="–"/>
              <a:tabLst>
                <a:tab pos="789940" algn="l"/>
              </a:tabLst>
            </a:pPr>
            <a:r>
              <a:rPr dirty="0" sz="2800" spc="-95">
                <a:latin typeface="Tahoma"/>
                <a:cs typeface="Tahoma"/>
              </a:rPr>
              <a:t>Necessidades</a:t>
            </a:r>
            <a:r>
              <a:rPr dirty="0" sz="2800" spc="-270">
                <a:latin typeface="Tahoma"/>
                <a:cs typeface="Tahoma"/>
              </a:rPr>
              <a:t> </a:t>
            </a:r>
            <a:r>
              <a:rPr dirty="0" sz="2800" spc="-90">
                <a:latin typeface="Tahoma"/>
                <a:cs typeface="Tahoma"/>
              </a:rPr>
              <a:t>pessoais</a:t>
            </a:r>
            <a:r>
              <a:rPr dirty="0" sz="2800" spc="-270">
                <a:latin typeface="Tahoma"/>
                <a:cs typeface="Tahoma"/>
              </a:rPr>
              <a:t> </a:t>
            </a:r>
            <a:r>
              <a:rPr dirty="0" sz="2800" spc="-160">
                <a:latin typeface="Tahoma"/>
                <a:cs typeface="Tahoma"/>
              </a:rPr>
              <a:t>(por</a:t>
            </a:r>
            <a:r>
              <a:rPr dirty="0" sz="2800" spc="-265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exemplo,</a:t>
            </a:r>
            <a:r>
              <a:rPr dirty="0" sz="2800" spc="-270">
                <a:latin typeface="Tahoma"/>
                <a:cs typeface="Tahoma"/>
              </a:rPr>
              <a:t> </a:t>
            </a:r>
            <a:r>
              <a:rPr dirty="0" sz="2800" spc="-65">
                <a:latin typeface="Tahoma"/>
                <a:cs typeface="Tahoma"/>
              </a:rPr>
              <a:t>respeito, </a:t>
            </a:r>
            <a:r>
              <a:rPr dirty="0" sz="2800" spc="-70">
                <a:latin typeface="Tahoma"/>
                <a:cs typeface="Tahoma"/>
              </a:rPr>
              <a:t>autoestima.);</a:t>
            </a:r>
            <a:endParaRPr sz="2800">
              <a:latin typeface="Tahoma"/>
              <a:cs typeface="Tahoma"/>
            </a:endParaRPr>
          </a:p>
          <a:p>
            <a:pPr lvl="1" marL="481965" marR="17780" indent="286385">
              <a:lnSpc>
                <a:spcPct val="101699"/>
              </a:lnSpc>
              <a:spcBef>
                <a:spcPts val="715"/>
              </a:spcBef>
              <a:buChar char="–"/>
              <a:tabLst>
                <a:tab pos="768350" algn="l"/>
              </a:tabLst>
            </a:pPr>
            <a:r>
              <a:rPr dirty="0" sz="2800" spc="-95">
                <a:latin typeface="Tahoma"/>
                <a:cs typeface="Tahoma"/>
              </a:rPr>
              <a:t>Necessidades</a:t>
            </a:r>
            <a:r>
              <a:rPr dirty="0" sz="2800" spc="-275">
                <a:latin typeface="Tahoma"/>
                <a:cs typeface="Tahoma"/>
              </a:rPr>
              <a:t> </a:t>
            </a:r>
            <a:r>
              <a:rPr dirty="0" sz="2800" spc="-70">
                <a:latin typeface="Tahoma"/>
                <a:cs typeface="Tahoma"/>
              </a:rPr>
              <a:t>sociais</a:t>
            </a:r>
            <a:r>
              <a:rPr dirty="0" sz="2800" spc="-275">
                <a:latin typeface="Tahoma"/>
                <a:cs typeface="Tahoma"/>
              </a:rPr>
              <a:t> </a:t>
            </a:r>
            <a:r>
              <a:rPr dirty="0" sz="2800" spc="-160">
                <a:latin typeface="Tahoma"/>
                <a:cs typeface="Tahoma"/>
              </a:rPr>
              <a:t>(por</a:t>
            </a:r>
            <a:r>
              <a:rPr dirty="0" sz="2800" spc="-270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exemplo,</a:t>
            </a:r>
            <a:r>
              <a:rPr dirty="0" sz="2800" spc="-275">
                <a:latin typeface="Tahoma"/>
                <a:cs typeface="Tahoma"/>
              </a:rPr>
              <a:t> </a:t>
            </a:r>
            <a:r>
              <a:rPr dirty="0" sz="2800" spc="-135">
                <a:latin typeface="Tahoma"/>
                <a:cs typeface="Tahoma"/>
              </a:rPr>
              <a:t>para</a:t>
            </a:r>
            <a:r>
              <a:rPr dirty="0" sz="2800" spc="-270">
                <a:latin typeface="Tahoma"/>
                <a:cs typeface="Tahoma"/>
              </a:rPr>
              <a:t> </a:t>
            </a:r>
            <a:r>
              <a:rPr dirty="0" sz="2800" spc="-95">
                <a:latin typeface="Tahoma"/>
                <a:cs typeface="Tahoma"/>
              </a:rPr>
              <a:t>ser</a:t>
            </a:r>
            <a:r>
              <a:rPr dirty="0" sz="2800" spc="-275">
                <a:latin typeface="Tahoma"/>
                <a:cs typeface="Tahoma"/>
              </a:rPr>
              <a:t> </a:t>
            </a:r>
            <a:r>
              <a:rPr dirty="0" sz="2800" spc="-25">
                <a:latin typeface="Tahoma"/>
                <a:cs typeface="Tahoma"/>
              </a:rPr>
              <a:t>aceito </a:t>
            </a:r>
            <a:r>
              <a:rPr dirty="0" sz="2800" spc="-130">
                <a:latin typeface="Tahoma"/>
                <a:cs typeface="Tahoma"/>
              </a:rPr>
              <a:t>como</a:t>
            </a:r>
            <a:r>
              <a:rPr dirty="0" sz="2800" spc="-300">
                <a:latin typeface="Tahoma"/>
                <a:cs typeface="Tahoma"/>
              </a:rPr>
              <a:t> </a:t>
            </a:r>
            <a:r>
              <a:rPr dirty="0" sz="2800" spc="-120">
                <a:latin typeface="Tahoma"/>
                <a:cs typeface="Tahoma"/>
              </a:rPr>
              <a:t>parte</a:t>
            </a:r>
            <a:r>
              <a:rPr dirty="0" sz="2800" spc="-295">
                <a:latin typeface="Tahoma"/>
                <a:cs typeface="Tahoma"/>
              </a:rPr>
              <a:t> </a:t>
            </a:r>
            <a:r>
              <a:rPr dirty="0" sz="2800" spc="-114">
                <a:latin typeface="Tahoma"/>
                <a:cs typeface="Tahoma"/>
              </a:rPr>
              <a:t>de</a:t>
            </a:r>
            <a:r>
              <a:rPr dirty="0" sz="2800" spc="-295">
                <a:latin typeface="Tahoma"/>
                <a:cs typeface="Tahoma"/>
              </a:rPr>
              <a:t> </a:t>
            </a:r>
            <a:r>
              <a:rPr dirty="0" sz="2800" spc="-170">
                <a:latin typeface="Tahoma"/>
                <a:cs typeface="Tahoma"/>
              </a:rPr>
              <a:t>um</a:t>
            </a:r>
            <a:r>
              <a:rPr dirty="0" sz="2800" spc="-295">
                <a:latin typeface="Tahoma"/>
                <a:cs typeface="Tahoma"/>
              </a:rPr>
              <a:t> </a:t>
            </a:r>
            <a:r>
              <a:rPr dirty="0" sz="2800" spc="-35">
                <a:latin typeface="Tahoma"/>
                <a:cs typeface="Tahoma"/>
              </a:rPr>
              <a:t>grupo.).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8467725" cy="6045200"/>
            <a:chOff x="234695" y="80772"/>
            <a:chExt cx="8467725" cy="6045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8467724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138" y="1134551"/>
              <a:ext cx="7381874" cy="499109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0"/>
              <a:t>Hierarquia</a:t>
            </a:r>
            <a:r>
              <a:rPr dirty="0" spc="-335"/>
              <a:t> </a:t>
            </a:r>
            <a:r>
              <a:rPr dirty="0" spc="-225"/>
              <a:t>de</a:t>
            </a:r>
            <a:r>
              <a:rPr dirty="0" spc="-335"/>
              <a:t> </a:t>
            </a:r>
            <a:r>
              <a:rPr dirty="0" spc="-140"/>
              <a:t>necessidades</a:t>
            </a:r>
            <a:r>
              <a:rPr dirty="0" spc="-330"/>
              <a:t> </a:t>
            </a:r>
            <a:r>
              <a:rPr dirty="0" spc="-105"/>
              <a:t>humanas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614362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0"/>
              <a:t>Necessidade</a:t>
            </a:r>
            <a:r>
              <a:rPr dirty="0" spc="-330"/>
              <a:t> </a:t>
            </a:r>
            <a:r>
              <a:rPr dirty="0" spc="-225"/>
              <a:t>de</a:t>
            </a:r>
            <a:r>
              <a:rPr dirty="0" spc="-330"/>
              <a:t> </a:t>
            </a:r>
            <a:r>
              <a:rPr dirty="0" spc="-90"/>
              <a:t>satisfação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2025402"/>
            <a:ext cx="12573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60">
                <a:latin typeface="Tahoma"/>
                <a:cs typeface="Tahoma"/>
              </a:rPr>
              <a:t>•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539" y="1121740"/>
            <a:ext cx="7404734" cy="2145030"/>
          </a:xfrm>
          <a:prstGeom prst="rect">
            <a:avLst/>
          </a:prstGeom>
        </p:spPr>
        <p:txBody>
          <a:bodyPr wrap="square" lIns="0" tIns="80645" rIns="0" bIns="0" rtlCol="0" vert="horz">
            <a:spAutoFit/>
          </a:bodyPr>
          <a:lstStyle/>
          <a:p>
            <a:pPr marL="380365" marR="43180" indent="-342900">
              <a:lnSpc>
                <a:spcPct val="79500"/>
              </a:lnSpc>
              <a:spcBef>
                <a:spcPts val="635"/>
              </a:spcBef>
              <a:buChar char="•"/>
              <a:tabLst>
                <a:tab pos="380365" algn="l"/>
              </a:tabLst>
            </a:pPr>
            <a:r>
              <a:rPr dirty="0" sz="2200" spc="-125">
                <a:latin typeface="Tahoma"/>
                <a:cs typeface="Tahoma"/>
              </a:rPr>
              <a:t>Em</a:t>
            </a:r>
            <a:r>
              <a:rPr dirty="0" sz="2200" spc="-65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grupos</a:t>
            </a:r>
            <a:r>
              <a:rPr dirty="0" sz="2200" spc="-6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6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desenvolvimento</a:t>
            </a:r>
            <a:r>
              <a:rPr dirty="0" sz="2200" spc="-6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6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software,</a:t>
            </a:r>
            <a:r>
              <a:rPr dirty="0" sz="2200" spc="-60">
                <a:latin typeface="Tahoma"/>
                <a:cs typeface="Tahoma"/>
              </a:rPr>
              <a:t> </a:t>
            </a:r>
            <a:r>
              <a:rPr dirty="0" sz="2200" spc="-55">
                <a:latin typeface="Tahoma"/>
                <a:cs typeface="Tahoma"/>
              </a:rPr>
              <a:t>as</a:t>
            </a:r>
            <a:r>
              <a:rPr dirty="0" sz="2200" spc="-65">
                <a:latin typeface="Tahoma"/>
                <a:cs typeface="Tahoma"/>
              </a:rPr>
              <a:t> </a:t>
            </a:r>
            <a:r>
              <a:rPr dirty="0" sz="2200" spc="-50">
                <a:latin typeface="Tahoma"/>
                <a:cs typeface="Tahoma"/>
              </a:rPr>
              <a:t>necessidades </a:t>
            </a:r>
            <a:r>
              <a:rPr dirty="0" sz="2200" spc="-70">
                <a:latin typeface="Tahoma"/>
                <a:cs typeface="Tahoma"/>
              </a:rPr>
              <a:t>básicas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fisiológicas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segurança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14">
                <a:latin typeface="Tahoma"/>
                <a:cs typeface="Tahoma"/>
              </a:rPr>
              <a:t>não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são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35">
                <a:latin typeface="Tahoma"/>
                <a:cs typeface="Tahoma"/>
              </a:rPr>
              <a:t>um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problema.</a:t>
            </a:r>
            <a:endParaRPr sz="2200">
              <a:latin typeface="Tahoma"/>
              <a:cs typeface="Tahoma"/>
            </a:endParaRPr>
          </a:p>
          <a:p>
            <a:pPr marL="380365">
              <a:lnSpc>
                <a:spcPct val="100000"/>
              </a:lnSpc>
              <a:spcBef>
                <a:spcPts val="2460"/>
              </a:spcBef>
            </a:pPr>
            <a:r>
              <a:rPr dirty="0" sz="2200" spc="-10">
                <a:latin typeface="Tahoma"/>
                <a:cs typeface="Tahoma"/>
              </a:rPr>
              <a:t>Social</a:t>
            </a:r>
            <a:endParaRPr sz="2200">
              <a:latin typeface="Tahoma"/>
              <a:cs typeface="Tahoma"/>
            </a:endParaRPr>
          </a:p>
          <a:p>
            <a:pPr lvl="1" marL="780415" indent="-285750">
              <a:lnSpc>
                <a:spcPct val="100000"/>
              </a:lnSpc>
              <a:spcBef>
                <a:spcPts val="180"/>
              </a:spcBef>
              <a:buChar char="–"/>
              <a:tabLst>
                <a:tab pos="780415" algn="l"/>
              </a:tabLst>
            </a:pPr>
            <a:r>
              <a:rPr dirty="0" sz="2000" spc="-80">
                <a:latin typeface="Tahoma"/>
                <a:cs typeface="Tahoma"/>
              </a:rPr>
              <a:t>Fornecer</a:t>
            </a:r>
            <a:r>
              <a:rPr dirty="0" sz="2000" spc="-150">
                <a:latin typeface="Tahoma"/>
                <a:cs typeface="Tahoma"/>
              </a:rPr>
              <a:t> </a:t>
            </a:r>
            <a:r>
              <a:rPr dirty="0" sz="2000" spc="-65">
                <a:latin typeface="Tahoma"/>
                <a:cs typeface="Tahoma"/>
              </a:rPr>
              <a:t>instalações</a:t>
            </a:r>
            <a:r>
              <a:rPr dirty="0" sz="2000" spc="-145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comuns;</a:t>
            </a:r>
            <a:endParaRPr sz="2000">
              <a:latin typeface="Tahoma"/>
              <a:cs typeface="Tahoma"/>
            </a:endParaRPr>
          </a:p>
          <a:p>
            <a:pPr lvl="1" marL="780415" marR="183515" indent="-285750">
              <a:lnSpc>
                <a:spcPct val="78100"/>
              </a:lnSpc>
              <a:spcBef>
                <a:spcPts val="525"/>
              </a:spcBef>
              <a:buChar char="–"/>
              <a:tabLst>
                <a:tab pos="781685" algn="l"/>
              </a:tabLst>
            </a:pPr>
            <a:r>
              <a:rPr dirty="0" sz="2000" spc="-65">
                <a:latin typeface="Tahoma"/>
                <a:cs typeface="Tahoma"/>
              </a:rPr>
              <a:t>Permitir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90">
                <a:latin typeface="Tahoma"/>
                <a:cs typeface="Tahoma"/>
              </a:rPr>
              <a:t>a</a:t>
            </a:r>
            <a:r>
              <a:rPr dirty="0" sz="2000" spc="-180">
                <a:latin typeface="Tahoma"/>
                <a:cs typeface="Tahoma"/>
              </a:rPr>
              <a:t> </a:t>
            </a:r>
            <a:r>
              <a:rPr dirty="0" sz="2000" spc="-85">
                <a:latin typeface="Tahoma"/>
                <a:cs typeface="Tahoma"/>
              </a:rPr>
              <a:t>comunicação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75">
                <a:latin typeface="Tahoma"/>
                <a:cs typeface="Tahoma"/>
              </a:rPr>
              <a:t>informal</a:t>
            </a:r>
            <a:r>
              <a:rPr dirty="0" sz="2000" spc="-180">
                <a:latin typeface="Tahoma"/>
                <a:cs typeface="Tahoma"/>
              </a:rPr>
              <a:t> </a:t>
            </a:r>
            <a:r>
              <a:rPr dirty="0" sz="2000" spc="-85">
                <a:latin typeface="Tahoma"/>
                <a:cs typeface="Tahoma"/>
              </a:rPr>
              <a:t>por</a:t>
            </a:r>
            <a:r>
              <a:rPr dirty="0" sz="2000" spc="-180">
                <a:latin typeface="Tahoma"/>
                <a:cs typeface="Tahoma"/>
              </a:rPr>
              <a:t> </a:t>
            </a:r>
            <a:r>
              <a:rPr dirty="0" sz="2000" spc="-85">
                <a:latin typeface="Tahoma"/>
                <a:cs typeface="Tahoma"/>
              </a:rPr>
              <a:t>exemplo,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85">
                <a:latin typeface="Tahoma"/>
                <a:cs typeface="Tahoma"/>
              </a:rPr>
              <a:t>através</a:t>
            </a:r>
            <a:r>
              <a:rPr dirty="0" sz="2000" spc="-180">
                <a:latin typeface="Tahoma"/>
                <a:cs typeface="Tahoma"/>
              </a:rPr>
              <a:t> </a:t>
            </a:r>
            <a:r>
              <a:rPr dirty="0" sz="2000" spc="-75">
                <a:latin typeface="Tahoma"/>
                <a:cs typeface="Tahoma"/>
              </a:rPr>
              <a:t>de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redes 	sociais.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5159983"/>
            <a:ext cx="160020" cy="626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65"/>
              </a:lnSpc>
              <a:spcBef>
                <a:spcPts val="100"/>
              </a:spcBef>
            </a:pPr>
            <a:r>
              <a:rPr dirty="0" sz="2000">
                <a:latin typeface="Tahoma"/>
                <a:cs typeface="Tahoma"/>
              </a:rPr>
              <a:t>–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ts val="2365"/>
              </a:lnSpc>
            </a:pPr>
            <a:r>
              <a:rPr dirty="0" sz="2000">
                <a:latin typeface="Tahoma"/>
                <a:cs typeface="Tahoma"/>
              </a:rPr>
              <a:t>–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9909" y="5197567"/>
            <a:ext cx="443166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100">
                <a:latin typeface="Tahoma"/>
                <a:cs typeface="Tahoma"/>
              </a:rPr>
              <a:t>Formação:</a:t>
            </a:r>
            <a:r>
              <a:rPr dirty="0" sz="2000" spc="-70">
                <a:latin typeface="Tahoma"/>
                <a:cs typeface="Tahoma"/>
              </a:rPr>
              <a:t> </a:t>
            </a:r>
            <a:r>
              <a:rPr dirty="0" sz="2000" spc="-55">
                <a:latin typeface="Tahoma"/>
                <a:cs typeface="Tahoma"/>
              </a:rPr>
              <a:t>as</a:t>
            </a:r>
            <a:r>
              <a:rPr dirty="0" sz="2000" spc="-65">
                <a:latin typeface="Tahoma"/>
                <a:cs typeface="Tahoma"/>
              </a:rPr>
              <a:t> pessoas </a:t>
            </a:r>
            <a:r>
              <a:rPr dirty="0" sz="2000" spc="-95">
                <a:latin typeface="Tahoma"/>
                <a:cs typeface="Tahoma"/>
              </a:rPr>
              <a:t>querem</a:t>
            </a:r>
            <a:r>
              <a:rPr dirty="0" sz="2000" spc="-65">
                <a:latin typeface="Tahoma"/>
                <a:cs typeface="Tahoma"/>
              </a:rPr>
              <a:t> </a:t>
            </a:r>
            <a:r>
              <a:rPr dirty="0" sz="2000" spc="-75">
                <a:latin typeface="Tahoma"/>
                <a:cs typeface="Tahoma"/>
              </a:rPr>
              <a:t>saber</a:t>
            </a:r>
            <a:r>
              <a:rPr dirty="0" sz="2000" spc="-65">
                <a:latin typeface="Tahoma"/>
                <a:cs typeface="Tahoma"/>
              </a:rPr>
              <a:t> mais; </a:t>
            </a:r>
            <a:r>
              <a:rPr dirty="0" sz="2000" spc="-10">
                <a:latin typeface="Tahoma"/>
                <a:cs typeface="Tahoma"/>
              </a:rPr>
              <a:t>Responsabilidade.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7839" y="3578117"/>
            <a:ext cx="5478145" cy="16402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930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93065" algn="l"/>
              </a:tabLst>
            </a:pPr>
            <a:r>
              <a:rPr dirty="0" sz="2200" spc="-10">
                <a:latin typeface="Tahoma"/>
                <a:cs typeface="Tahoma"/>
              </a:rPr>
              <a:t>Autoestima</a:t>
            </a:r>
            <a:endParaRPr sz="2200">
              <a:latin typeface="Tahoma"/>
              <a:cs typeface="Tahoma"/>
            </a:endParaRPr>
          </a:p>
          <a:p>
            <a:pPr lvl="1" marL="793115" indent="-285750">
              <a:lnSpc>
                <a:spcPct val="100000"/>
              </a:lnSpc>
              <a:spcBef>
                <a:spcPts val="35"/>
              </a:spcBef>
              <a:buChar char="–"/>
              <a:tabLst>
                <a:tab pos="793115" algn="l"/>
              </a:tabLst>
            </a:pPr>
            <a:r>
              <a:rPr dirty="0" sz="2000" spc="-75">
                <a:latin typeface="Tahoma"/>
                <a:cs typeface="Tahoma"/>
              </a:rPr>
              <a:t>Reconhecimento</a:t>
            </a:r>
            <a:r>
              <a:rPr dirty="0" sz="2000" spc="-85">
                <a:latin typeface="Tahoma"/>
                <a:cs typeface="Tahoma"/>
              </a:rPr>
              <a:t> </a:t>
            </a:r>
            <a:r>
              <a:rPr dirty="0" sz="2000" spc="-25">
                <a:latin typeface="Tahoma"/>
                <a:cs typeface="Tahoma"/>
              </a:rPr>
              <a:t>dos</a:t>
            </a:r>
            <a:r>
              <a:rPr dirty="0" sz="2000" spc="-105">
                <a:latin typeface="Tahoma"/>
                <a:cs typeface="Tahoma"/>
              </a:rPr>
              <a:t> </a:t>
            </a:r>
            <a:r>
              <a:rPr dirty="0" sz="2000" spc="-55">
                <a:latin typeface="Tahoma"/>
                <a:cs typeface="Tahoma"/>
              </a:rPr>
              <a:t>resultados</a:t>
            </a:r>
            <a:r>
              <a:rPr dirty="0" sz="2000" spc="-95">
                <a:latin typeface="Tahoma"/>
                <a:cs typeface="Tahoma"/>
              </a:rPr>
              <a:t> </a:t>
            </a:r>
            <a:r>
              <a:rPr dirty="0" sz="2000" spc="-20">
                <a:latin typeface="Tahoma"/>
                <a:cs typeface="Tahoma"/>
              </a:rPr>
              <a:t>alcançados;</a:t>
            </a:r>
            <a:endParaRPr sz="2000">
              <a:latin typeface="Tahoma"/>
              <a:cs typeface="Tahoma"/>
            </a:endParaRPr>
          </a:p>
          <a:p>
            <a:pPr lvl="1" marL="793115" indent="-285750">
              <a:lnSpc>
                <a:spcPct val="100000"/>
              </a:lnSpc>
              <a:buChar char="–"/>
              <a:tabLst>
                <a:tab pos="793115" algn="l"/>
              </a:tabLst>
            </a:pPr>
            <a:r>
              <a:rPr dirty="0" sz="2000" spc="-80">
                <a:latin typeface="Tahoma"/>
                <a:cs typeface="Tahoma"/>
              </a:rPr>
              <a:t>Recompensas</a:t>
            </a:r>
            <a:r>
              <a:rPr dirty="0" sz="2000" spc="-160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apropriadas.</a:t>
            </a:r>
            <a:endParaRPr sz="20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Font typeface="Tahoma"/>
              <a:buChar char="–"/>
            </a:pPr>
            <a:endParaRPr sz="2000">
              <a:latin typeface="Tahoma"/>
              <a:cs typeface="Tahoma"/>
            </a:endParaRPr>
          </a:p>
          <a:p>
            <a:pPr marL="393065" indent="-342265">
              <a:lnSpc>
                <a:spcPct val="100000"/>
              </a:lnSpc>
              <a:buChar char="•"/>
              <a:tabLst>
                <a:tab pos="393065" algn="l"/>
              </a:tabLst>
            </a:pPr>
            <a:r>
              <a:rPr dirty="0" sz="2200" spc="-10">
                <a:latin typeface="Tahoma"/>
                <a:cs typeface="Tahoma"/>
              </a:rPr>
              <a:t>Autorrealização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54354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0"/>
              <a:t>Tipos</a:t>
            </a:r>
            <a:r>
              <a:rPr dirty="0" spc="-365"/>
              <a:t> </a:t>
            </a:r>
            <a:r>
              <a:rPr dirty="0" spc="-225"/>
              <a:t>de</a:t>
            </a:r>
            <a:r>
              <a:rPr dirty="0" spc="-360"/>
              <a:t> </a:t>
            </a:r>
            <a:r>
              <a:rPr dirty="0" spc="-150"/>
              <a:t>personalidade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01939"/>
            <a:ext cx="7621270" cy="15405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4940" marR="5080" indent="-154305">
              <a:lnSpc>
                <a:spcPct val="109600"/>
              </a:lnSpc>
              <a:spcBef>
                <a:spcPts val="95"/>
              </a:spcBef>
              <a:buSzPct val="76562"/>
              <a:buChar char="•"/>
              <a:tabLst>
                <a:tab pos="354965" algn="l"/>
              </a:tabLst>
            </a:pPr>
            <a:r>
              <a:rPr dirty="0" sz="3200" spc="-85">
                <a:latin typeface="Tahoma"/>
                <a:cs typeface="Tahoma"/>
              </a:rPr>
              <a:t>A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hierarquia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de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necessidades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é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quase </a:t>
            </a:r>
            <a:r>
              <a:rPr dirty="0" sz="3200" spc="-10">
                <a:latin typeface="Tahoma"/>
                <a:cs typeface="Tahoma"/>
              </a:rPr>
              <a:t>	</a:t>
            </a:r>
            <a:r>
              <a:rPr dirty="0" sz="3200" spc="-125">
                <a:latin typeface="Tahoma"/>
                <a:cs typeface="Tahoma"/>
              </a:rPr>
              <a:t>certamente</a:t>
            </a:r>
            <a:r>
              <a:rPr dirty="0" sz="3200" spc="-310">
                <a:latin typeface="Tahoma"/>
                <a:cs typeface="Tahoma"/>
              </a:rPr>
              <a:t> </a:t>
            </a:r>
            <a:r>
              <a:rPr dirty="0" sz="3200" spc="-175">
                <a:latin typeface="Tahoma"/>
                <a:cs typeface="Tahoma"/>
              </a:rPr>
              <a:t>uma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simplificação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excessiva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das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ts val="3520"/>
              </a:lnSpc>
            </a:pPr>
            <a:r>
              <a:rPr dirty="0" sz="3200" spc="-130">
                <a:latin typeface="Tahoma"/>
                <a:cs typeface="Tahoma"/>
              </a:rPr>
              <a:t>motivações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65">
                <a:latin typeface="Tahoma"/>
                <a:cs typeface="Tahoma"/>
              </a:rPr>
              <a:t>na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prática.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3339955"/>
            <a:ext cx="718693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</a:tabLst>
            </a:pPr>
            <a:r>
              <a:rPr dirty="0" sz="3200" spc="-85">
                <a:latin typeface="Tahoma"/>
                <a:cs typeface="Tahoma"/>
              </a:rPr>
              <a:t>A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motivação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55">
                <a:latin typeface="Tahoma"/>
                <a:cs typeface="Tahoma"/>
              </a:rPr>
              <a:t>também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deve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levar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60">
                <a:latin typeface="Tahoma"/>
                <a:cs typeface="Tahoma"/>
              </a:rPr>
              <a:t>em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60">
                <a:latin typeface="Tahoma"/>
                <a:cs typeface="Tahoma"/>
              </a:rPr>
              <a:t>conta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539" y="3472265"/>
            <a:ext cx="5631180" cy="2376805"/>
          </a:xfrm>
          <a:prstGeom prst="rect">
            <a:avLst/>
          </a:prstGeom>
        </p:spPr>
        <p:txBody>
          <a:bodyPr wrap="square" lIns="0" tIns="2413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900"/>
              </a:spcBef>
            </a:pPr>
            <a:r>
              <a:rPr dirty="0" sz="3200" spc="-114">
                <a:latin typeface="Tahoma"/>
                <a:cs typeface="Tahoma"/>
              </a:rPr>
              <a:t>diferentes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tipos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de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personalidade:</a:t>
            </a:r>
            <a:endParaRPr sz="3200">
              <a:latin typeface="Tahoma"/>
              <a:cs typeface="Tahoma"/>
            </a:endParaRPr>
          </a:p>
          <a:p>
            <a:pPr marL="781050" indent="-400685">
              <a:lnSpc>
                <a:spcPct val="100000"/>
              </a:lnSpc>
              <a:spcBef>
                <a:spcPts val="1560"/>
              </a:spcBef>
              <a:buChar char="–"/>
              <a:tabLst>
                <a:tab pos="781050" algn="l"/>
              </a:tabLst>
            </a:pPr>
            <a:r>
              <a:rPr dirty="0" sz="2800" spc="-125">
                <a:latin typeface="Tahoma"/>
                <a:cs typeface="Tahoma"/>
              </a:rPr>
              <a:t>Orientadas</a:t>
            </a:r>
            <a:r>
              <a:rPr dirty="0" sz="2800" spc="-275">
                <a:latin typeface="Tahoma"/>
                <a:cs typeface="Tahoma"/>
              </a:rPr>
              <a:t> </a:t>
            </a:r>
            <a:r>
              <a:rPr dirty="0" sz="2800" spc="-140">
                <a:latin typeface="Tahoma"/>
                <a:cs typeface="Tahoma"/>
              </a:rPr>
              <a:t>a</a:t>
            </a:r>
            <a:r>
              <a:rPr dirty="0" sz="2800" spc="-27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tarefas;</a:t>
            </a:r>
            <a:endParaRPr sz="2800">
              <a:latin typeface="Tahoma"/>
              <a:cs typeface="Tahoma"/>
            </a:endParaRPr>
          </a:p>
          <a:p>
            <a:pPr marL="781050" indent="-400685">
              <a:lnSpc>
                <a:spcPct val="100000"/>
              </a:lnSpc>
              <a:spcBef>
                <a:spcPts val="615"/>
              </a:spcBef>
              <a:buChar char="–"/>
              <a:tabLst>
                <a:tab pos="781050" algn="l"/>
              </a:tabLst>
            </a:pPr>
            <a:r>
              <a:rPr dirty="0" sz="2800" spc="-60">
                <a:latin typeface="Tahoma"/>
                <a:cs typeface="Tahoma"/>
              </a:rPr>
              <a:t>Automotivadas;</a:t>
            </a:r>
            <a:endParaRPr sz="2800">
              <a:latin typeface="Tahoma"/>
              <a:cs typeface="Tahoma"/>
            </a:endParaRPr>
          </a:p>
          <a:p>
            <a:pPr marL="781050" indent="-400685">
              <a:lnSpc>
                <a:spcPct val="100000"/>
              </a:lnSpc>
              <a:spcBef>
                <a:spcPts val="615"/>
              </a:spcBef>
              <a:buChar char="–"/>
              <a:tabLst>
                <a:tab pos="781050" algn="l"/>
              </a:tabLst>
            </a:pPr>
            <a:r>
              <a:rPr dirty="0" sz="2800" spc="-125">
                <a:latin typeface="Tahoma"/>
                <a:cs typeface="Tahoma"/>
              </a:rPr>
              <a:t>Orientadas</a:t>
            </a:r>
            <a:r>
              <a:rPr dirty="0" sz="2800" spc="-275">
                <a:latin typeface="Tahoma"/>
                <a:cs typeface="Tahoma"/>
              </a:rPr>
              <a:t> </a:t>
            </a:r>
            <a:r>
              <a:rPr dirty="0" sz="2800" spc="-140">
                <a:latin typeface="Tahoma"/>
                <a:cs typeface="Tahoma"/>
              </a:rPr>
              <a:t>a</a:t>
            </a:r>
            <a:r>
              <a:rPr dirty="0" sz="2800" spc="-27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interações.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54354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0"/>
              <a:t>Tipos</a:t>
            </a:r>
            <a:r>
              <a:rPr dirty="0" spc="-365"/>
              <a:t> </a:t>
            </a:r>
            <a:r>
              <a:rPr dirty="0" spc="-225"/>
              <a:t>de</a:t>
            </a:r>
            <a:r>
              <a:rPr dirty="0" spc="-360"/>
              <a:t> </a:t>
            </a:r>
            <a:r>
              <a:rPr dirty="0" spc="-150"/>
              <a:t>personalidade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3653" y="1141116"/>
            <a:ext cx="200660" cy="840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4">
              <a:lnSpc>
                <a:spcPts val="3450"/>
              </a:lnSpc>
              <a:spcBef>
                <a:spcPts val="100"/>
              </a:spcBef>
            </a:pPr>
            <a:r>
              <a:rPr dirty="0" sz="3000" spc="-350">
                <a:latin typeface="Tahoma"/>
                <a:cs typeface="Tahoma"/>
              </a:rPr>
              <a:t>•</a:t>
            </a:r>
            <a:endParaRPr sz="3000">
              <a:latin typeface="Tahoma"/>
              <a:cs typeface="Tahoma"/>
            </a:endParaRPr>
          </a:p>
          <a:p>
            <a:pPr marL="12700">
              <a:lnSpc>
                <a:spcPts val="2970"/>
              </a:lnSpc>
            </a:pPr>
            <a:r>
              <a:rPr dirty="0" sz="2600">
                <a:latin typeface="Tahoma"/>
                <a:cs typeface="Tahoma"/>
              </a:rPr>
              <a:t>–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4371466"/>
            <a:ext cx="7822565" cy="1499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dirty="0" sz="3000" spc="-125">
                <a:latin typeface="Tahoma"/>
                <a:cs typeface="Tahoma"/>
              </a:rPr>
              <a:t>Orientadas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9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interações</a:t>
            </a:r>
            <a:endParaRPr sz="3000">
              <a:latin typeface="Tahoma"/>
              <a:cs typeface="Tahoma"/>
            </a:endParaRPr>
          </a:p>
          <a:p>
            <a:pPr marL="756285" marR="5080" indent="-401320">
              <a:lnSpc>
                <a:spcPct val="77800"/>
              </a:lnSpc>
              <a:spcBef>
                <a:spcPts val="715"/>
              </a:spcBef>
            </a:pPr>
            <a:r>
              <a:rPr dirty="0" sz="2600">
                <a:latin typeface="Tahoma"/>
                <a:cs typeface="Tahoma"/>
              </a:rPr>
              <a:t>–</a:t>
            </a:r>
            <a:r>
              <a:rPr dirty="0" sz="2600" spc="105">
                <a:latin typeface="Tahoma"/>
                <a:cs typeface="Tahoma"/>
              </a:rPr>
              <a:t>  </a:t>
            </a:r>
            <a:r>
              <a:rPr dirty="0" baseline="2136" sz="3900" spc="-104">
                <a:latin typeface="Tahoma"/>
                <a:cs typeface="Tahoma"/>
              </a:rPr>
              <a:t>A</a:t>
            </a:r>
            <a:r>
              <a:rPr dirty="0" baseline="2136" sz="3900" spc="-412">
                <a:latin typeface="Tahoma"/>
                <a:cs typeface="Tahoma"/>
              </a:rPr>
              <a:t> </a:t>
            </a:r>
            <a:r>
              <a:rPr dirty="0" baseline="2136" sz="3900" spc="-120">
                <a:latin typeface="Tahoma"/>
                <a:cs typeface="Tahoma"/>
              </a:rPr>
              <a:t>principal</a:t>
            </a:r>
            <a:r>
              <a:rPr dirty="0" baseline="2136" sz="3900" spc="-412">
                <a:latin typeface="Tahoma"/>
                <a:cs typeface="Tahoma"/>
              </a:rPr>
              <a:t> </a:t>
            </a:r>
            <a:r>
              <a:rPr dirty="0" baseline="2136" sz="3900" spc="-172">
                <a:latin typeface="Tahoma"/>
                <a:cs typeface="Tahoma"/>
              </a:rPr>
              <a:t>motivação</a:t>
            </a:r>
            <a:r>
              <a:rPr dirty="0" baseline="2136" sz="3900" spc="-419">
                <a:latin typeface="Tahoma"/>
                <a:cs typeface="Tahoma"/>
              </a:rPr>
              <a:t> </a:t>
            </a:r>
            <a:r>
              <a:rPr dirty="0" baseline="2136" sz="3900" spc="-135">
                <a:latin typeface="Tahoma"/>
                <a:cs typeface="Tahoma"/>
              </a:rPr>
              <a:t>é</a:t>
            </a:r>
            <a:r>
              <a:rPr dirty="0" baseline="2136" sz="3900" spc="-412">
                <a:latin typeface="Tahoma"/>
                <a:cs typeface="Tahoma"/>
              </a:rPr>
              <a:t> </a:t>
            </a:r>
            <a:r>
              <a:rPr dirty="0" baseline="2136" sz="3900" spc="-172">
                <a:latin typeface="Tahoma"/>
                <a:cs typeface="Tahoma"/>
              </a:rPr>
              <a:t>a</a:t>
            </a:r>
            <a:r>
              <a:rPr dirty="0" baseline="2136" sz="3900" spc="-412">
                <a:latin typeface="Tahoma"/>
                <a:cs typeface="Tahoma"/>
              </a:rPr>
              <a:t> </a:t>
            </a:r>
            <a:r>
              <a:rPr dirty="0" baseline="2136" sz="3900" spc="-150">
                <a:latin typeface="Tahoma"/>
                <a:cs typeface="Tahoma"/>
              </a:rPr>
              <a:t>presença</a:t>
            </a:r>
            <a:r>
              <a:rPr dirty="0" baseline="2136" sz="3900" spc="-419">
                <a:latin typeface="Tahoma"/>
                <a:cs typeface="Tahoma"/>
              </a:rPr>
              <a:t> </a:t>
            </a:r>
            <a:r>
              <a:rPr dirty="0" baseline="2136" sz="3900" spc="-135">
                <a:latin typeface="Tahoma"/>
                <a:cs typeface="Tahoma"/>
              </a:rPr>
              <a:t>e</a:t>
            </a:r>
            <a:r>
              <a:rPr dirty="0" baseline="2136" sz="3900" spc="-412">
                <a:latin typeface="Tahoma"/>
                <a:cs typeface="Tahoma"/>
              </a:rPr>
              <a:t> </a:t>
            </a:r>
            <a:r>
              <a:rPr dirty="0" baseline="2136" sz="3900" spc="-127">
                <a:latin typeface="Tahoma"/>
                <a:cs typeface="Tahoma"/>
              </a:rPr>
              <a:t>as</a:t>
            </a:r>
            <a:r>
              <a:rPr dirty="0" baseline="2136" sz="3900" spc="-412">
                <a:latin typeface="Tahoma"/>
                <a:cs typeface="Tahoma"/>
              </a:rPr>
              <a:t> </a:t>
            </a:r>
            <a:r>
              <a:rPr dirty="0" baseline="2136" sz="3900" spc="-142">
                <a:latin typeface="Tahoma"/>
                <a:cs typeface="Tahoma"/>
              </a:rPr>
              <a:t>ações</a:t>
            </a:r>
            <a:r>
              <a:rPr dirty="0" baseline="2136" sz="3900" spc="-419">
                <a:latin typeface="Tahoma"/>
                <a:cs typeface="Tahoma"/>
              </a:rPr>
              <a:t> </a:t>
            </a:r>
            <a:r>
              <a:rPr dirty="0" baseline="2136" sz="3900" spc="-37">
                <a:latin typeface="Tahoma"/>
                <a:cs typeface="Tahoma"/>
              </a:rPr>
              <a:t>dos </a:t>
            </a:r>
            <a:r>
              <a:rPr dirty="0" sz="2600" spc="-100">
                <a:latin typeface="Tahoma"/>
                <a:cs typeface="Tahoma"/>
              </a:rPr>
              <a:t>colegas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de</a:t>
            </a:r>
            <a:r>
              <a:rPr dirty="0" sz="2600" spc="-254">
                <a:latin typeface="Tahoma"/>
                <a:cs typeface="Tahoma"/>
              </a:rPr>
              <a:t> </a:t>
            </a:r>
            <a:r>
              <a:rPr dirty="0" sz="2600" spc="-110">
                <a:latin typeface="Tahoma"/>
                <a:cs typeface="Tahoma"/>
              </a:rPr>
              <a:t>trabalho.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60">
                <a:latin typeface="Tahoma"/>
                <a:cs typeface="Tahoma"/>
              </a:rPr>
              <a:t>As</a:t>
            </a:r>
            <a:r>
              <a:rPr dirty="0" sz="2600" spc="-254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pessoas</a:t>
            </a:r>
            <a:r>
              <a:rPr dirty="0" sz="2600" spc="-254">
                <a:latin typeface="Tahoma"/>
                <a:cs typeface="Tahoma"/>
              </a:rPr>
              <a:t> </a:t>
            </a:r>
            <a:r>
              <a:rPr dirty="0" sz="2600" spc="-135">
                <a:latin typeface="Tahoma"/>
                <a:cs typeface="Tahoma"/>
              </a:rPr>
              <a:t>vão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trabalhar</a:t>
            </a:r>
            <a:r>
              <a:rPr dirty="0" sz="2600" spc="-254">
                <a:latin typeface="Tahoma"/>
                <a:cs typeface="Tahoma"/>
              </a:rPr>
              <a:t> </a:t>
            </a:r>
            <a:r>
              <a:rPr dirty="0" sz="2600" spc="-45">
                <a:latin typeface="Tahoma"/>
                <a:cs typeface="Tahoma"/>
              </a:rPr>
              <a:t>porque </a:t>
            </a:r>
            <a:r>
              <a:rPr dirty="0" sz="2600" spc="-135">
                <a:latin typeface="Tahoma"/>
                <a:cs typeface="Tahoma"/>
              </a:rPr>
              <a:t>gostam</a:t>
            </a:r>
            <a:r>
              <a:rPr dirty="0" sz="2600" spc="-270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de</a:t>
            </a:r>
            <a:r>
              <a:rPr dirty="0" sz="2600" spc="-265">
                <a:latin typeface="Tahoma"/>
                <a:cs typeface="Tahoma"/>
              </a:rPr>
              <a:t> </a:t>
            </a:r>
            <a:r>
              <a:rPr dirty="0" sz="2600" spc="-60">
                <a:latin typeface="Tahoma"/>
                <a:cs typeface="Tahoma"/>
              </a:rPr>
              <a:t>ir</a:t>
            </a:r>
            <a:r>
              <a:rPr dirty="0" sz="2600" spc="-270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trabalhar.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1867" y="1108895"/>
            <a:ext cx="7240905" cy="880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25">
                <a:latin typeface="Tahoma"/>
                <a:cs typeface="Tahoma"/>
              </a:rPr>
              <a:t>Orientadas</a:t>
            </a:r>
            <a:r>
              <a:rPr dirty="0" sz="3000" spc="-29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9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tarefas</a:t>
            </a:r>
            <a:endParaRPr sz="3000">
              <a:latin typeface="Tahoma"/>
              <a:cs typeface="Tahoma"/>
            </a:endParaRPr>
          </a:p>
          <a:p>
            <a:pPr marL="290195">
              <a:lnSpc>
                <a:spcPct val="100000"/>
              </a:lnSpc>
              <a:spcBef>
                <a:spcPts val="5"/>
              </a:spcBef>
            </a:pPr>
            <a:r>
              <a:rPr dirty="0" sz="2600" spc="-70">
                <a:latin typeface="Tahoma"/>
                <a:cs typeface="Tahoma"/>
              </a:rPr>
              <a:t>A</a:t>
            </a:r>
            <a:r>
              <a:rPr dirty="0" sz="2600" spc="-270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motivação</a:t>
            </a:r>
            <a:r>
              <a:rPr dirty="0" sz="2600" spc="-270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para</a:t>
            </a:r>
            <a:r>
              <a:rPr dirty="0" sz="2600" spc="-265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fazer</a:t>
            </a:r>
            <a:r>
              <a:rPr dirty="0" sz="2600" spc="-270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o</a:t>
            </a:r>
            <a:r>
              <a:rPr dirty="0" sz="2600" spc="-265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trabalho</a:t>
            </a:r>
            <a:r>
              <a:rPr dirty="0" sz="2600" spc="-270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é</a:t>
            </a:r>
            <a:r>
              <a:rPr dirty="0" sz="2600" spc="-265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o</a:t>
            </a:r>
            <a:r>
              <a:rPr dirty="0" sz="2600" spc="-270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trabalho</a:t>
            </a:r>
            <a:r>
              <a:rPr dirty="0" sz="2600" spc="-265">
                <a:latin typeface="Tahoma"/>
                <a:cs typeface="Tahoma"/>
              </a:rPr>
              <a:t> </a:t>
            </a:r>
            <a:r>
              <a:rPr dirty="0" sz="2600" spc="-135">
                <a:latin typeface="Tahoma"/>
                <a:cs typeface="Tahoma"/>
              </a:rPr>
              <a:t>em</a:t>
            </a:r>
            <a:r>
              <a:rPr dirty="0" sz="2600" spc="-270">
                <a:latin typeface="Tahoma"/>
                <a:cs typeface="Tahoma"/>
              </a:rPr>
              <a:t> </a:t>
            </a:r>
            <a:r>
              <a:rPr dirty="0" sz="2600" spc="-25">
                <a:latin typeface="Tahoma"/>
                <a:cs typeface="Tahoma"/>
              </a:rPr>
              <a:t>si;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653" y="2394770"/>
            <a:ext cx="246570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50" indent="-146050">
              <a:lnSpc>
                <a:spcPct val="100000"/>
              </a:lnSpc>
              <a:spcBef>
                <a:spcPts val="100"/>
              </a:spcBef>
              <a:buSzPct val="76666"/>
              <a:buChar char="•"/>
              <a:tabLst>
                <a:tab pos="146050" algn="l"/>
              </a:tabLst>
            </a:pPr>
            <a:r>
              <a:rPr dirty="0" sz="3000" spc="-114">
                <a:latin typeface="Tahoma"/>
                <a:cs typeface="Tahoma"/>
              </a:rPr>
              <a:t>Automotivadas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3653" y="2845112"/>
            <a:ext cx="200025" cy="422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>
                <a:latin typeface="Tahoma"/>
                <a:cs typeface="Tahoma"/>
              </a:rPr>
              <a:t>–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9909" y="2874232"/>
            <a:ext cx="7360920" cy="1050925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marL="12700" marR="5080">
              <a:lnSpc>
                <a:spcPct val="79300"/>
              </a:lnSpc>
              <a:spcBef>
                <a:spcPts val="750"/>
              </a:spcBef>
            </a:pPr>
            <a:r>
              <a:rPr dirty="0" sz="2600" spc="-190">
                <a:latin typeface="Tahoma"/>
                <a:cs typeface="Tahoma"/>
              </a:rPr>
              <a:t>O</a:t>
            </a:r>
            <a:r>
              <a:rPr dirty="0" sz="2600" spc="-135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trabalho</a:t>
            </a:r>
            <a:r>
              <a:rPr dirty="0" sz="2600" spc="-130">
                <a:latin typeface="Tahoma"/>
                <a:cs typeface="Tahoma"/>
              </a:rPr>
              <a:t> </a:t>
            </a:r>
            <a:r>
              <a:rPr dirty="0" sz="2600" spc="-85">
                <a:latin typeface="Tahoma"/>
                <a:cs typeface="Tahoma"/>
              </a:rPr>
              <a:t>é</a:t>
            </a:r>
            <a:r>
              <a:rPr dirty="0" sz="2600" spc="-130">
                <a:latin typeface="Tahoma"/>
                <a:cs typeface="Tahoma"/>
              </a:rPr>
              <a:t> </a:t>
            </a:r>
            <a:r>
              <a:rPr dirty="0" sz="2600" spc="-150">
                <a:latin typeface="Tahoma"/>
                <a:cs typeface="Tahoma"/>
              </a:rPr>
              <a:t>um</a:t>
            </a:r>
            <a:r>
              <a:rPr dirty="0" sz="2600" spc="-130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meio</a:t>
            </a:r>
            <a:r>
              <a:rPr dirty="0" sz="2600" spc="-130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para</a:t>
            </a:r>
            <a:r>
              <a:rPr dirty="0" sz="2600" spc="-135">
                <a:latin typeface="Tahoma"/>
                <a:cs typeface="Tahoma"/>
              </a:rPr>
              <a:t> </a:t>
            </a:r>
            <a:r>
              <a:rPr dirty="0" sz="2600" spc="-150">
                <a:latin typeface="Tahoma"/>
                <a:cs typeface="Tahoma"/>
              </a:rPr>
              <a:t>um</a:t>
            </a:r>
            <a:r>
              <a:rPr dirty="0" sz="2600" spc="-130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fim,</a:t>
            </a:r>
            <a:r>
              <a:rPr dirty="0" sz="2600" spc="-130">
                <a:latin typeface="Tahoma"/>
                <a:cs typeface="Tahoma"/>
              </a:rPr>
              <a:t> </a:t>
            </a:r>
            <a:r>
              <a:rPr dirty="0" sz="2600" spc="-70">
                <a:latin typeface="Tahoma"/>
                <a:cs typeface="Tahoma"/>
              </a:rPr>
              <a:t>esse</a:t>
            </a:r>
            <a:r>
              <a:rPr dirty="0" sz="2600" spc="-130">
                <a:latin typeface="Tahoma"/>
                <a:cs typeface="Tahoma"/>
              </a:rPr>
              <a:t> </a:t>
            </a:r>
            <a:r>
              <a:rPr dirty="0" sz="2600" spc="-85">
                <a:latin typeface="Tahoma"/>
                <a:cs typeface="Tahoma"/>
              </a:rPr>
              <a:t>é</a:t>
            </a:r>
            <a:r>
              <a:rPr dirty="0" sz="2600" spc="-130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a</a:t>
            </a:r>
            <a:r>
              <a:rPr dirty="0" sz="2600" spc="-135">
                <a:latin typeface="Tahoma"/>
                <a:cs typeface="Tahoma"/>
              </a:rPr>
              <a:t> </a:t>
            </a:r>
            <a:r>
              <a:rPr dirty="0" sz="2600" spc="-50">
                <a:latin typeface="Tahoma"/>
                <a:cs typeface="Tahoma"/>
              </a:rPr>
              <a:t>realização </a:t>
            </a:r>
            <a:r>
              <a:rPr dirty="0" sz="2600" spc="-95">
                <a:latin typeface="Tahoma"/>
                <a:cs typeface="Tahoma"/>
              </a:rPr>
              <a:t>dos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110">
                <a:latin typeface="Tahoma"/>
                <a:cs typeface="Tahoma"/>
              </a:rPr>
              <a:t>objetivos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individuais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65">
                <a:latin typeface="Tahoma"/>
                <a:cs typeface="Tahoma"/>
              </a:rPr>
              <a:t>–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110">
                <a:latin typeface="Tahoma"/>
                <a:cs typeface="Tahoma"/>
              </a:rPr>
              <a:t>por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exemplo,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para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ficar</a:t>
            </a:r>
            <a:endParaRPr sz="2600">
              <a:latin typeface="Tahoma"/>
              <a:cs typeface="Tahoma"/>
            </a:endParaRPr>
          </a:p>
          <a:p>
            <a:pPr marL="12700">
              <a:lnSpc>
                <a:spcPts val="2475"/>
              </a:lnSpc>
            </a:pPr>
            <a:r>
              <a:rPr dirty="0" sz="2600" spc="-95">
                <a:latin typeface="Tahoma"/>
                <a:cs typeface="Tahoma"/>
              </a:rPr>
              <a:t>rico,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114">
                <a:latin typeface="Tahoma"/>
                <a:cs typeface="Tahoma"/>
              </a:rPr>
              <a:t>para</a:t>
            </a:r>
            <a:r>
              <a:rPr dirty="0" sz="2600" spc="-254">
                <a:latin typeface="Tahoma"/>
                <a:cs typeface="Tahoma"/>
              </a:rPr>
              <a:t> </a:t>
            </a:r>
            <a:r>
              <a:rPr dirty="0" sz="2600" spc="-155">
                <a:latin typeface="Tahoma"/>
                <a:cs typeface="Tahoma"/>
              </a:rPr>
              <a:t>jogar</a:t>
            </a:r>
            <a:r>
              <a:rPr dirty="0" sz="2600" spc="-254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tênis,</a:t>
            </a:r>
            <a:r>
              <a:rPr dirty="0" sz="2600" spc="-254">
                <a:latin typeface="Tahoma"/>
                <a:cs typeface="Tahoma"/>
              </a:rPr>
              <a:t> </a:t>
            </a:r>
            <a:r>
              <a:rPr dirty="0" sz="2600" spc="-130">
                <a:latin typeface="Tahoma"/>
                <a:cs typeface="Tahoma"/>
              </a:rPr>
              <a:t>viajar,</a:t>
            </a:r>
            <a:r>
              <a:rPr dirty="0" sz="2600" spc="-260">
                <a:latin typeface="Tahoma"/>
                <a:cs typeface="Tahoma"/>
              </a:rPr>
              <a:t> </a:t>
            </a:r>
            <a:r>
              <a:rPr dirty="0" sz="2600" spc="-20">
                <a:latin typeface="Tahoma"/>
                <a:cs typeface="Tahoma"/>
              </a:rPr>
              <a:t>etc;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48731" y="11809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77202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90"/>
              <a:t>Saldo</a:t>
            </a:r>
            <a:r>
              <a:rPr dirty="0" spc="-365"/>
              <a:t> </a:t>
            </a:r>
            <a:r>
              <a:rPr dirty="0" spc="-114"/>
              <a:t>da</a:t>
            </a:r>
            <a:r>
              <a:rPr dirty="0" spc="-365"/>
              <a:t> </a:t>
            </a:r>
            <a:r>
              <a:rPr dirty="0" spc="-170"/>
              <a:t>motivação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58371"/>
            <a:ext cx="14859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320">
                <a:latin typeface="Tahoma"/>
                <a:cs typeface="Tahoma"/>
              </a:rPr>
              <a:t>•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0265" y="1115755"/>
            <a:ext cx="731202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105">
                <a:latin typeface="Tahoma"/>
                <a:cs typeface="Tahoma"/>
              </a:rPr>
              <a:t>Motivações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individuais</a:t>
            </a:r>
            <a:r>
              <a:rPr dirty="0" sz="2700" spc="-250">
                <a:latin typeface="Tahoma"/>
                <a:cs typeface="Tahoma"/>
              </a:rPr>
              <a:t> </a:t>
            </a:r>
            <a:r>
              <a:rPr dirty="0" sz="2700" spc="-100">
                <a:latin typeface="Tahoma"/>
                <a:cs typeface="Tahoma"/>
              </a:rPr>
              <a:t>são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00">
                <a:latin typeface="Tahoma"/>
                <a:cs typeface="Tahoma"/>
              </a:rPr>
              <a:t>compostas</a:t>
            </a:r>
            <a:r>
              <a:rPr dirty="0" sz="2700" spc="-250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por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55">
                <a:latin typeface="Tahoma"/>
                <a:cs typeface="Tahoma"/>
              </a:rPr>
              <a:t>elementos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3882" y="1439605"/>
            <a:ext cx="7563484" cy="4294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105">
                <a:latin typeface="Tahoma"/>
                <a:cs typeface="Tahoma"/>
              </a:rPr>
              <a:t>de</a:t>
            </a:r>
            <a:r>
              <a:rPr dirty="0" sz="2700" spc="-28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várias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classes.</a:t>
            </a:r>
            <a:endParaRPr sz="2700">
              <a:latin typeface="Tahoma"/>
              <a:cs typeface="Tahoma"/>
            </a:endParaRPr>
          </a:p>
          <a:p>
            <a:pPr marL="12700" marR="248920" indent="-12065">
              <a:lnSpc>
                <a:spcPct val="125000"/>
              </a:lnSpc>
              <a:spcBef>
                <a:spcPts val="2250"/>
              </a:spcBef>
              <a:buSzPct val="75925"/>
              <a:buChar char="•"/>
              <a:tabLst>
                <a:tab pos="132715" algn="l"/>
              </a:tabLst>
            </a:pPr>
            <a:r>
              <a:rPr dirty="0" sz="2700" spc="-200">
                <a:latin typeface="Tahoma"/>
                <a:cs typeface="Tahoma"/>
              </a:rPr>
              <a:t>	</a:t>
            </a:r>
            <a:r>
              <a:rPr dirty="0" sz="2700" spc="-200">
                <a:latin typeface="Tahoma"/>
                <a:cs typeface="Tahoma"/>
              </a:rPr>
              <a:t>O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75">
                <a:latin typeface="Tahoma"/>
                <a:cs typeface="Tahoma"/>
              </a:rPr>
              <a:t>saldo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pode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35">
                <a:latin typeface="Tahoma"/>
                <a:cs typeface="Tahoma"/>
              </a:rPr>
              <a:t>mudar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dependendo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das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65">
                <a:latin typeface="Tahoma"/>
                <a:cs typeface="Tahoma"/>
              </a:rPr>
              <a:t>circunstâncias </a:t>
            </a:r>
            <a:r>
              <a:rPr dirty="0" sz="2700" spc="-85">
                <a:latin typeface="Tahoma"/>
                <a:cs typeface="Tahoma"/>
              </a:rPr>
              <a:t>pessoais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e</a:t>
            </a:r>
            <a:r>
              <a:rPr dirty="0" sz="2700" spc="-260">
                <a:latin typeface="Tahoma"/>
                <a:cs typeface="Tahoma"/>
              </a:rPr>
              <a:t> </a:t>
            </a:r>
            <a:r>
              <a:rPr dirty="0" sz="2700" spc="-114">
                <a:latin typeface="Tahoma"/>
                <a:cs typeface="Tahoma"/>
              </a:rPr>
              <a:t>eventos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externos.</a:t>
            </a:r>
            <a:endParaRPr sz="2700">
              <a:latin typeface="Tahoma"/>
              <a:cs typeface="Tahoma"/>
            </a:endParaRPr>
          </a:p>
          <a:p>
            <a:pPr marL="132080" marR="12700" indent="-132080">
              <a:lnSpc>
                <a:spcPct val="125000"/>
              </a:lnSpc>
              <a:buSzPct val="75925"/>
              <a:buChar char="•"/>
              <a:tabLst>
                <a:tab pos="472440" algn="l"/>
              </a:tabLst>
            </a:pPr>
            <a:r>
              <a:rPr dirty="0" sz="2700" spc="-114">
                <a:latin typeface="Tahoma"/>
                <a:cs typeface="Tahoma"/>
              </a:rPr>
              <a:t>No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25">
                <a:latin typeface="Tahoma"/>
                <a:cs typeface="Tahoma"/>
              </a:rPr>
              <a:t>entanto,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as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pessoas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35">
                <a:latin typeface="Tahoma"/>
                <a:cs typeface="Tahoma"/>
              </a:rPr>
              <a:t>não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00">
                <a:latin typeface="Tahoma"/>
                <a:cs typeface="Tahoma"/>
              </a:rPr>
              <a:t>são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motivadas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14">
                <a:latin typeface="Tahoma"/>
                <a:cs typeface="Tahoma"/>
              </a:rPr>
              <a:t>apenas</a:t>
            </a:r>
            <a:r>
              <a:rPr dirty="0" sz="2700" spc="-265">
                <a:latin typeface="Tahoma"/>
                <a:cs typeface="Tahoma"/>
              </a:rPr>
              <a:t> </a:t>
            </a:r>
            <a:r>
              <a:rPr dirty="0" sz="2700" spc="-25">
                <a:latin typeface="Tahoma"/>
                <a:cs typeface="Tahoma"/>
              </a:rPr>
              <a:t>por </a:t>
            </a:r>
            <a:r>
              <a:rPr dirty="0" sz="2700" spc="-25">
                <a:latin typeface="Tahoma"/>
                <a:cs typeface="Tahoma"/>
              </a:rPr>
              <a:t>	</a:t>
            </a:r>
            <a:r>
              <a:rPr dirty="0" sz="2700" spc="-100">
                <a:latin typeface="Tahoma"/>
                <a:cs typeface="Tahoma"/>
              </a:rPr>
              <a:t>fatores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95">
                <a:latin typeface="Tahoma"/>
                <a:cs typeface="Tahoma"/>
              </a:rPr>
              <a:t>pessoais,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mas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30">
                <a:latin typeface="Tahoma"/>
                <a:cs typeface="Tahoma"/>
              </a:rPr>
              <a:t>também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por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ser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00">
                <a:latin typeface="Tahoma"/>
                <a:cs typeface="Tahoma"/>
              </a:rPr>
              <a:t>parte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de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25">
                <a:latin typeface="Tahoma"/>
                <a:cs typeface="Tahoma"/>
              </a:rPr>
              <a:t>um</a:t>
            </a:r>
            <a:endParaRPr sz="2700">
              <a:latin typeface="Tahoma"/>
              <a:cs typeface="Tahoma"/>
            </a:endParaRPr>
          </a:p>
          <a:p>
            <a:pPr marL="12700">
              <a:lnSpc>
                <a:spcPts val="2625"/>
              </a:lnSpc>
            </a:pPr>
            <a:r>
              <a:rPr dirty="0" sz="2700" spc="-140">
                <a:latin typeface="Tahoma"/>
                <a:cs typeface="Tahoma"/>
              </a:rPr>
              <a:t>grupo</a:t>
            </a:r>
            <a:r>
              <a:rPr dirty="0" sz="2700" spc="-29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e</a:t>
            </a:r>
            <a:r>
              <a:rPr dirty="0" sz="2700" spc="-290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cultura.</a:t>
            </a:r>
            <a:endParaRPr sz="2700">
              <a:latin typeface="Tahoma"/>
              <a:cs typeface="Tahoma"/>
            </a:endParaRPr>
          </a:p>
          <a:p>
            <a:pPr marL="12700" marR="5080" indent="-12065">
              <a:lnSpc>
                <a:spcPct val="125000"/>
              </a:lnSpc>
              <a:spcBef>
                <a:spcPts val="1200"/>
              </a:spcBef>
              <a:buSzPct val="75925"/>
              <a:buChar char="•"/>
              <a:tabLst>
                <a:tab pos="132715" algn="l"/>
              </a:tabLst>
            </a:pPr>
            <a:r>
              <a:rPr dirty="0" sz="2700" spc="-60">
                <a:latin typeface="Tahoma"/>
                <a:cs typeface="Tahoma"/>
              </a:rPr>
              <a:t>	</a:t>
            </a:r>
            <a:r>
              <a:rPr dirty="0" sz="2700" spc="-60">
                <a:latin typeface="Tahoma"/>
                <a:cs typeface="Tahoma"/>
              </a:rPr>
              <a:t>As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pessoas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40">
                <a:latin typeface="Tahoma"/>
                <a:cs typeface="Tahoma"/>
              </a:rPr>
              <a:t>vão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trabalhar,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14">
                <a:latin typeface="Tahoma"/>
                <a:cs typeface="Tahoma"/>
              </a:rPr>
              <a:t>porque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00">
                <a:latin typeface="Tahoma"/>
                <a:cs typeface="Tahoma"/>
              </a:rPr>
              <a:t>são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motivadas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pelas </a:t>
            </a:r>
            <a:r>
              <a:rPr dirty="0" sz="2700" spc="-90">
                <a:latin typeface="Tahoma"/>
                <a:cs typeface="Tahoma"/>
              </a:rPr>
              <a:t>pessoas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14">
                <a:latin typeface="Tahoma"/>
                <a:cs typeface="Tahoma"/>
              </a:rPr>
              <a:t>com</a:t>
            </a:r>
            <a:r>
              <a:rPr dirty="0" sz="2700" spc="-275">
                <a:latin typeface="Tahoma"/>
                <a:cs typeface="Tahoma"/>
              </a:rPr>
              <a:t> </a:t>
            </a:r>
            <a:r>
              <a:rPr dirty="0" sz="2700" spc="-135">
                <a:latin typeface="Tahoma"/>
                <a:cs typeface="Tahoma"/>
              </a:rPr>
              <a:t>quem</a:t>
            </a:r>
            <a:r>
              <a:rPr dirty="0" sz="2700" spc="-270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trabalham.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71487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0"/>
              <a:t>Trabalho</a:t>
            </a:r>
            <a:r>
              <a:rPr dirty="0" spc="-355"/>
              <a:t> </a:t>
            </a:r>
            <a:r>
              <a:rPr dirty="0" spc="-225"/>
              <a:t>de</a:t>
            </a:r>
            <a:r>
              <a:rPr dirty="0" spc="-350"/>
              <a:t> </a:t>
            </a:r>
            <a:r>
              <a:rPr dirty="0" spc="-180"/>
              <a:t>equipe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15453"/>
            <a:ext cx="7780020" cy="1149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dirty="0" sz="2200" spc="-75">
                <a:latin typeface="Tahoma"/>
                <a:cs typeface="Tahoma"/>
              </a:rPr>
              <a:t>A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engenharia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software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é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30">
                <a:latin typeface="Tahoma"/>
                <a:cs typeface="Tahoma"/>
              </a:rPr>
              <a:t>uma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atividade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grupo</a:t>
            </a:r>
            <a:endParaRPr sz="2200">
              <a:latin typeface="Tahoma"/>
              <a:cs typeface="Tahoma"/>
            </a:endParaRPr>
          </a:p>
          <a:p>
            <a:pPr marL="756285" marR="5080" indent="-401320">
              <a:lnSpc>
                <a:spcPct val="78600"/>
              </a:lnSpc>
              <a:spcBef>
                <a:spcPts val="550"/>
              </a:spcBef>
              <a:tabLst>
                <a:tab pos="756285" algn="l"/>
              </a:tabLst>
            </a:pPr>
            <a:r>
              <a:rPr dirty="0" sz="2000">
                <a:latin typeface="Tahoma"/>
                <a:cs typeface="Tahoma"/>
              </a:rPr>
              <a:t>–	</a:t>
            </a:r>
            <a:r>
              <a:rPr dirty="0" baseline="1388" sz="3000" spc="-225">
                <a:latin typeface="Tahoma"/>
                <a:cs typeface="Tahoma"/>
              </a:rPr>
              <a:t>O</a:t>
            </a:r>
            <a:r>
              <a:rPr dirty="0" baseline="1388" sz="3000" spc="-75">
                <a:latin typeface="Tahoma"/>
                <a:cs typeface="Tahoma"/>
              </a:rPr>
              <a:t> </a:t>
            </a:r>
            <a:r>
              <a:rPr dirty="0" baseline="1388" sz="3000" spc="-157">
                <a:latin typeface="Tahoma"/>
                <a:cs typeface="Tahoma"/>
              </a:rPr>
              <a:t>cronograma</a:t>
            </a:r>
            <a:r>
              <a:rPr dirty="0" baseline="1388" sz="3000" spc="-82">
                <a:latin typeface="Tahoma"/>
                <a:cs typeface="Tahoma"/>
              </a:rPr>
              <a:t> </a:t>
            </a:r>
            <a:r>
              <a:rPr dirty="0" baseline="1388" sz="3000" spc="-44">
                <a:latin typeface="Tahoma"/>
                <a:cs typeface="Tahoma"/>
              </a:rPr>
              <a:t>de</a:t>
            </a:r>
            <a:r>
              <a:rPr dirty="0" baseline="1388" sz="3000" spc="-127">
                <a:latin typeface="Tahoma"/>
                <a:cs typeface="Tahoma"/>
              </a:rPr>
              <a:t> </a:t>
            </a:r>
            <a:r>
              <a:rPr dirty="0" baseline="1388" sz="3000" spc="-112">
                <a:latin typeface="Tahoma"/>
                <a:cs typeface="Tahoma"/>
              </a:rPr>
              <a:t>desenvolvimento</a:t>
            </a:r>
            <a:r>
              <a:rPr dirty="0" baseline="1388" sz="3000" spc="-97">
                <a:latin typeface="Tahoma"/>
                <a:cs typeface="Tahoma"/>
              </a:rPr>
              <a:t> </a:t>
            </a:r>
            <a:r>
              <a:rPr dirty="0" baseline="1388" sz="3000" spc="-120">
                <a:latin typeface="Tahoma"/>
                <a:cs typeface="Tahoma"/>
              </a:rPr>
              <a:t>para</a:t>
            </a:r>
            <a:r>
              <a:rPr dirty="0" baseline="1388" sz="3000" spc="-97">
                <a:latin typeface="Tahoma"/>
                <a:cs typeface="Tahoma"/>
              </a:rPr>
              <a:t> </a:t>
            </a:r>
            <a:r>
              <a:rPr dirty="0" baseline="1388" sz="3000">
                <a:latin typeface="Tahoma"/>
                <a:cs typeface="Tahoma"/>
              </a:rPr>
              <a:t>a</a:t>
            </a:r>
            <a:r>
              <a:rPr dirty="0" baseline="1388" sz="3000" spc="-89">
                <a:latin typeface="Tahoma"/>
                <a:cs typeface="Tahoma"/>
              </a:rPr>
              <a:t> </a:t>
            </a:r>
            <a:r>
              <a:rPr dirty="0" baseline="1388" sz="3000" spc="-120">
                <a:latin typeface="Tahoma"/>
                <a:cs typeface="Tahoma"/>
              </a:rPr>
              <a:t>maioria</a:t>
            </a:r>
            <a:r>
              <a:rPr dirty="0" baseline="1388" sz="3000" spc="-97">
                <a:latin typeface="Tahoma"/>
                <a:cs typeface="Tahoma"/>
              </a:rPr>
              <a:t> </a:t>
            </a:r>
            <a:r>
              <a:rPr dirty="0" baseline="1388" sz="3000" spc="-60">
                <a:latin typeface="Tahoma"/>
                <a:cs typeface="Tahoma"/>
              </a:rPr>
              <a:t>dos</a:t>
            </a:r>
            <a:r>
              <a:rPr dirty="0" baseline="1388" sz="3000" spc="-89">
                <a:latin typeface="Tahoma"/>
                <a:cs typeface="Tahoma"/>
              </a:rPr>
              <a:t> </a:t>
            </a:r>
            <a:r>
              <a:rPr dirty="0" baseline="1388" sz="3000" spc="-120">
                <a:latin typeface="Tahoma"/>
                <a:cs typeface="Tahoma"/>
              </a:rPr>
              <a:t>projetos</a:t>
            </a:r>
            <a:r>
              <a:rPr dirty="0" baseline="1388" sz="3000" spc="-97">
                <a:latin typeface="Tahoma"/>
                <a:cs typeface="Tahoma"/>
              </a:rPr>
              <a:t> </a:t>
            </a:r>
            <a:r>
              <a:rPr dirty="0" baseline="1388" sz="3000" spc="-37">
                <a:latin typeface="Tahoma"/>
                <a:cs typeface="Tahoma"/>
              </a:rPr>
              <a:t>de </a:t>
            </a:r>
            <a:r>
              <a:rPr dirty="0" sz="2000" spc="-80">
                <a:latin typeface="Tahoma"/>
                <a:cs typeface="Tahoma"/>
              </a:rPr>
              <a:t>software</a:t>
            </a:r>
            <a:r>
              <a:rPr dirty="0" sz="2000" spc="-190">
                <a:latin typeface="Tahoma"/>
                <a:cs typeface="Tahoma"/>
              </a:rPr>
              <a:t> </a:t>
            </a:r>
            <a:r>
              <a:rPr dirty="0" sz="2000" spc="-90">
                <a:latin typeface="Tahoma"/>
                <a:cs typeface="Tahoma"/>
              </a:rPr>
              <a:t>não-</a:t>
            </a:r>
            <a:r>
              <a:rPr dirty="0" sz="2000" spc="-65">
                <a:latin typeface="Tahoma"/>
                <a:cs typeface="Tahoma"/>
              </a:rPr>
              <a:t>triviais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105">
                <a:latin typeface="Tahoma"/>
                <a:cs typeface="Tahoma"/>
              </a:rPr>
              <a:t>não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85">
                <a:latin typeface="Tahoma"/>
                <a:cs typeface="Tahoma"/>
              </a:rPr>
              <a:t>pode</a:t>
            </a:r>
            <a:r>
              <a:rPr dirty="0" sz="2000" spc="-190">
                <a:latin typeface="Tahoma"/>
                <a:cs typeface="Tahoma"/>
              </a:rPr>
              <a:t> </a:t>
            </a:r>
            <a:r>
              <a:rPr dirty="0" sz="2000" spc="-65">
                <a:latin typeface="Tahoma"/>
                <a:cs typeface="Tahoma"/>
              </a:rPr>
              <a:t>ser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75">
                <a:latin typeface="Tahoma"/>
                <a:cs typeface="Tahoma"/>
              </a:rPr>
              <a:t>completado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85">
                <a:latin typeface="Tahoma"/>
                <a:cs typeface="Tahoma"/>
              </a:rPr>
              <a:t>por</a:t>
            </a:r>
            <a:r>
              <a:rPr dirty="0" sz="2000" spc="-190">
                <a:latin typeface="Tahoma"/>
                <a:cs typeface="Tahoma"/>
              </a:rPr>
              <a:t> </a:t>
            </a:r>
            <a:r>
              <a:rPr dirty="0" sz="2000" spc="-110">
                <a:latin typeface="Tahoma"/>
                <a:cs typeface="Tahoma"/>
              </a:rPr>
              <a:t>uma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70">
                <a:latin typeface="Tahoma"/>
                <a:cs typeface="Tahoma"/>
              </a:rPr>
              <a:t>única</a:t>
            </a:r>
            <a:r>
              <a:rPr dirty="0" sz="2000" spc="-185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pessoa </a:t>
            </a:r>
            <a:r>
              <a:rPr dirty="0" sz="2000" spc="-85">
                <a:latin typeface="Tahoma"/>
                <a:cs typeface="Tahoma"/>
              </a:rPr>
              <a:t>trabalhando</a:t>
            </a:r>
            <a:r>
              <a:rPr dirty="0" sz="2000" spc="-145">
                <a:latin typeface="Tahoma"/>
                <a:cs typeface="Tahoma"/>
              </a:rPr>
              <a:t> </a:t>
            </a:r>
            <a:r>
              <a:rPr dirty="0" sz="2000" spc="-10">
                <a:latin typeface="Tahoma"/>
                <a:cs typeface="Tahoma"/>
              </a:rPr>
              <a:t>sozinha.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3756913"/>
            <a:ext cx="12573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60">
                <a:latin typeface="Tahoma"/>
                <a:cs typeface="Tahoma"/>
              </a:rPr>
              <a:t>•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39" y="4695954"/>
            <a:ext cx="12573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60">
                <a:latin typeface="Tahoma"/>
                <a:cs typeface="Tahoma"/>
              </a:rPr>
              <a:t>•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39" y="2578364"/>
            <a:ext cx="7506970" cy="3022600"/>
          </a:xfrm>
          <a:prstGeom prst="rect">
            <a:avLst/>
          </a:prstGeom>
        </p:spPr>
        <p:txBody>
          <a:bodyPr wrap="square" lIns="0" tIns="80645" rIns="0" bIns="0" rtlCol="0" vert="horz">
            <a:spAutoFit/>
          </a:bodyPr>
          <a:lstStyle/>
          <a:p>
            <a:pPr algn="just" marL="354965" marR="5080" indent="-342900">
              <a:lnSpc>
                <a:spcPct val="79500"/>
              </a:lnSpc>
              <a:spcBef>
                <a:spcPts val="635"/>
              </a:spcBef>
              <a:buChar char="•"/>
              <a:tabLst>
                <a:tab pos="354965" algn="l"/>
              </a:tabLst>
            </a:pPr>
            <a:r>
              <a:rPr dirty="0" sz="2200" spc="-125">
                <a:latin typeface="Tahoma"/>
                <a:cs typeface="Tahoma"/>
              </a:rPr>
              <a:t>Um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bom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114">
                <a:latin typeface="Tahoma"/>
                <a:cs typeface="Tahoma"/>
              </a:rPr>
              <a:t>grupo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é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coeso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e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tem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130">
                <a:latin typeface="Tahoma"/>
                <a:cs typeface="Tahoma"/>
              </a:rPr>
              <a:t>um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espírito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de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equipe.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60">
                <a:latin typeface="Tahoma"/>
                <a:cs typeface="Tahoma"/>
              </a:rPr>
              <a:t>As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pessoas</a:t>
            </a:r>
            <a:r>
              <a:rPr dirty="0" sz="2200" spc="-2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envolvidas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são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motivadas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pelo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sucesso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do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120">
                <a:latin typeface="Tahoma"/>
                <a:cs typeface="Tahoma"/>
              </a:rPr>
              <a:t>grupo,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bem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como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por</a:t>
            </a:r>
            <a:r>
              <a:rPr dirty="0" sz="2200" spc="-55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seus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objetivos</a:t>
            </a:r>
            <a:r>
              <a:rPr dirty="0" sz="2200" spc="-25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pessoais.</a:t>
            </a:r>
            <a:endParaRPr sz="2200">
              <a:latin typeface="Tahoma"/>
              <a:cs typeface="Tahoma"/>
            </a:endParaRPr>
          </a:p>
          <a:p>
            <a:pPr marL="354965" marR="751205">
              <a:lnSpc>
                <a:spcPct val="125000"/>
              </a:lnSpc>
              <a:spcBef>
                <a:spcPts val="1950"/>
              </a:spcBef>
            </a:pPr>
            <a:r>
              <a:rPr dirty="0" sz="2200" spc="-75">
                <a:latin typeface="Tahoma"/>
                <a:cs typeface="Tahoma"/>
              </a:rPr>
              <a:t>A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interação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do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120">
                <a:latin typeface="Tahoma"/>
                <a:cs typeface="Tahoma"/>
              </a:rPr>
              <a:t>grupo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é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135">
                <a:latin typeface="Tahoma"/>
                <a:cs typeface="Tahoma"/>
              </a:rPr>
              <a:t>um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fator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determinante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para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o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25">
                <a:latin typeface="Tahoma"/>
                <a:cs typeface="Tahoma"/>
              </a:rPr>
              <a:t>bom </a:t>
            </a:r>
            <a:r>
              <a:rPr dirty="0" sz="2200" spc="-110">
                <a:latin typeface="Tahoma"/>
                <a:cs typeface="Tahoma"/>
              </a:rPr>
              <a:t>desempenho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do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grupo.</a:t>
            </a:r>
            <a:endParaRPr sz="2200">
              <a:latin typeface="Tahoma"/>
              <a:cs typeface="Tahoma"/>
            </a:endParaRPr>
          </a:p>
          <a:p>
            <a:pPr marL="354965">
              <a:lnSpc>
                <a:spcPct val="100000"/>
              </a:lnSpc>
              <a:spcBef>
                <a:spcPts val="585"/>
              </a:spcBef>
            </a:pPr>
            <a:r>
              <a:rPr dirty="0" sz="2200" spc="-100">
                <a:latin typeface="Tahoma"/>
                <a:cs typeface="Tahoma"/>
              </a:rPr>
              <a:t>Na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composição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do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25">
                <a:latin typeface="Tahoma"/>
                <a:cs typeface="Tahoma"/>
              </a:rPr>
              <a:t>grupo,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a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flexibilidade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é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limitada.</a:t>
            </a:r>
            <a:endParaRPr sz="2200">
              <a:latin typeface="Tahoma"/>
              <a:cs typeface="Tahoma"/>
            </a:endParaRPr>
          </a:p>
          <a:p>
            <a:pPr marL="354965" marR="911860">
              <a:lnSpc>
                <a:spcPct val="78100"/>
              </a:lnSpc>
              <a:spcBef>
                <a:spcPts val="1235"/>
              </a:spcBef>
            </a:pPr>
            <a:r>
              <a:rPr dirty="0" sz="2000" spc="-55">
                <a:latin typeface="Tahoma"/>
                <a:cs typeface="Tahoma"/>
              </a:rPr>
              <a:t>–</a:t>
            </a:r>
            <a:r>
              <a:rPr dirty="0" sz="2000" spc="-90">
                <a:latin typeface="Tahoma"/>
                <a:cs typeface="Tahoma"/>
              </a:rPr>
              <a:t>Os</a:t>
            </a:r>
            <a:r>
              <a:rPr dirty="0" sz="2000" spc="-200">
                <a:latin typeface="Tahoma"/>
                <a:cs typeface="Tahoma"/>
              </a:rPr>
              <a:t> </a:t>
            </a:r>
            <a:r>
              <a:rPr dirty="0" sz="2000" spc="-90">
                <a:latin typeface="Tahoma"/>
                <a:cs typeface="Tahoma"/>
              </a:rPr>
              <a:t>gerentes</a:t>
            </a:r>
            <a:r>
              <a:rPr dirty="0" sz="2000" spc="-195">
                <a:latin typeface="Tahoma"/>
                <a:cs typeface="Tahoma"/>
              </a:rPr>
              <a:t> </a:t>
            </a:r>
            <a:r>
              <a:rPr dirty="0" sz="2000" spc="-100">
                <a:latin typeface="Tahoma"/>
                <a:cs typeface="Tahoma"/>
              </a:rPr>
              <a:t>devem</a:t>
            </a:r>
            <a:r>
              <a:rPr dirty="0" sz="2000" spc="-195">
                <a:latin typeface="Tahoma"/>
                <a:cs typeface="Tahoma"/>
              </a:rPr>
              <a:t> </a:t>
            </a:r>
            <a:r>
              <a:rPr dirty="0" sz="2000" spc="-80">
                <a:latin typeface="Tahoma"/>
                <a:cs typeface="Tahoma"/>
              </a:rPr>
              <a:t>fazer</a:t>
            </a:r>
            <a:r>
              <a:rPr dirty="0" sz="2000" spc="-200">
                <a:latin typeface="Tahoma"/>
                <a:cs typeface="Tahoma"/>
              </a:rPr>
              <a:t> </a:t>
            </a:r>
            <a:r>
              <a:rPr dirty="0" sz="2000" spc="-95">
                <a:latin typeface="Tahoma"/>
                <a:cs typeface="Tahoma"/>
              </a:rPr>
              <a:t>o</a:t>
            </a:r>
            <a:r>
              <a:rPr dirty="0" sz="2000" spc="-195">
                <a:latin typeface="Tahoma"/>
                <a:cs typeface="Tahoma"/>
              </a:rPr>
              <a:t> </a:t>
            </a:r>
            <a:r>
              <a:rPr dirty="0" sz="2000" spc="-80">
                <a:latin typeface="Tahoma"/>
                <a:cs typeface="Tahoma"/>
              </a:rPr>
              <a:t>melhor</a:t>
            </a:r>
            <a:r>
              <a:rPr dirty="0" sz="2000" spc="-195">
                <a:latin typeface="Tahoma"/>
                <a:cs typeface="Tahoma"/>
              </a:rPr>
              <a:t> </a:t>
            </a:r>
            <a:r>
              <a:rPr dirty="0" sz="2000" spc="-85">
                <a:latin typeface="Tahoma"/>
                <a:cs typeface="Tahoma"/>
              </a:rPr>
              <a:t>que</a:t>
            </a:r>
            <a:r>
              <a:rPr dirty="0" sz="2000" spc="-200">
                <a:latin typeface="Tahoma"/>
                <a:cs typeface="Tahoma"/>
              </a:rPr>
              <a:t> </a:t>
            </a:r>
            <a:r>
              <a:rPr dirty="0" sz="2000" spc="-90">
                <a:latin typeface="Tahoma"/>
                <a:cs typeface="Tahoma"/>
              </a:rPr>
              <a:t>podem</a:t>
            </a:r>
            <a:r>
              <a:rPr dirty="0" sz="2000" spc="-195">
                <a:latin typeface="Tahoma"/>
                <a:cs typeface="Tahoma"/>
              </a:rPr>
              <a:t> </a:t>
            </a:r>
            <a:r>
              <a:rPr dirty="0" sz="2000" spc="-85">
                <a:latin typeface="Tahoma"/>
                <a:cs typeface="Tahoma"/>
              </a:rPr>
              <a:t>com</a:t>
            </a:r>
            <a:r>
              <a:rPr dirty="0" sz="2000" spc="-195">
                <a:latin typeface="Tahoma"/>
                <a:cs typeface="Tahoma"/>
              </a:rPr>
              <a:t> </a:t>
            </a:r>
            <a:r>
              <a:rPr dirty="0" sz="2000" spc="-90">
                <a:latin typeface="Tahoma"/>
                <a:cs typeface="Tahoma"/>
              </a:rPr>
              <a:t>a</a:t>
            </a:r>
            <a:r>
              <a:rPr dirty="0" sz="2000" spc="-200">
                <a:latin typeface="Tahoma"/>
                <a:cs typeface="Tahoma"/>
              </a:rPr>
              <a:t> </a:t>
            </a:r>
            <a:r>
              <a:rPr dirty="0" sz="2000" spc="-25">
                <a:latin typeface="Tahoma"/>
                <a:cs typeface="Tahoma"/>
              </a:rPr>
              <a:t>equipe </a:t>
            </a:r>
            <a:r>
              <a:rPr dirty="0" sz="2000" spc="-10">
                <a:latin typeface="Tahoma"/>
                <a:cs typeface="Tahoma"/>
              </a:rPr>
              <a:t>disponível.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20052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72398"/>
            <a:ext cx="357124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60"/>
              <a:t>Coesão</a:t>
            </a:r>
            <a:r>
              <a:rPr dirty="0" spc="-360"/>
              <a:t> </a:t>
            </a:r>
            <a:r>
              <a:rPr dirty="0" spc="-210"/>
              <a:t>do</a:t>
            </a:r>
            <a:r>
              <a:rPr dirty="0" spc="-360"/>
              <a:t> </a:t>
            </a:r>
            <a:r>
              <a:rPr dirty="0" spc="-150"/>
              <a:t>grupo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12748"/>
            <a:ext cx="7327900" cy="406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235" indent="-343535">
              <a:lnSpc>
                <a:spcPct val="100000"/>
              </a:lnSpc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dirty="0" sz="2500" spc="-140">
                <a:latin typeface="Tahoma"/>
                <a:cs typeface="Tahoma"/>
              </a:rPr>
              <a:t>Em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155">
                <a:latin typeface="Tahoma"/>
                <a:cs typeface="Tahoma"/>
              </a:rPr>
              <a:t>um</a:t>
            </a:r>
            <a:r>
              <a:rPr dirty="0" sz="2500" spc="-250">
                <a:latin typeface="Tahoma"/>
                <a:cs typeface="Tahoma"/>
              </a:rPr>
              <a:t> </a:t>
            </a:r>
            <a:r>
              <a:rPr dirty="0" sz="2500" spc="-145">
                <a:latin typeface="Tahoma"/>
                <a:cs typeface="Tahoma"/>
              </a:rPr>
              <a:t>grupo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coeso,</a:t>
            </a:r>
            <a:r>
              <a:rPr dirty="0" sz="2500" spc="-250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os</a:t>
            </a:r>
            <a:r>
              <a:rPr dirty="0" sz="2500" spc="-250">
                <a:latin typeface="Tahoma"/>
                <a:cs typeface="Tahoma"/>
              </a:rPr>
              <a:t> </a:t>
            </a:r>
            <a:r>
              <a:rPr dirty="0" sz="2500" spc="-120">
                <a:latin typeface="Tahoma"/>
                <a:cs typeface="Tahoma"/>
              </a:rPr>
              <a:t>membros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114">
                <a:latin typeface="Tahoma"/>
                <a:cs typeface="Tahoma"/>
              </a:rPr>
              <a:t>do</a:t>
            </a:r>
            <a:r>
              <a:rPr dirty="0" sz="2500" spc="-250">
                <a:latin typeface="Tahoma"/>
                <a:cs typeface="Tahoma"/>
              </a:rPr>
              <a:t> </a:t>
            </a:r>
            <a:r>
              <a:rPr dirty="0" sz="2500" spc="-145">
                <a:latin typeface="Tahoma"/>
                <a:cs typeface="Tahoma"/>
              </a:rPr>
              <a:t>grupo</a:t>
            </a:r>
            <a:r>
              <a:rPr dirty="0" sz="2500" spc="-250">
                <a:latin typeface="Tahoma"/>
                <a:cs typeface="Tahoma"/>
              </a:rPr>
              <a:t> </a:t>
            </a:r>
            <a:r>
              <a:rPr dirty="0" sz="2500" spc="-65">
                <a:latin typeface="Tahoma"/>
                <a:cs typeface="Tahoma"/>
              </a:rPr>
              <a:t>consideram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2960598"/>
            <a:ext cx="17272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latin typeface="Tahoma"/>
                <a:cs typeface="Tahoma"/>
              </a:rPr>
              <a:t>–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39" y="1417548"/>
            <a:ext cx="7743190" cy="180340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4965" marR="906144">
              <a:lnSpc>
                <a:spcPts val="2400"/>
              </a:lnSpc>
              <a:spcBef>
                <a:spcPts val="675"/>
              </a:spcBef>
            </a:pPr>
            <a:r>
              <a:rPr dirty="0" sz="2500" spc="-75">
                <a:latin typeface="Tahoma"/>
                <a:cs typeface="Tahoma"/>
              </a:rPr>
              <a:t>esse</a:t>
            </a:r>
            <a:r>
              <a:rPr dirty="0" sz="2500" spc="-245">
                <a:latin typeface="Tahoma"/>
                <a:cs typeface="Tahoma"/>
              </a:rPr>
              <a:t> </a:t>
            </a:r>
            <a:r>
              <a:rPr dirty="0" sz="2500" spc="-95">
                <a:latin typeface="Tahoma"/>
                <a:cs typeface="Tahoma"/>
              </a:rPr>
              <a:t>mais</a:t>
            </a:r>
            <a:r>
              <a:rPr dirty="0" sz="2500" spc="-245">
                <a:latin typeface="Tahoma"/>
                <a:cs typeface="Tahoma"/>
              </a:rPr>
              <a:t> </a:t>
            </a:r>
            <a:r>
              <a:rPr dirty="0" sz="2500" spc="-110">
                <a:latin typeface="Tahoma"/>
                <a:cs typeface="Tahoma"/>
              </a:rPr>
              <a:t>importante</a:t>
            </a:r>
            <a:r>
              <a:rPr dirty="0" sz="2500" spc="-240">
                <a:latin typeface="Tahoma"/>
                <a:cs typeface="Tahoma"/>
              </a:rPr>
              <a:t> </a:t>
            </a:r>
            <a:r>
              <a:rPr dirty="0" sz="2500" spc="-114">
                <a:latin typeface="Tahoma"/>
                <a:cs typeface="Tahoma"/>
              </a:rPr>
              <a:t>do</a:t>
            </a:r>
            <a:r>
              <a:rPr dirty="0" sz="2500" spc="-245">
                <a:latin typeface="Tahoma"/>
                <a:cs typeface="Tahoma"/>
              </a:rPr>
              <a:t> </a:t>
            </a:r>
            <a:r>
              <a:rPr dirty="0" sz="2500" spc="-114">
                <a:latin typeface="Tahoma"/>
                <a:cs typeface="Tahoma"/>
              </a:rPr>
              <a:t>que</a:t>
            </a:r>
            <a:r>
              <a:rPr dirty="0" sz="2500" spc="-245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qualquer</a:t>
            </a:r>
            <a:r>
              <a:rPr dirty="0" sz="2500" spc="-240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indivíduo</a:t>
            </a:r>
            <a:r>
              <a:rPr dirty="0" sz="2500" spc="-245">
                <a:latin typeface="Tahoma"/>
                <a:cs typeface="Tahoma"/>
              </a:rPr>
              <a:t> </a:t>
            </a:r>
            <a:r>
              <a:rPr dirty="0" sz="2500" spc="-35">
                <a:latin typeface="Tahoma"/>
                <a:cs typeface="Tahoma"/>
              </a:rPr>
              <a:t>do </a:t>
            </a:r>
            <a:r>
              <a:rPr dirty="0" sz="2500" spc="-10">
                <a:latin typeface="Tahoma"/>
                <a:cs typeface="Tahoma"/>
              </a:rPr>
              <a:t>mesmo.</a:t>
            </a:r>
            <a:endParaRPr sz="2500">
              <a:latin typeface="Tahoma"/>
              <a:cs typeface="Tahoma"/>
            </a:endParaRPr>
          </a:p>
          <a:p>
            <a:pPr marL="356235" indent="-343535">
              <a:lnSpc>
                <a:spcPct val="100000"/>
              </a:lnSpc>
              <a:spcBef>
                <a:spcPts val="2945"/>
              </a:spcBef>
              <a:buChar char="•"/>
              <a:tabLst>
                <a:tab pos="356235" algn="l"/>
              </a:tabLst>
            </a:pPr>
            <a:r>
              <a:rPr dirty="0" sz="2500" spc="-60">
                <a:latin typeface="Tahoma"/>
                <a:cs typeface="Tahoma"/>
              </a:rPr>
              <a:t>As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135">
                <a:latin typeface="Tahoma"/>
                <a:cs typeface="Tahoma"/>
              </a:rPr>
              <a:t>vantagens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100">
                <a:latin typeface="Tahoma"/>
                <a:cs typeface="Tahoma"/>
              </a:rPr>
              <a:t>de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155">
                <a:latin typeface="Tahoma"/>
                <a:cs typeface="Tahoma"/>
              </a:rPr>
              <a:t>um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145">
                <a:latin typeface="Tahoma"/>
                <a:cs typeface="Tahoma"/>
              </a:rPr>
              <a:t>grupo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coeso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20">
                <a:latin typeface="Tahoma"/>
                <a:cs typeface="Tahoma"/>
              </a:rPr>
              <a:t>são:</a:t>
            </a:r>
            <a:endParaRPr sz="2500">
              <a:latin typeface="Tahoma"/>
              <a:cs typeface="Tahoma"/>
            </a:endParaRPr>
          </a:p>
          <a:p>
            <a:pPr marL="756285">
              <a:lnSpc>
                <a:spcPct val="100000"/>
              </a:lnSpc>
              <a:spcBef>
                <a:spcPts val="40"/>
              </a:spcBef>
            </a:pPr>
            <a:r>
              <a:rPr dirty="0" sz="2200" spc="-180">
                <a:latin typeface="Tahoma"/>
                <a:cs typeface="Tahoma"/>
              </a:rPr>
              <a:t>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20">
                <a:latin typeface="Tahoma"/>
                <a:cs typeface="Tahoma"/>
              </a:rPr>
              <a:t>grupo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pode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estabelecer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seus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próprios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padrões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45">
                <a:latin typeface="Tahoma"/>
                <a:cs typeface="Tahoma"/>
              </a:rPr>
              <a:t>qualidade.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139" y="3194060"/>
            <a:ext cx="7522209" cy="2656205"/>
          </a:xfrm>
          <a:prstGeom prst="rect">
            <a:avLst/>
          </a:prstGeom>
        </p:spPr>
        <p:txBody>
          <a:bodyPr wrap="square" lIns="0" tIns="80645" rIns="0" bIns="0" rtlCol="0" vert="horz">
            <a:spAutoFit/>
          </a:bodyPr>
          <a:lstStyle/>
          <a:p>
            <a:pPr marL="299085" marR="5080" indent="-287020">
              <a:lnSpc>
                <a:spcPct val="79500"/>
              </a:lnSpc>
              <a:spcBef>
                <a:spcPts val="635"/>
              </a:spcBef>
              <a:buChar char="–"/>
              <a:tabLst>
                <a:tab pos="299085" algn="l"/>
              </a:tabLst>
            </a:pPr>
            <a:r>
              <a:rPr dirty="0" sz="2200" spc="-114">
                <a:latin typeface="Tahoma"/>
                <a:cs typeface="Tahoma"/>
              </a:rPr>
              <a:t>Os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membros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da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equipe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aprendem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uns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com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os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outros</a:t>
            </a:r>
            <a:r>
              <a:rPr dirty="0" sz="2200" spc="-220">
                <a:latin typeface="Tahoma"/>
                <a:cs typeface="Tahoma"/>
              </a:rPr>
              <a:t> </a:t>
            </a:r>
            <a:r>
              <a:rPr dirty="0" sz="2200" spc="-50">
                <a:latin typeface="Tahoma"/>
                <a:cs typeface="Tahoma"/>
              </a:rPr>
              <a:t>e </a:t>
            </a:r>
            <a:r>
              <a:rPr dirty="0" sz="2200" spc="-100">
                <a:latin typeface="Tahoma"/>
                <a:cs typeface="Tahoma"/>
              </a:rPr>
              <a:t>conhecem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o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trabalho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todos;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Reduz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as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inibições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causadas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20">
                <a:latin typeface="Tahoma"/>
                <a:cs typeface="Tahoma"/>
              </a:rPr>
              <a:t>pela </a:t>
            </a:r>
            <a:r>
              <a:rPr dirty="0" sz="2200" spc="-10">
                <a:latin typeface="Tahoma"/>
                <a:cs typeface="Tahoma"/>
              </a:rPr>
              <a:t>ignorância.</a:t>
            </a:r>
            <a:endParaRPr sz="2200">
              <a:latin typeface="Tahoma"/>
              <a:cs typeface="Tahoma"/>
            </a:endParaRPr>
          </a:p>
          <a:p>
            <a:pPr marL="297815" marR="159385" indent="-285750">
              <a:lnSpc>
                <a:spcPct val="79500"/>
              </a:lnSpc>
              <a:spcBef>
                <a:spcPts val="525"/>
              </a:spcBef>
              <a:buChar char="–"/>
              <a:tabLst>
                <a:tab pos="299085" algn="l"/>
              </a:tabLst>
            </a:pPr>
            <a:r>
              <a:rPr dirty="0" sz="2200" spc="-180">
                <a:latin typeface="Tahoma"/>
                <a:cs typeface="Tahoma"/>
              </a:rPr>
              <a:t>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conhecimento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é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compartilhado.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80">
                <a:latin typeface="Tahoma"/>
                <a:cs typeface="Tahoma"/>
              </a:rPr>
              <a:t>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que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permite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a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manutenção </a:t>
            </a:r>
            <a:r>
              <a:rPr dirty="0" sz="2200" spc="-75">
                <a:latin typeface="Tahoma"/>
                <a:cs typeface="Tahoma"/>
              </a:rPr>
              <a:t>	</a:t>
            </a:r>
            <a:r>
              <a:rPr dirty="0" sz="2200" spc="-95">
                <a:latin typeface="Tahoma"/>
                <a:cs typeface="Tahoma"/>
              </a:rPr>
              <a:t>da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continuidade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caso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algum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14">
                <a:latin typeface="Tahoma"/>
                <a:cs typeface="Tahoma"/>
              </a:rPr>
              <a:t>membro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do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20">
                <a:latin typeface="Tahoma"/>
                <a:cs typeface="Tahoma"/>
              </a:rPr>
              <a:t>grupo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saia.</a:t>
            </a:r>
            <a:endParaRPr sz="2200">
              <a:latin typeface="Tahoma"/>
              <a:cs typeface="Tahoma"/>
            </a:endParaRPr>
          </a:p>
          <a:p>
            <a:pPr marL="299085" marR="234315" indent="-287020">
              <a:lnSpc>
                <a:spcPct val="82400"/>
              </a:lnSpc>
              <a:spcBef>
                <a:spcPts val="450"/>
              </a:spcBef>
              <a:buChar char="–"/>
              <a:tabLst>
                <a:tab pos="299085" algn="l"/>
              </a:tabLst>
            </a:pPr>
            <a:r>
              <a:rPr dirty="0" sz="2200" spc="-95">
                <a:latin typeface="Tahoma"/>
                <a:cs typeface="Tahoma"/>
              </a:rPr>
              <a:t>Refatoração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melhorias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contínuas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são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incentivadas.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40">
                <a:latin typeface="Tahoma"/>
                <a:cs typeface="Tahoma"/>
              </a:rPr>
              <a:t>Membros </a:t>
            </a:r>
            <a:r>
              <a:rPr dirty="0" sz="2200" spc="-100">
                <a:latin typeface="Tahoma"/>
                <a:cs typeface="Tahoma"/>
              </a:rPr>
              <a:t>do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20">
                <a:latin typeface="Tahoma"/>
                <a:cs typeface="Tahoma"/>
              </a:rPr>
              <a:t>grupo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trabalham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coletivamente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para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entregar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resultados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25">
                <a:latin typeface="Tahoma"/>
                <a:cs typeface="Tahoma"/>
              </a:rPr>
              <a:t>de </a:t>
            </a:r>
            <a:r>
              <a:rPr dirty="0" sz="2200" spc="-65">
                <a:latin typeface="Tahoma"/>
                <a:cs typeface="Tahoma"/>
              </a:rPr>
              <a:t>alta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qualidade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corrigir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problemas,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independentemente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25">
                <a:latin typeface="Tahoma"/>
                <a:cs typeface="Tahoma"/>
              </a:rPr>
              <a:t>dos </a:t>
            </a:r>
            <a:r>
              <a:rPr dirty="0" sz="2200" spc="-85">
                <a:latin typeface="Tahoma"/>
                <a:cs typeface="Tahoma"/>
              </a:rPr>
              <a:t>indivíduos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que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originalmente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criaram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o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projeto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120">
                <a:latin typeface="Tahoma"/>
                <a:cs typeface="Tahoma"/>
              </a:rPr>
              <a:t>ou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o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35">
                <a:latin typeface="Tahoma"/>
                <a:cs typeface="Tahoma"/>
              </a:rPr>
              <a:t>programa.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93407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72396"/>
            <a:ext cx="53924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85"/>
              <a:t>A</a:t>
            </a:r>
            <a:r>
              <a:rPr dirty="0" spc="-355"/>
              <a:t> </a:t>
            </a:r>
            <a:r>
              <a:rPr dirty="0" spc="-170"/>
              <a:t>eficácia</a:t>
            </a:r>
            <a:r>
              <a:rPr dirty="0" spc="-350"/>
              <a:t> </a:t>
            </a:r>
            <a:r>
              <a:rPr dirty="0" spc="-225"/>
              <a:t>de</a:t>
            </a:r>
            <a:r>
              <a:rPr dirty="0" spc="-355"/>
              <a:t> </a:t>
            </a:r>
            <a:r>
              <a:rPr dirty="0" spc="-190"/>
              <a:t>uma</a:t>
            </a:r>
            <a:r>
              <a:rPr dirty="0" spc="-350"/>
              <a:t> </a:t>
            </a:r>
            <a:r>
              <a:rPr dirty="0" spc="-175"/>
              <a:t>equipe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10539" y="1109798"/>
            <a:ext cx="7776209" cy="48139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635" indent="-343535">
              <a:lnSpc>
                <a:spcPct val="100000"/>
              </a:lnSpc>
              <a:spcBef>
                <a:spcPts val="95"/>
              </a:spcBef>
              <a:buChar char="•"/>
              <a:tabLst>
                <a:tab pos="381635" algn="l"/>
              </a:tabLst>
            </a:pPr>
            <a:r>
              <a:rPr dirty="0" sz="2500" spc="-60">
                <a:latin typeface="Tahoma"/>
                <a:cs typeface="Tahoma"/>
              </a:rPr>
              <a:t>As</a:t>
            </a:r>
            <a:r>
              <a:rPr dirty="0" sz="2500" spc="-260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pessoas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135">
                <a:latin typeface="Tahoma"/>
                <a:cs typeface="Tahoma"/>
              </a:rPr>
              <a:t>no</a:t>
            </a:r>
            <a:r>
              <a:rPr dirty="0" sz="2500" spc="-254">
                <a:latin typeface="Tahoma"/>
                <a:cs typeface="Tahoma"/>
              </a:rPr>
              <a:t> </a:t>
            </a:r>
            <a:r>
              <a:rPr dirty="0" sz="2500" spc="-20">
                <a:latin typeface="Tahoma"/>
                <a:cs typeface="Tahoma"/>
              </a:rPr>
              <a:t>grupo</a:t>
            </a:r>
            <a:endParaRPr sz="2500">
              <a:latin typeface="Tahoma"/>
              <a:cs typeface="Tahoma"/>
            </a:endParaRPr>
          </a:p>
          <a:p>
            <a:pPr lvl="1" marL="781685" marR="337820" indent="-401320">
              <a:lnSpc>
                <a:spcPct val="79500"/>
              </a:lnSpc>
              <a:spcBef>
                <a:spcPts val="565"/>
              </a:spcBef>
              <a:buChar char="–"/>
              <a:tabLst>
                <a:tab pos="781685" algn="l"/>
              </a:tabLst>
            </a:pPr>
            <a:r>
              <a:rPr dirty="0" sz="2200" spc="-125">
                <a:latin typeface="Tahoma"/>
                <a:cs typeface="Tahoma"/>
              </a:rPr>
              <a:t>Como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135">
                <a:latin typeface="Tahoma"/>
                <a:cs typeface="Tahoma"/>
              </a:rPr>
              <a:t>um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projeto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desenvolvimento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software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envolve </a:t>
            </a:r>
            <a:r>
              <a:rPr dirty="0" sz="2200" spc="-85">
                <a:latin typeface="Tahoma"/>
                <a:cs typeface="Tahoma"/>
              </a:rPr>
              <a:t>diversas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atividades,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60">
                <a:latin typeface="Tahoma"/>
                <a:cs typeface="Tahoma"/>
              </a:rPr>
              <a:t>tais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como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negociação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com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clientes, </a:t>
            </a:r>
            <a:r>
              <a:rPr dirty="0" sz="2200" spc="-114">
                <a:latin typeface="Tahoma"/>
                <a:cs typeface="Tahoma"/>
              </a:rPr>
              <a:t>programação,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testes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documentação,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é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necessário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ter</a:t>
            </a:r>
            <a:r>
              <a:rPr dirty="0" sz="2200" spc="-200">
                <a:latin typeface="Tahoma"/>
                <a:cs typeface="Tahoma"/>
              </a:rPr>
              <a:t> </a:t>
            </a:r>
            <a:r>
              <a:rPr dirty="0" sz="2200" spc="-30">
                <a:latin typeface="Tahoma"/>
                <a:cs typeface="Tahoma"/>
              </a:rPr>
              <a:t>uma </a:t>
            </a:r>
            <a:r>
              <a:rPr dirty="0" sz="2200" spc="-85">
                <a:latin typeface="Tahoma"/>
                <a:cs typeface="Tahoma"/>
              </a:rPr>
              <a:t>mistura</a:t>
            </a:r>
            <a:r>
              <a:rPr dirty="0" sz="2200" spc="-24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29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pessoas</a:t>
            </a:r>
            <a:r>
              <a:rPr dirty="0" sz="2200" spc="-229">
                <a:latin typeface="Tahoma"/>
                <a:cs typeface="Tahoma"/>
              </a:rPr>
              <a:t> </a:t>
            </a:r>
            <a:r>
              <a:rPr dirty="0" sz="2200" spc="-120">
                <a:latin typeface="Tahoma"/>
                <a:cs typeface="Tahoma"/>
              </a:rPr>
              <a:t>em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35">
                <a:latin typeface="Tahoma"/>
                <a:cs typeface="Tahoma"/>
              </a:rPr>
              <a:t>um</a:t>
            </a:r>
            <a:r>
              <a:rPr dirty="0" sz="2200" spc="-229">
                <a:latin typeface="Tahoma"/>
                <a:cs typeface="Tahoma"/>
              </a:rPr>
              <a:t> </a:t>
            </a:r>
            <a:r>
              <a:rPr dirty="0" sz="2200" spc="-120">
                <a:latin typeface="Tahoma"/>
                <a:cs typeface="Tahoma"/>
              </a:rPr>
              <a:t>grupo</a:t>
            </a:r>
            <a:r>
              <a:rPr dirty="0" sz="2200" spc="-229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29">
                <a:latin typeface="Tahoma"/>
                <a:cs typeface="Tahoma"/>
              </a:rPr>
              <a:t> </a:t>
            </a:r>
            <a:r>
              <a:rPr dirty="0" sz="2200" spc="-135">
                <a:latin typeface="Tahoma"/>
                <a:cs typeface="Tahoma"/>
              </a:rPr>
              <a:t>um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projeto.</a:t>
            </a:r>
            <a:endParaRPr sz="22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365"/>
              </a:spcBef>
              <a:buFont typeface="Tahoma"/>
              <a:buChar char="–"/>
            </a:pPr>
            <a:endParaRPr sz="2200">
              <a:latin typeface="Tahoma"/>
              <a:cs typeface="Tahoma"/>
            </a:endParaRPr>
          </a:p>
          <a:p>
            <a:pPr marL="381635" indent="-343535">
              <a:lnSpc>
                <a:spcPct val="100000"/>
              </a:lnSpc>
              <a:buChar char="•"/>
              <a:tabLst>
                <a:tab pos="381635" algn="l"/>
              </a:tabLst>
            </a:pPr>
            <a:r>
              <a:rPr dirty="0" sz="2500" spc="-60">
                <a:latin typeface="Tahoma"/>
                <a:cs typeface="Tahoma"/>
              </a:rPr>
              <a:t>A</a:t>
            </a:r>
            <a:r>
              <a:rPr dirty="0" sz="2500" spc="-250">
                <a:latin typeface="Tahoma"/>
                <a:cs typeface="Tahoma"/>
              </a:rPr>
              <a:t> </a:t>
            </a:r>
            <a:r>
              <a:rPr dirty="0" sz="2500" spc="-125">
                <a:latin typeface="Tahoma"/>
                <a:cs typeface="Tahoma"/>
              </a:rPr>
              <a:t>organização</a:t>
            </a:r>
            <a:r>
              <a:rPr dirty="0" sz="2500" spc="-245">
                <a:latin typeface="Tahoma"/>
                <a:cs typeface="Tahoma"/>
              </a:rPr>
              <a:t> </a:t>
            </a:r>
            <a:r>
              <a:rPr dirty="0" sz="2500" spc="-100">
                <a:latin typeface="Tahoma"/>
                <a:cs typeface="Tahoma"/>
              </a:rPr>
              <a:t>de</a:t>
            </a:r>
            <a:r>
              <a:rPr dirty="0" sz="2500" spc="-245">
                <a:latin typeface="Tahoma"/>
                <a:cs typeface="Tahoma"/>
              </a:rPr>
              <a:t> </a:t>
            </a:r>
            <a:r>
              <a:rPr dirty="0" sz="2500" spc="-20">
                <a:latin typeface="Tahoma"/>
                <a:cs typeface="Tahoma"/>
              </a:rPr>
              <a:t>grupo</a:t>
            </a:r>
            <a:endParaRPr sz="2500">
              <a:latin typeface="Tahoma"/>
              <a:cs typeface="Tahoma"/>
            </a:endParaRPr>
          </a:p>
          <a:p>
            <a:pPr lvl="1" marL="781685" marR="241935" indent="-401320">
              <a:lnSpc>
                <a:spcPct val="79500"/>
              </a:lnSpc>
              <a:spcBef>
                <a:spcPts val="560"/>
              </a:spcBef>
              <a:buChar char="–"/>
              <a:tabLst>
                <a:tab pos="781685" algn="l"/>
              </a:tabLst>
            </a:pPr>
            <a:r>
              <a:rPr dirty="0" sz="2200" spc="-130">
                <a:latin typeface="Tahoma"/>
                <a:cs typeface="Tahoma"/>
              </a:rPr>
              <a:t>Um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20">
                <a:latin typeface="Tahoma"/>
                <a:cs typeface="Tahoma"/>
              </a:rPr>
              <a:t>grupo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deve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ser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organizado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14">
                <a:latin typeface="Tahoma"/>
                <a:cs typeface="Tahoma"/>
              </a:rPr>
              <a:t>modo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que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os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indivíduos </a:t>
            </a:r>
            <a:r>
              <a:rPr dirty="0" sz="2200" spc="-95">
                <a:latin typeface="Tahoma"/>
                <a:cs typeface="Tahoma"/>
              </a:rPr>
              <a:t>possam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contribuir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com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o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melhor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das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suas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habilidades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20">
                <a:latin typeface="Tahoma"/>
                <a:cs typeface="Tahoma"/>
              </a:rPr>
              <a:t>suas </a:t>
            </a:r>
            <a:r>
              <a:rPr dirty="0" sz="2200" spc="-85">
                <a:latin typeface="Tahoma"/>
                <a:cs typeface="Tahoma"/>
              </a:rPr>
              <a:t>tarefas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possam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ser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concluídas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como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previsto.</a:t>
            </a:r>
            <a:endParaRPr sz="22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355"/>
              </a:spcBef>
              <a:buFont typeface="Tahoma"/>
              <a:buChar char="–"/>
            </a:pPr>
            <a:endParaRPr sz="2200">
              <a:latin typeface="Tahoma"/>
              <a:cs typeface="Tahoma"/>
            </a:endParaRPr>
          </a:p>
          <a:p>
            <a:pPr marL="381635" indent="-343535">
              <a:lnSpc>
                <a:spcPct val="100000"/>
              </a:lnSpc>
              <a:buChar char="•"/>
              <a:tabLst>
                <a:tab pos="381635" algn="l"/>
              </a:tabLst>
            </a:pPr>
            <a:r>
              <a:rPr dirty="0" sz="2500" spc="-110">
                <a:latin typeface="Tahoma"/>
                <a:cs typeface="Tahoma"/>
              </a:rPr>
              <a:t>Comunicações</a:t>
            </a:r>
            <a:r>
              <a:rPr dirty="0" sz="2500" spc="-229">
                <a:latin typeface="Tahoma"/>
                <a:cs typeface="Tahoma"/>
              </a:rPr>
              <a:t> </a:t>
            </a:r>
            <a:r>
              <a:rPr dirty="0" sz="2500" spc="-80">
                <a:latin typeface="Tahoma"/>
                <a:cs typeface="Tahoma"/>
              </a:rPr>
              <a:t>técnicas</a:t>
            </a:r>
            <a:r>
              <a:rPr dirty="0" sz="2500" spc="-229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e</a:t>
            </a:r>
            <a:r>
              <a:rPr dirty="0" sz="2500" spc="-229">
                <a:latin typeface="Tahoma"/>
                <a:cs typeface="Tahoma"/>
              </a:rPr>
              <a:t> </a:t>
            </a:r>
            <a:r>
              <a:rPr dirty="0" sz="2500" spc="-10">
                <a:latin typeface="Tahoma"/>
                <a:cs typeface="Tahoma"/>
              </a:rPr>
              <a:t>gerenciais</a:t>
            </a:r>
            <a:endParaRPr sz="2500">
              <a:latin typeface="Tahoma"/>
              <a:cs typeface="Tahoma"/>
            </a:endParaRPr>
          </a:p>
          <a:p>
            <a:pPr lvl="1" marL="781685" marR="17780" indent="-401320">
              <a:lnSpc>
                <a:spcPct val="79500"/>
              </a:lnSpc>
              <a:spcBef>
                <a:spcPts val="555"/>
              </a:spcBef>
              <a:buChar char="–"/>
              <a:tabLst>
                <a:tab pos="781685" algn="l"/>
              </a:tabLst>
            </a:pPr>
            <a:r>
              <a:rPr dirty="0" sz="2200" spc="-125">
                <a:latin typeface="Tahoma"/>
                <a:cs typeface="Tahoma"/>
              </a:rPr>
              <a:t>Uma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boa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comunicação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entre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os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membros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do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25">
                <a:latin typeface="Tahoma"/>
                <a:cs typeface="Tahoma"/>
              </a:rPr>
              <a:t>grupo,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bem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30">
                <a:latin typeface="Tahoma"/>
                <a:cs typeface="Tahoma"/>
              </a:rPr>
              <a:t>como </a:t>
            </a:r>
            <a:r>
              <a:rPr dirty="0" sz="2200" spc="-100">
                <a:latin typeface="Tahoma"/>
                <a:cs typeface="Tahoma"/>
              </a:rPr>
              <a:t>a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equipe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engenharia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software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21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outros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participantes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25">
                <a:latin typeface="Tahoma"/>
                <a:cs typeface="Tahoma"/>
              </a:rPr>
              <a:t>do </a:t>
            </a:r>
            <a:r>
              <a:rPr dirty="0" sz="2200" spc="-110">
                <a:latin typeface="Tahoma"/>
                <a:cs typeface="Tahoma"/>
              </a:rPr>
              <a:t>projeto,</a:t>
            </a:r>
            <a:r>
              <a:rPr dirty="0" sz="2200" spc="-21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é</a:t>
            </a:r>
            <a:r>
              <a:rPr dirty="0" sz="2200" spc="-204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essencial.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962025"/>
            <a:chOff x="0" y="0"/>
            <a:chExt cx="9144000" cy="962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9048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96202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36796" y="3314700"/>
            <a:ext cx="4457699" cy="2285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05" y="6553104"/>
            <a:ext cx="781049" cy="3047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8472" y="6460391"/>
            <a:ext cx="1886698" cy="346363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66700" y="128016"/>
            <a:ext cx="8147684" cy="1009650"/>
            <a:chOff x="266700" y="128016"/>
            <a:chExt cx="8147684" cy="1009650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6700" y="128016"/>
              <a:ext cx="3524249" cy="10096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99459" y="128016"/>
              <a:ext cx="5114924" cy="1009649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95"/>
              <a:t>Gerenciamento</a:t>
            </a:r>
            <a:r>
              <a:rPr dirty="0" sz="3600" spc="-285"/>
              <a:t> </a:t>
            </a:r>
            <a:r>
              <a:rPr dirty="0" sz="3600" spc="-195"/>
              <a:t>de</a:t>
            </a:r>
            <a:r>
              <a:rPr dirty="0" sz="3600" spc="-290"/>
              <a:t> </a:t>
            </a:r>
            <a:r>
              <a:rPr dirty="0" sz="3600" spc="-200"/>
              <a:t>projetos</a:t>
            </a:r>
            <a:r>
              <a:rPr dirty="0" sz="3600" spc="-285"/>
              <a:t> </a:t>
            </a:r>
            <a:r>
              <a:rPr dirty="0" sz="3600" spc="-195"/>
              <a:t>de</a:t>
            </a:r>
            <a:r>
              <a:rPr dirty="0" sz="3600" spc="-285"/>
              <a:t> </a:t>
            </a:r>
            <a:r>
              <a:rPr dirty="0" sz="3600" spc="-100"/>
              <a:t>software</a:t>
            </a:r>
            <a:endParaRPr sz="3600"/>
          </a:p>
        </p:txBody>
      </p:sp>
      <p:sp>
        <p:nvSpPr>
          <p:cNvPr id="14" name="object 1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2" name="object 12"/>
          <p:cNvSpPr txBox="1"/>
          <p:nvPr/>
        </p:nvSpPr>
        <p:spPr>
          <a:xfrm>
            <a:off x="523239" y="1154808"/>
            <a:ext cx="8075295" cy="4720590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marL="367665" marR="763905" indent="-342900">
              <a:lnSpc>
                <a:spcPts val="3170"/>
              </a:lnSpc>
              <a:spcBef>
                <a:spcPts val="560"/>
              </a:spcBef>
              <a:buChar char="•"/>
              <a:tabLst>
                <a:tab pos="367665" algn="l"/>
              </a:tabLst>
            </a:pPr>
            <a:r>
              <a:rPr dirty="0" sz="3000" spc="-95">
                <a:latin typeface="Tahoma"/>
                <a:cs typeface="Tahoma"/>
              </a:rPr>
              <a:t>Está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relacionado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às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atividades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envolvidas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em </a:t>
            </a:r>
            <a:r>
              <a:rPr dirty="0" sz="3000" spc="-125">
                <a:latin typeface="Tahoma"/>
                <a:cs typeface="Tahoma"/>
              </a:rPr>
              <a:t>assegurar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que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software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será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entregue:</a:t>
            </a:r>
            <a:endParaRPr sz="3000">
              <a:latin typeface="Tahoma"/>
              <a:cs typeface="Tahoma"/>
            </a:endParaRPr>
          </a:p>
          <a:p>
            <a:pPr lvl="1" marL="768350" indent="-286385">
              <a:lnSpc>
                <a:spcPct val="100000"/>
              </a:lnSpc>
              <a:spcBef>
                <a:spcPts val="254"/>
              </a:spcBef>
              <a:buChar char="–"/>
              <a:tabLst>
                <a:tab pos="768350" algn="l"/>
              </a:tabLst>
            </a:pPr>
            <a:r>
              <a:rPr dirty="0" sz="2600" spc="-105">
                <a:latin typeface="Tahoma"/>
                <a:cs typeface="Tahoma"/>
              </a:rPr>
              <a:t>dentro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110">
                <a:latin typeface="Tahoma"/>
                <a:cs typeface="Tahoma"/>
              </a:rPr>
              <a:t>do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prazo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definido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125">
                <a:latin typeface="Tahoma"/>
                <a:cs typeface="Tahoma"/>
              </a:rPr>
              <a:t>no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20">
                <a:latin typeface="Tahoma"/>
                <a:cs typeface="Tahoma"/>
              </a:rPr>
              <a:t>crongrama;</a:t>
            </a:r>
            <a:endParaRPr sz="2600">
              <a:latin typeface="Tahoma"/>
              <a:cs typeface="Tahoma"/>
            </a:endParaRPr>
          </a:p>
          <a:p>
            <a:pPr lvl="1" marL="768985" marR="608330" indent="-287020">
              <a:lnSpc>
                <a:spcPts val="2780"/>
              </a:lnSpc>
              <a:spcBef>
                <a:spcPts val="630"/>
              </a:spcBef>
              <a:buChar char="–"/>
              <a:tabLst>
                <a:tab pos="768985" algn="l"/>
              </a:tabLst>
            </a:pPr>
            <a:r>
              <a:rPr dirty="0" sz="2600" spc="-95">
                <a:latin typeface="Tahoma"/>
                <a:cs typeface="Tahoma"/>
              </a:rPr>
              <a:t>de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acordo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10">
                <a:latin typeface="Tahoma"/>
                <a:cs typeface="Tahoma"/>
              </a:rPr>
              <a:t>com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80">
                <a:latin typeface="Tahoma"/>
                <a:cs typeface="Tahoma"/>
              </a:rPr>
              <a:t>os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75">
                <a:latin typeface="Tahoma"/>
                <a:cs typeface="Tahoma"/>
              </a:rPr>
              <a:t>requisitos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85">
                <a:latin typeface="Tahoma"/>
                <a:cs typeface="Tahoma"/>
              </a:rPr>
              <a:t>das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organizações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25">
                <a:latin typeface="Tahoma"/>
                <a:cs typeface="Tahoma"/>
              </a:rPr>
              <a:t>que </a:t>
            </a:r>
            <a:r>
              <a:rPr dirty="0" sz="2600" spc="-105">
                <a:latin typeface="Tahoma"/>
                <a:cs typeface="Tahoma"/>
              </a:rPr>
              <a:t>desenvolvem</a:t>
            </a:r>
            <a:r>
              <a:rPr dirty="0" sz="2600" spc="-250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e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adquirem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o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software.</a:t>
            </a:r>
            <a:endParaRPr sz="2600">
              <a:latin typeface="Tahoma"/>
              <a:cs typeface="Tahoma"/>
            </a:endParaRPr>
          </a:p>
          <a:p>
            <a:pPr marL="367030" marR="17780" indent="-342265">
              <a:lnSpc>
                <a:spcPts val="2920"/>
              </a:lnSpc>
              <a:spcBef>
                <a:spcPts val="1095"/>
              </a:spcBef>
              <a:buChar char="•"/>
              <a:tabLst>
                <a:tab pos="416559" algn="l"/>
              </a:tabLst>
            </a:pPr>
            <a:r>
              <a:rPr dirty="0" sz="3000" spc="-114">
                <a:latin typeface="Tahoma"/>
                <a:cs typeface="Tahoma"/>
              </a:rPr>
              <a:t>Gerenciamento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de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20">
                <a:latin typeface="Tahoma"/>
                <a:cs typeface="Tahoma"/>
              </a:rPr>
              <a:t>projeto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é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necessário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porque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50">
                <a:latin typeface="Tahoma"/>
                <a:cs typeface="Tahoma"/>
              </a:rPr>
              <a:t>o </a:t>
            </a:r>
            <a:r>
              <a:rPr dirty="0" sz="3000" spc="-50">
                <a:latin typeface="Tahoma"/>
                <a:cs typeface="Tahoma"/>
              </a:rPr>
              <a:t>	</a:t>
            </a:r>
            <a:r>
              <a:rPr dirty="0" sz="3000" spc="-114">
                <a:latin typeface="Tahoma"/>
                <a:cs typeface="Tahoma"/>
              </a:rPr>
              <a:t>desenvolvimento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de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software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está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sempre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55">
                <a:latin typeface="Tahoma"/>
                <a:cs typeface="Tahoma"/>
              </a:rPr>
              <a:t>sujeito</a:t>
            </a:r>
            <a:endParaRPr sz="3000">
              <a:latin typeface="Tahoma"/>
              <a:cs typeface="Tahoma"/>
            </a:endParaRPr>
          </a:p>
          <a:p>
            <a:pPr marL="25400">
              <a:lnSpc>
                <a:spcPts val="3235"/>
              </a:lnSpc>
            </a:pP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80">
                <a:latin typeface="Tahoma"/>
                <a:cs typeface="Tahoma"/>
              </a:rPr>
              <a:t>restrições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de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80" b="1">
                <a:solidFill>
                  <a:srgbClr val="0000FF"/>
                </a:solidFill>
                <a:latin typeface="Trebuchet MS"/>
                <a:cs typeface="Trebuchet MS"/>
              </a:rPr>
              <a:t>orçamento</a:t>
            </a:r>
            <a:r>
              <a:rPr dirty="0" sz="3000" spc="-240" b="1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dirty="0" sz="3000" spc="-100">
                <a:latin typeface="Tahoma"/>
                <a:cs typeface="Tahoma"/>
              </a:rPr>
              <a:t>e</a:t>
            </a:r>
            <a:r>
              <a:rPr dirty="0" sz="3000" spc="-28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de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35" b="1">
                <a:solidFill>
                  <a:srgbClr val="0000FF"/>
                </a:solidFill>
                <a:latin typeface="Trebuchet MS"/>
                <a:cs typeface="Trebuchet MS"/>
              </a:rPr>
              <a:t>cronograma</a:t>
            </a:r>
            <a:endParaRPr sz="3000">
              <a:latin typeface="Trebuchet MS"/>
              <a:cs typeface="Trebuchet MS"/>
            </a:endParaRPr>
          </a:p>
          <a:p>
            <a:pPr marL="25400" marR="747395" indent="-24765">
              <a:lnSpc>
                <a:spcPct val="90600"/>
              </a:lnSpc>
              <a:spcBef>
                <a:spcPts val="640"/>
              </a:spcBef>
              <a:buSzPct val="81666"/>
              <a:buChar char="•"/>
              <a:tabLst>
                <a:tab pos="160655" algn="l"/>
              </a:tabLst>
            </a:pPr>
            <a:r>
              <a:rPr dirty="0" sz="3000" spc="-125">
                <a:latin typeface="Tahoma"/>
                <a:cs typeface="Tahoma"/>
              </a:rPr>
              <a:t>	</a:t>
            </a:r>
            <a:r>
              <a:rPr dirty="0" sz="3000" spc="-125">
                <a:latin typeface="Tahoma"/>
                <a:cs typeface="Tahoma"/>
              </a:rPr>
              <a:t>Não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abordaremos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50" b="1">
                <a:solidFill>
                  <a:srgbClr val="008000"/>
                </a:solidFill>
                <a:latin typeface="Trebuchet MS"/>
                <a:cs typeface="Trebuchet MS"/>
              </a:rPr>
              <a:t>outros</a:t>
            </a:r>
            <a:r>
              <a:rPr dirty="0" sz="3000" spc="-229" b="1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dirty="0" sz="3000" spc="-110" b="1">
                <a:solidFill>
                  <a:srgbClr val="008000"/>
                </a:solidFill>
                <a:latin typeface="Trebuchet MS"/>
                <a:cs typeface="Trebuchet MS"/>
              </a:rPr>
              <a:t>tipos</a:t>
            </a:r>
            <a:r>
              <a:rPr dirty="0" sz="3000" spc="-229" b="1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dirty="0" sz="3000" spc="-155" b="1">
                <a:solidFill>
                  <a:srgbClr val="008000"/>
                </a:solidFill>
                <a:latin typeface="Trebuchet MS"/>
                <a:cs typeface="Trebuchet MS"/>
              </a:rPr>
              <a:t>de</a:t>
            </a:r>
            <a:r>
              <a:rPr dirty="0" sz="3000" spc="-229" b="1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dirty="0" sz="3000" spc="-204" b="1">
                <a:solidFill>
                  <a:srgbClr val="008000"/>
                </a:solidFill>
                <a:latin typeface="Trebuchet MS"/>
                <a:cs typeface="Trebuchet MS"/>
              </a:rPr>
              <a:t>projeto</a:t>
            </a:r>
            <a:r>
              <a:rPr dirty="0" sz="3000" spc="-225" b="1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dirty="0" sz="3000" spc="-25">
                <a:latin typeface="Tahoma"/>
                <a:cs typeface="Tahoma"/>
              </a:rPr>
              <a:t>que </a:t>
            </a:r>
            <a:r>
              <a:rPr dirty="0" sz="3000" spc="-130">
                <a:latin typeface="Tahoma"/>
                <a:cs typeface="Tahoma"/>
              </a:rPr>
              <a:t>podem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ser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conduzidos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50">
                <a:latin typeface="Tahoma"/>
                <a:cs typeface="Tahoma"/>
              </a:rPr>
              <a:t>em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organizações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de </a:t>
            </a:r>
            <a:r>
              <a:rPr dirty="0" sz="3000" spc="-114">
                <a:latin typeface="Tahoma"/>
                <a:cs typeface="Tahoma"/>
              </a:rPr>
              <a:t>desenvolvimento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de</a:t>
            </a:r>
            <a:r>
              <a:rPr dirty="0" sz="3000" spc="-24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software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48731" y="11809"/>
            <a:ext cx="38138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702944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67123"/>
            <a:ext cx="646620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5"/>
              <a:t>Seleção</a:t>
            </a:r>
            <a:r>
              <a:rPr dirty="0" spc="-350"/>
              <a:t> </a:t>
            </a:r>
            <a:r>
              <a:rPr dirty="0" spc="-225"/>
              <a:t>de</a:t>
            </a:r>
            <a:r>
              <a:rPr dirty="0" spc="-350"/>
              <a:t> </a:t>
            </a:r>
            <a:r>
              <a:rPr dirty="0" spc="-210"/>
              <a:t>membros</a:t>
            </a:r>
            <a:r>
              <a:rPr dirty="0" spc="-350"/>
              <a:t> </a:t>
            </a:r>
            <a:r>
              <a:rPr dirty="0" spc="-225"/>
              <a:t>de</a:t>
            </a:r>
            <a:r>
              <a:rPr dirty="0" spc="-350"/>
              <a:t> </a:t>
            </a:r>
            <a:r>
              <a:rPr dirty="0" spc="-120"/>
              <a:t>grupo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4719" y="1153478"/>
            <a:ext cx="7864475" cy="4799965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algn="just" marL="342265" marR="334645" indent="-328930">
              <a:lnSpc>
                <a:spcPts val="3450"/>
              </a:lnSpc>
              <a:spcBef>
                <a:spcPts val="540"/>
              </a:spcBef>
              <a:buChar char="•"/>
              <a:tabLst>
                <a:tab pos="342265" algn="l"/>
                <a:tab pos="596900" algn="l"/>
              </a:tabLst>
            </a:pPr>
            <a:r>
              <a:rPr dirty="0" baseline="-1736" sz="4800">
                <a:latin typeface="Tahoma"/>
                <a:cs typeface="Tahoma"/>
              </a:rPr>
              <a:t>	</a:t>
            </a:r>
            <a:r>
              <a:rPr dirty="0" sz="3200" spc="-229">
                <a:latin typeface="Tahoma"/>
                <a:cs typeface="Tahoma"/>
              </a:rPr>
              <a:t>O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trabalho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de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85">
                <a:latin typeface="Tahoma"/>
                <a:cs typeface="Tahoma"/>
              </a:rPr>
              <a:t>um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gerente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60">
                <a:latin typeface="Tahoma"/>
                <a:cs typeface="Tahoma"/>
              </a:rPr>
              <a:t>ou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75">
                <a:latin typeface="Tahoma"/>
                <a:cs typeface="Tahoma"/>
              </a:rPr>
              <a:t>líder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de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75">
                <a:latin typeface="Tahoma"/>
                <a:cs typeface="Tahoma"/>
              </a:rPr>
              <a:t>uma</a:t>
            </a:r>
            <a:r>
              <a:rPr dirty="0" sz="3200" spc="-8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equipe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é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criar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85">
                <a:latin typeface="Tahoma"/>
                <a:cs typeface="Tahoma"/>
              </a:rPr>
              <a:t>um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70">
                <a:latin typeface="Tahoma"/>
                <a:cs typeface="Tahoma"/>
              </a:rPr>
              <a:t>grupo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coeso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e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organizar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o</a:t>
            </a:r>
            <a:r>
              <a:rPr dirty="0" sz="3200" spc="-8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seu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70">
                <a:latin typeface="Tahoma"/>
                <a:cs typeface="Tahoma"/>
              </a:rPr>
              <a:t>grupo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para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que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esse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possa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trabalhar</a:t>
            </a:r>
            <a:r>
              <a:rPr dirty="0" sz="3200" spc="-360">
                <a:latin typeface="Tahoma"/>
                <a:cs typeface="Tahoma"/>
              </a:rPr>
              <a:t> </a:t>
            </a:r>
            <a:r>
              <a:rPr dirty="0" sz="3200" spc="-165">
                <a:latin typeface="Tahoma"/>
                <a:cs typeface="Tahoma"/>
              </a:rPr>
              <a:t>em</a:t>
            </a:r>
            <a:endParaRPr sz="3200">
              <a:latin typeface="Tahoma"/>
              <a:cs typeface="Tahoma"/>
            </a:endParaRPr>
          </a:p>
          <a:p>
            <a:pPr algn="just" marL="12700">
              <a:lnSpc>
                <a:spcPts val="3400"/>
              </a:lnSpc>
            </a:pPr>
            <a:r>
              <a:rPr dirty="0" sz="3200" spc="-155">
                <a:latin typeface="Tahoma"/>
                <a:cs typeface="Tahoma"/>
              </a:rPr>
              <a:t>conjunto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de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55">
                <a:latin typeface="Tahoma"/>
                <a:cs typeface="Tahoma"/>
              </a:rPr>
              <a:t>forma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eficaz.</a:t>
            </a:r>
            <a:endParaRPr sz="3200">
              <a:latin typeface="Tahoma"/>
              <a:cs typeface="Tahoma"/>
            </a:endParaRPr>
          </a:p>
          <a:p>
            <a:pPr marL="12700" marR="939165" indent="-11430">
              <a:lnSpc>
                <a:spcPct val="123000"/>
              </a:lnSpc>
              <a:spcBef>
                <a:spcPts val="3679"/>
              </a:spcBef>
              <a:buSzPct val="73437"/>
              <a:buChar char="•"/>
              <a:tabLst>
                <a:tab pos="155575" algn="l"/>
              </a:tabLst>
            </a:pPr>
            <a:r>
              <a:rPr dirty="0" sz="3200" spc="-235">
                <a:latin typeface="Tahoma"/>
                <a:cs typeface="Tahoma"/>
              </a:rPr>
              <a:t>	</a:t>
            </a:r>
            <a:r>
              <a:rPr dirty="0" sz="3200" spc="-235">
                <a:latin typeface="Tahoma"/>
                <a:cs typeface="Tahoma"/>
              </a:rPr>
              <a:t>O</a:t>
            </a:r>
            <a:r>
              <a:rPr dirty="0" sz="3200" spc="-335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que</a:t>
            </a:r>
            <a:r>
              <a:rPr dirty="0" sz="3200" spc="-330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envolve</a:t>
            </a:r>
            <a:r>
              <a:rPr dirty="0" sz="3200" spc="-335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a</a:t>
            </a:r>
            <a:r>
              <a:rPr dirty="0" sz="3200" spc="-330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criação</a:t>
            </a:r>
            <a:r>
              <a:rPr dirty="0" sz="3200" spc="-33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de</a:t>
            </a:r>
            <a:r>
              <a:rPr dirty="0" sz="3200" spc="-330">
                <a:latin typeface="Tahoma"/>
                <a:cs typeface="Tahoma"/>
              </a:rPr>
              <a:t> </a:t>
            </a:r>
            <a:r>
              <a:rPr dirty="0" sz="3200" spc="-190">
                <a:latin typeface="Tahoma"/>
                <a:cs typeface="Tahoma"/>
              </a:rPr>
              <a:t>um</a:t>
            </a:r>
            <a:r>
              <a:rPr dirty="0" sz="3200" spc="-335">
                <a:latin typeface="Tahoma"/>
                <a:cs typeface="Tahoma"/>
              </a:rPr>
              <a:t> </a:t>
            </a:r>
            <a:r>
              <a:rPr dirty="0" sz="3200" spc="-175">
                <a:latin typeface="Tahoma"/>
                <a:cs typeface="Tahoma"/>
              </a:rPr>
              <a:t>grupo</a:t>
            </a:r>
            <a:r>
              <a:rPr dirty="0" sz="3200" spc="-330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com </a:t>
            </a:r>
            <a:r>
              <a:rPr dirty="0" sz="3200" spc="-95">
                <a:latin typeface="Tahoma"/>
                <a:cs typeface="Tahoma"/>
              </a:rPr>
              <a:t>equilíbrio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entre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habilidades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técnicas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 marL="478155" marR="5080" indent="-24130">
              <a:lnSpc>
                <a:spcPts val="3379"/>
              </a:lnSpc>
              <a:spcBef>
                <a:spcPts val="105"/>
              </a:spcBef>
            </a:pPr>
            <a:r>
              <a:rPr dirty="0" sz="3200" spc="-114">
                <a:latin typeface="Tahoma"/>
                <a:cs typeface="Tahoma"/>
              </a:rPr>
              <a:t>personalidades,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assim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como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a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30">
                <a:latin typeface="Tahoma"/>
                <a:cs typeface="Tahoma"/>
              </a:rPr>
              <a:t>organização </a:t>
            </a:r>
            <a:r>
              <a:rPr dirty="0" sz="3200" spc="-105">
                <a:latin typeface="Tahoma"/>
                <a:cs typeface="Tahoma"/>
              </a:rPr>
              <a:t>desse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75">
                <a:latin typeface="Tahoma"/>
                <a:cs typeface="Tahoma"/>
              </a:rPr>
              <a:t>grupo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para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que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os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membros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85">
                <a:latin typeface="Tahoma"/>
                <a:cs typeface="Tahoma"/>
              </a:rPr>
              <a:t>trabalhem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ts val="3410"/>
              </a:lnSpc>
            </a:pPr>
            <a:r>
              <a:rPr dirty="0" sz="3200" spc="-170">
                <a:latin typeface="Tahoma"/>
                <a:cs typeface="Tahoma"/>
              </a:rPr>
              <a:t>em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55">
                <a:latin typeface="Tahoma"/>
                <a:cs typeface="Tahoma"/>
              </a:rPr>
              <a:t>conjunto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de</a:t>
            </a:r>
            <a:r>
              <a:rPr dirty="0" sz="3200" spc="-325">
                <a:latin typeface="Tahoma"/>
                <a:cs typeface="Tahoma"/>
              </a:rPr>
              <a:t> </a:t>
            </a:r>
            <a:r>
              <a:rPr dirty="0" sz="3200" spc="-155">
                <a:latin typeface="Tahoma"/>
                <a:cs typeface="Tahoma"/>
              </a:rPr>
              <a:t>forma</a:t>
            </a:r>
            <a:r>
              <a:rPr dirty="0" sz="3200" spc="-32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eficaz.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9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50544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71674"/>
            <a:ext cx="47917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Montando</a:t>
            </a:r>
            <a:r>
              <a:rPr dirty="0" spc="-340"/>
              <a:t> </a:t>
            </a:r>
            <a:r>
              <a:rPr dirty="0" spc="-190"/>
              <a:t>uma</a:t>
            </a:r>
            <a:r>
              <a:rPr dirty="0" spc="-335"/>
              <a:t> </a:t>
            </a:r>
            <a:r>
              <a:rPr dirty="0" spc="-170"/>
              <a:t>equipe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10539" y="1118231"/>
            <a:ext cx="7809865" cy="4627245"/>
          </a:xfrm>
          <a:prstGeom prst="rect">
            <a:avLst/>
          </a:prstGeom>
        </p:spPr>
        <p:txBody>
          <a:bodyPr wrap="square" lIns="0" tIns="113664" rIns="0" bIns="0" rtlCol="0" vert="horz">
            <a:spAutoFit/>
          </a:bodyPr>
          <a:lstStyle/>
          <a:p>
            <a:pPr marL="380365" marR="30480" indent="-342900">
              <a:lnSpc>
                <a:spcPct val="77900"/>
              </a:lnSpc>
              <a:spcBef>
                <a:spcPts val="894"/>
              </a:spcBef>
              <a:buChar char="•"/>
              <a:tabLst>
                <a:tab pos="380365" algn="l"/>
              </a:tabLst>
            </a:pPr>
            <a:r>
              <a:rPr dirty="0" sz="3000" spc="-90">
                <a:latin typeface="Tahoma"/>
                <a:cs typeface="Tahoma"/>
              </a:rPr>
              <a:t>Pode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40">
                <a:latin typeface="Tahoma"/>
                <a:cs typeface="Tahoma"/>
              </a:rPr>
              <a:t>não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75">
                <a:latin typeface="Tahoma"/>
                <a:cs typeface="Tahoma"/>
              </a:rPr>
              <a:t>ser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70">
                <a:latin typeface="Tahoma"/>
                <a:cs typeface="Tahoma"/>
              </a:rPr>
              <a:t>possível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nomear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as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80">
                <a:latin typeface="Tahoma"/>
                <a:cs typeface="Tahoma"/>
              </a:rPr>
              <a:t>pessoas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35">
                <a:latin typeface="Tahoma"/>
                <a:cs typeface="Tahoma"/>
              </a:rPr>
              <a:t>ideais </a:t>
            </a:r>
            <a:r>
              <a:rPr dirty="0" sz="3000" spc="-120">
                <a:latin typeface="Tahoma"/>
                <a:cs typeface="Tahoma"/>
              </a:rPr>
              <a:t>para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trabalharem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em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75">
                <a:latin typeface="Tahoma"/>
                <a:cs typeface="Tahoma"/>
              </a:rPr>
              <a:t>um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projeto.</a:t>
            </a:r>
            <a:endParaRPr sz="3000">
              <a:latin typeface="Tahoma"/>
              <a:cs typeface="Tahoma"/>
            </a:endParaRPr>
          </a:p>
          <a:p>
            <a:pPr lvl="1" marL="781685" marR="448309" indent="-287020">
              <a:lnSpc>
                <a:spcPct val="79300"/>
              </a:lnSpc>
              <a:spcBef>
                <a:spcPts val="630"/>
              </a:spcBef>
              <a:buChar char="–"/>
              <a:tabLst>
                <a:tab pos="781685" algn="l"/>
              </a:tabLst>
            </a:pPr>
            <a:r>
              <a:rPr dirty="0" sz="2600" spc="-190">
                <a:latin typeface="Tahoma"/>
                <a:cs typeface="Tahoma"/>
              </a:rPr>
              <a:t>O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orçamento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do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projeto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pode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não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75">
                <a:latin typeface="Tahoma"/>
                <a:cs typeface="Tahoma"/>
              </a:rPr>
              <a:t>permitir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50">
                <a:latin typeface="Tahoma"/>
                <a:cs typeface="Tahoma"/>
              </a:rPr>
              <a:t>a </a:t>
            </a:r>
            <a:r>
              <a:rPr dirty="0" sz="2600" spc="-90">
                <a:latin typeface="Tahoma"/>
                <a:cs typeface="Tahoma"/>
              </a:rPr>
              <a:t>contratação</a:t>
            </a:r>
            <a:r>
              <a:rPr dirty="0" sz="2600" spc="-210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de</a:t>
            </a:r>
            <a:r>
              <a:rPr dirty="0" sz="2600" spc="-210">
                <a:latin typeface="Tahoma"/>
                <a:cs typeface="Tahoma"/>
              </a:rPr>
              <a:t> </a:t>
            </a:r>
            <a:r>
              <a:rPr dirty="0" sz="2600" spc="-65">
                <a:latin typeface="Tahoma"/>
                <a:cs typeface="Tahoma"/>
              </a:rPr>
              <a:t>pessoal</a:t>
            </a:r>
            <a:r>
              <a:rPr dirty="0" sz="2600" spc="-210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com</a:t>
            </a:r>
            <a:r>
              <a:rPr dirty="0" sz="2600" spc="-210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remunerações</a:t>
            </a:r>
            <a:r>
              <a:rPr dirty="0" sz="2600" spc="-210">
                <a:latin typeface="Tahoma"/>
                <a:cs typeface="Tahoma"/>
              </a:rPr>
              <a:t> </a:t>
            </a:r>
            <a:r>
              <a:rPr dirty="0" sz="2600" spc="-50">
                <a:latin typeface="Tahoma"/>
                <a:cs typeface="Tahoma"/>
              </a:rPr>
              <a:t>altas;</a:t>
            </a:r>
            <a:endParaRPr sz="2600">
              <a:latin typeface="Tahoma"/>
              <a:cs typeface="Tahoma"/>
            </a:endParaRPr>
          </a:p>
          <a:p>
            <a:pPr lvl="1" marL="781685" marR="690880" indent="-287020">
              <a:lnSpc>
                <a:spcPct val="79300"/>
              </a:lnSpc>
              <a:spcBef>
                <a:spcPts val="600"/>
              </a:spcBef>
              <a:buChar char="–"/>
              <a:tabLst>
                <a:tab pos="781685" algn="l"/>
              </a:tabLst>
            </a:pPr>
            <a:r>
              <a:rPr dirty="0" sz="2600" spc="-85">
                <a:latin typeface="Tahoma"/>
                <a:cs typeface="Tahoma"/>
              </a:rPr>
              <a:t>Pode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120">
                <a:latin typeface="Tahoma"/>
                <a:cs typeface="Tahoma"/>
              </a:rPr>
              <a:t>não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60">
                <a:latin typeface="Tahoma"/>
                <a:cs typeface="Tahoma"/>
              </a:rPr>
              <a:t>ser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65">
                <a:latin typeface="Tahoma"/>
                <a:cs typeface="Tahoma"/>
              </a:rPr>
              <a:t>possível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encontrar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75">
                <a:latin typeface="Tahoma"/>
                <a:cs typeface="Tahoma"/>
              </a:rPr>
              <a:t>pessoas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com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50">
                <a:latin typeface="Tahoma"/>
                <a:cs typeface="Tahoma"/>
              </a:rPr>
              <a:t>a </a:t>
            </a:r>
            <a:r>
              <a:rPr dirty="0" sz="2600" spc="-75">
                <a:latin typeface="Tahoma"/>
                <a:cs typeface="Tahoma"/>
              </a:rPr>
              <a:t>experiência</a:t>
            </a:r>
            <a:r>
              <a:rPr dirty="0" sz="2600" spc="-190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apropriada;</a:t>
            </a:r>
            <a:endParaRPr sz="2600">
              <a:latin typeface="Tahoma"/>
              <a:cs typeface="Tahoma"/>
            </a:endParaRPr>
          </a:p>
          <a:p>
            <a:pPr lvl="1" marL="781685" marR="69850" indent="-287020">
              <a:lnSpc>
                <a:spcPts val="3080"/>
              </a:lnSpc>
              <a:spcBef>
                <a:spcPts val="90"/>
              </a:spcBef>
              <a:buChar char="–"/>
              <a:tabLst>
                <a:tab pos="781685" algn="l"/>
              </a:tabLst>
            </a:pPr>
            <a:r>
              <a:rPr dirty="0" sz="2600" spc="-135">
                <a:latin typeface="Tahoma"/>
                <a:cs typeface="Tahoma"/>
              </a:rPr>
              <a:t>Em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projetos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de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software,</a:t>
            </a:r>
            <a:r>
              <a:rPr dirty="0" sz="2600" spc="-220">
                <a:latin typeface="Tahoma"/>
                <a:cs typeface="Tahoma"/>
              </a:rPr>
              <a:t> </a:t>
            </a:r>
            <a:r>
              <a:rPr dirty="0" sz="2600" spc="-135">
                <a:latin typeface="Tahoma"/>
                <a:cs typeface="Tahoma"/>
              </a:rPr>
              <a:t>uma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00">
                <a:latin typeface="Tahoma"/>
                <a:cs typeface="Tahoma"/>
              </a:rPr>
              <a:t>organização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20">
                <a:latin typeface="Tahoma"/>
                <a:cs typeface="Tahoma"/>
              </a:rPr>
              <a:t>pode </a:t>
            </a:r>
            <a:r>
              <a:rPr dirty="0" sz="2600" spc="-95">
                <a:latin typeface="Tahoma"/>
                <a:cs typeface="Tahoma"/>
              </a:rPr>
              <a:t>querer</a:t>
            </a:r>
            <a:r>
              <a:rPr dirty="0" sz="2600" spc="-215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desenvolver</a:t>
            </a:r>
            <a:r>
              <a:rPr dirty="0" sz="2600" spc="-210">
                <a:latin typeface="Tahoma"/>
                <a:cs typeface="Tahoma"/>
              </a:rPr>
              <a:t> </a:t>
            </a:r>
            <a:r>
              <a:rPr dirty="0" sz="2600" spc="-75">
                <a:latin typeface="Tahoma"/>
                <a:cs typeface="Tahoma"/>
              </a:rPr>
              <a:t>as</a:t>
            </a:r>
            <a:r>
              <a:rPr dirty="0" sz="2600" spc="-210">
                <a:latin typeface="Tahoma"/>
                <a:cs typeface="Tahoma"/>
              </a:rPr>
              <a:t> </a:t>
            </a:r>
            <a:r>
              <a:rPr dirty="0" sz="2600" spc="-70">
                <a:latin typeface="Tahoma"/>
                <a:cs typeface="Tahoma"/>
              </a:rPr>
              <a:t>habilidades</a:t>
            </a:r>
            <a:r>
              <a:rPr dirty="0" sz="2600" spc="-215">
                <a:latin typeface="Tahoma"/>
                <a:cs typeface="Tahoma"/>
              </a:rPr>
              <a:t> </a:t>
            </a:r>
            <a:r>
              <a:rPr dirty="0" sz="2600" spc="-80">
                <a:latin typeface="Tahoma"/>
                <a:cs typeface="Tahoma"/>
              </a:rPr>
              <a:t>dos</a:t>
            </a:r>
            <a:r>
              <a:rPr dirty="0" sz="2600" spc="-210">
                <a:latin typeface="Tahoma"/>
                <a:cs typeface="Tahoma"/>
              </a:rPr>
              <a:t> </a:t>
            </a:r>
            <a:r>
              <a:rPr dirty="0" sz="2600" spc="-65">
                <a:latin typeface="Tahoma"/>
                <a:cs typeface="Tahoma"/>
              </a:rPr>
              <a:t>funcionários.</a:t>
            </a:r>
            <a:endParaRPr sz="26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590"/>
              </a:spcBef>
              <a:buFont typeface="Tahoma"/>
              <a:buChar char="–"/>
            </a:pPr>
            <a:endParaRPr sz="2600">
              <a:latin typeface="Tahoma"/>
              <a:cs typeface="Tahoma"/>
            </a:endParaRPr>
          </a:p>
          <a:p>
            <a:pPr marL="172720" marR="363220" indent="-171450">
              <a:lnSpc>
                <a:spcPts val="2930"/>
              </a:lnSpc>
              <a:buSzPct val="88333"/>
              <a:buChar char="•"/>
              <a:tabLst>
                <a:tab pos="441325" algn="l"/>
              </a:tabLst>
            </a:pPr>
            <a:r>
              <a:rPr dirty="0" sz="3000" spc="-130">
                <a:latin typeface="Tahoma"/>
                <a:cs typeface="Tahoma"/>
              </a:rPr>
              <a:t>Os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gerentes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precisam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trabalhar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dentro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dessas </a:t>
            </a:r>
            <a:r>
              <a:rPr dirty="0" sz="3000" spc="-10">
                <a:latin typeface="Tahoma"/>
                <a:cs typeface="Tahoma"/>
              </a:rPr>
              <a:t>	</a:t>
            </a:r>
            <a:r>
              <a:rPr dirty="0" sz="3000" spc="-75">
                <a:latin typeface="Tahoma"/>
                <a:cs typeface="Tahoma"/>
              </a:rPr>
              <a:t>limitações,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especialmente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130">
                <a:latin typeface="Tahoma"/>
                <a:cs typeface="Tahoma"/>
              </a:rPr>
              <a:t>quando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há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75">
                <a:latin typeface="Tahoma"/>
                <a:cs typeface="Tahoma"/>
              </a:rPr>
              <a:t>falta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de</a:t>
            </a:r>
            <a:endParaRPr sz="3000">
              <a:latin typeface="Tahoma"/>
              <a:cs typeface="Tahoma"/>
            </a:endParaRPr>
          </a:p>
          <a:p>
            <a:pPr marL="38100">
              <a:lnSpc>
                <a:spcPts val="2860"/>
              </a:lnSpc>
            </a:pPr>
            <a:r>
              <a:rPr dirty="0" sz="3000" spc="-70">
                <a:latin typeface="Tahoma"/>
                <a:cs typeface="Tahoma"/>
              </a:rPr>
              <a:t>pessoal</a:t>
            </a:r>
            <a:r>
              <a:rPr dirty="0" sz="3000" spc="-254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treinado.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21969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72398"/>
            <a:ext cx="46240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75"/>
              <a:t>Composição</a:t>
            </a:r>
            <a:r>
              <a:rPr dirty="0" spc="-335"/>
              <a:t> </a:t>
            </a:r>
            <a:r>
              <a:rPr dirty="0" spc="-225"/>
              <a:t>de</a:t>
            </a:r>
            <a:r>
              <a:rPr dirty="0" spc="-330"/>
              <a:t> </a:t>
            </a:r>
            <a:r>
              <a:rPr dirty="0" spc="-140"/>
              <a:t>grupo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497839" y="1112748"/>
            <a:ext cx="8023225" cy="493649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93065" marR="817244" indent="-342900">
              <a:lnSpc>
                <a:spcPts val="2400"/>
              </a:lnSpc>
              <a:spcBef>
                <a:spcPts val="675"/>
              </a:spcBef>
              <a:buChar char="•"/>
              <a:tabLst>
                <a:tab pos="393065" algn="l"/>
              </a:tabLst>
            </a:pPr>
            <a:r>
              <a:rPr dirty="0" sz="2500" spc="-135">
                <a:latin typeface="Tahoma"/>
                <a:cs typeface="Tahoma"/>
              </a:rPr>
              <a:t>Um</a:t>
            </a:r>
            <a:r>
              <a:rPr dirty="0" sz="2500" spc="-70">
                <a:latin typeface="Tahoma"/>
                <a:cs typeface="Tahoma"/>
              </a:rPr>
              <a:t> </a:t>
            </a:r>
            <a:r>
              <a:rPr dirty="0" sz="2500" spc="-125">
                <a:latin typeface="Tahoma"/>
                <a:cs typeface="Tahoma"/>
              </a:rPr>
              <a:t>grupo</a:t>
            </a:r>
            <a:r>
              <a:rPr dirty="0" sz="2500" spc="-75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composto</a:t>
            </a:r>
            <a:r>
              <a:rPr dirty="0" sz="2500" spc="-85">
                <a:latin typeface="Tahoma"/>
                <a:cs typeface="Tahoma"/>
              </a:rPr>
              <a:t> </a:t>
            </a:r>
            <a:r>
              <a:rPr dirty="0" sz="2500" spc="-80">
                <a:latin typeface="Tahoma"/>
                <a:cs typeface="Tahoma"/>
              </a:rPr>
              <a:t>por</a:t>
            </a:r>
            <a:r>
              <a:rPr dirty="0" sz="2500" spc="-75">
                <a:latin typeface="Tahoma"/>
                <a:cs typeface="Tahoma"/>
              </a:rPr>
              <a:t> </a:t>
            </a:r>
            <a:r>
              <a:rPr dirty="0" sz="2500" spc="-100">
                <a:latin typeface="Tahoma"/>
                <a:cs typeface="Tahoma"/>
              </a:rPr>
              <a:t>membros</a:t>
            </a:r>
            <a:r>
              <a:rPr dirty="0" sz="2500" spc="-75">
                <a:latin typeface="Tahoma"/>
                <a:cs typeface="Tahoma"/>
              </a:rPr>
              <a:t> </a:t>
            </a:r>
            <a:r>
              <a:rPr dirty="0" sz="2500" spc="-95">
                <a:latin typeface="Tahoma"/>
                <a:cs typeface="Tahoma"/>
              </a:rPr>
              <a:t>que</a:t>
            </a:r>
            <a:r>
              <a:rPr dirty="0" sz="2500" spc="-75">
                <a:latin typeface="Tahoma"/>
                <a:cs typeface="Tahoma"/>
              </a:rPr>
              <a:t> partilham</a:t>
            </a:r>
            <a:r>
              <a:rPr dirty="0" sz="2500" spc="-80">
                <a:latin typeface="Tahoma"/>
                <a:cs typeface="Tahoma"/>
              </a:rPr>
              <a:t> </a:t>
            </a:r>
            <a:r>
              <a:rPr dirty="0" sz="2500" spc="-25">
                <a:latin typeface="Tahoma"/>
                <a:cs typeface="Tahoma"/>
              </a:rPr>
              <a:t>da </a:t>
            </a:r>
            <a:r>
              <a:rPr dirty="0" sz="2500" spc="-114">
                <a:latin typeface="Tahoma"/>
                <a:cs typeface="Tahoma"/>
              </a:rPr>
              <a:t>mesma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motivação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00">
                <a:latin typeface="Tahoma"/>
                <a:cs typeface="Tahoma"/>
              </a:rPr>
              <a:t>pode</a:t>
            </a:r>
            <a:r>
              <a:rPr dirty="0" sz="2500" spc="-210">
                <a:latin typeface="Tahoma"/>
                <a:cs typeface="Tahoma"/>
              </a:rPr>
              <a:t> </a:t>
            </a:r>
            <a:r>
              <a:rPr dirty="0" sz="2500" spc="-70">
                <a:latin typeface="Tahoma"/>
                <a:cs typeface="Tahoma"/>
              </a:rPr>
              <a:t>ser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0">
                <a:latin typeface="Tahoma"/>
                <a:cs typeface="Tahoma"/>
              </a:rPr>
              <a:t>problemático.</a:t>
            </a:r>
            <a:endParaRPr sz="2500">
              <a:latin typeface="Tahoma"/>
              <a:cs typeface="Tahoma"/>
            </a:endParaRPr>
          </a:p>
          <a:p>
            <a:pPr lvl="1" marL="794385" indent="-401320">
              <a:lnSpc>
                <a:spcPts val="2625"/>
              </a:lnSpc>
              <a:buChar char="–"/>
              <a:tabLst>
                <a:tab pos="794385" algn="l"/>
              </a:tabLst>
            </a:pPr>
            <a:r>
              <a:rPr dirty="0" sz="2200" spc="-85">
                <a:latin typeface="Tahoma"/>
                <a:cs typeface="Tahoma"/>
              </a:rPr>
              <a:t>Orientadas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a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tarefas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55">
                <a:latin typeface="Tahoma"/>
                <a:cs typeface="Tahoma"/>
              </a:rPr>
              <a:t>–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todos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querem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fazer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suas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próprias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coisas;</a:t>
            </a:r>
            <a:endParaRPr sz="2200">
              <a:latin typeface="Tahoma"/>
              <a:cs typeface="Tahoma"/>
            </a:endParaRPr>
          </a:p>
          <a:p>
            <a:pPr lvl="2" marL="793115" indent="-285750">
              <a:lnSpc>
                <a:spcPts val="2630"/>
              </a:lnSpc>
              <a:buChar char="–"/>
              <a:tabLst>
                <a:tab pos="793115" algn="l"/>
              </a:tabLst>
            </a:pPr>
            <a:r>
              <a:rPr dirty="0" sz="2200" spc="-90">
                <a:latin typeface="Tahoma"/>
                <a:cs typeface="Tahoma"/>
              </a:rPr>
              <a:t>Automotivadas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55">
                <a:latin typeface="Tahoma"/>
                <a:cs typeface="Tahoma"/>
              </a:rPr>
              <a:t>–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todos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querem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ser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o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chefe;</a:t>
            </a:r>
            <a:endParaRPr sz="2200">
              <a:latin typeface="Tahoma"/>
              <a:cs typeface="Tahoma"/>
            </a:endParaRPr>
          </a:p>
          <a:p>
            <a:pPr lvl="2" marL="793115" indent="-285750">
              <a:lnSpc>
                <a:spcPts val="2630"/>
              </a:lnSpc>
              <a:buChar char="–"/>
              <a:tabLst>
                <a:tab pos="793115" algn="l"/>
              </a:tabLst>
            </a:pPr>
            <a:r>
              <a:rPr dirty="0" sz="2200" spc="-90">
                <a:latin typeface="Tahoma"/>
                <a:cs typeface="Tahoma"/>
              </a:rPr>
              <a:t>Orientadas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a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interações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55">
                <a:latin typeface="Tahoma"/>
                <a:cs typeface="Tahoma"/>
              </a:rPr>
              <a:t>–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muito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bate-</a:t>
            </a:r>
            <a:r>
              <a:rPr dirty="0" sz="2200" spc="-100">
                <a:latin typeface="Tahoma"/>
                <a:cs typeface="Tahoma"/>
              </a:rPr>
              <a:t>papo,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pouco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trabalho.</a:t>
            </a:r>
            <a:endParaRPr sz="2200">
              <a:latin typeface="Tahoma"/>
              <a:cs typeface="Tahoma"/>
            </a:endParaRPr>
          </a:p>
          <a:p>
            <a:pPr lvl="2">
              <a:lnSpc>
                <a:spcPct val="100000"/>
              </a:lnSpc>
              <a:spcBef>
                <a:spcPts val="940"/>
              </a:spcBef>
              <a:buFont typeface="Tahoma"/>
              <a:buChar char="–"/>
            </a:pPr>
            <a:endParaRPr sz="2200">
              <a:latin typeface="Tahoma"/>
              <a:cs typeface="Tahoma"/>
            </a:endParaRPr>
          </a:p>
          <a:p>
            <a:pPr marL="393065" marR="225425" indent="-342900">
              <a:lnSpc>
                <a:spcPts val="2420"/>
              </a:lnSpc>
              <a:buChar char="•"/>
              <a:tabLst>
                <a:tab pos="393065" algn="l"/>
              </a:tabLst>
            </a:pPr>
            <a:r>
              <a:rPr dirty="0" sz="2500" spc="-140">
                <a:latin typeface="Tahoma"/>
                <a:cs typeface="Tahoma"/>
              </a:rPr>
              <a:t>Um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30">
                <a:latin typeface="Tahoma"/>
                <a:cs typeface="Tahoma"/>
              </a:rPr>
              <a:t>grupo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de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70">
                <a:latin typeface="Tahoma"/>
                <a:cs typeface="Tahoma"/>
              </a:rPr>
              <a:t>sucesso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alcançou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14">
                <a:latin typeface="Tahoma"/>
                <a:cs typeface="Tahoma"/>
              </a:rPr>
              <a:t>o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65">
                <a:latin typeface="Tahoma"/>
                <a:cs typeface="Tahoma"/>
              </a:rPr>
              <a:t>equilíbrio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95">
                <a:latin typeface="Tahoma"/>
                <a:cs typeface="Tahoma"/>
              </a:rPr>
              <a:t>entre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todos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25">
                <a:latin typeface="Tahoma"/>
                <a:cs typeface="Tahoma"/>
              </a:rPr>
              <a:t>os </a:t>
            </a:r>
            <a:r>
              <a:rPr dirty="0" sz="2500" spc="-10">
                <a:latin typeface="Tahoma"/>
                <a:cs typeface="Tahoma"/>
              </a:rPr>
              <a:t>tipos.</a:t>
            </a:r>
            <a:endParaRPr sz="2500">
              <a:latin typeface="Tahoma"/>
              <a:cs typeface="Tahoma"/>
            </a:endParaRPr>
          </a:p>
          <a:p>
            <a:pPr marL="393065" marR="860425" indent="-342900">
              <a:lnSpc>
                <a:spcPct val="122500"/>
              </a:lnSpc>
              <a:spcBef>
                <a:spcPts val="2195"/>
              </a:spcBef>
              <a:buChar char="•"/>
              <a:tabLst>
                <a:tab pos="393065" algn="l"/>
              </a:tabLst>
            </a:pPr>
            <a:r>
              <a:rPr dirty="0" sz="2500" spc="-65">
                <a:latin typeface="Tahoma"/>
                <a:cs typeface="Tahoma"/>
              </a:rPr>
              <a:t>Isto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00">
                <a:latin typeface="Tahoma"/>
                <a:cs typeface="Tahoma"/>
              </a:rPr>
              <a:t>pode</a:t>
            </a:r>
            <a:r>
              <a:rPr dirty="0" sz="2500" spc="-210">
                <a:latin typeface="Tahoma"/>
                <a:cs typeface="Tahoma"/>
              </a:rPr>
              <a:t> </a:t>
            </a:r>
            <a:r>
              <a:rPr dirty="0" sz="2500" spc="-70">
                <a:latin typeface="Tahoma"/>
                <a:cs typeface="Tahoma"/>
              </a:rPr>
              <a:t>ser</a:t>
            </a:r>
            <a:r>
              <a:rPr dirty="0" sz="2500" spc="-210">
                <a:latin typeface="Tahoma"/>
                <a:cs typeface="Tahoma"/>
              </a:rPr>
              <a:t> </a:t>
            </a:r>
            <a:r>
              <a:rPr dirty="0" sz="2500" spc="-35">
                <a:latin typeface="Tahoma"/>
                <a:cs typeface="Tahoma"/>
              </a:rPr>
              <a:t>difícil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de</a:t>
            </a:r>
            <a:r>
              <a:rPr dirty="0" sz="2500" spc="-210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conseguir,</a:t>
            </a:r>
            <a:r>
              <a:rPr dirty="0" sz="2500" spc="-210">
                <a:latin typeface="Tahoma"/>
                <a:cs typeface="Tahoma"/>
              </a:rPr>
              <a:t> </a:t>
            </a:r>
            <a:r>
              <a:rPr dirty="0" sz="2500" spc="-70">
                <a:latin typeface="Tahoma"/>
                <a:cs typeface="Tahoma"/>
              </a:rPr>
              <a:t>pois</a:t>
            </a:r>
            <a:r>
              <a:rPr dirty="0" sz="2500" spc="-210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geralmente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25">
                <a:latin typeface="Tahoma"/>
                <a:cs typeface="Tahoma"/>
              </a:rPr>
              <a:t>os </a:t>
            </a:r>
            <a:r>
              <a:rPr dirty="0" sz="2500" spc="-105">
                <a:latin typeface="Tahoma"/>
                <a:cs typeface="Tahoma"/>
              </a:rPr>
              <a:t>engenheiros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de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software</a:t>
            </a:r>
            <a:r>
              <a:rPr dirty="0" sz="2500" spc="-210">
                <a:latin typeface="Tahoma"/>
                <a:cs typeface="Tahoma"/>
              </a:rPr>
              <a:t> </a:t>
            </a:r>
            <a:r>
              <a:rPr dirty="0" sz="2500" spc="-95">
                <a:latin typeface="Tahoma"/>
                <a:cs typeface="Tahoma"/>
              </a:rPr>
              <a:t>são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orientados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25">
                <a:latin typeface="Tahoma"/>
                <a:cs typeface="Tahoma"/>
              </a:rPr>
              <a:t>a</a:t>
            </a:r>
            <a:r>
              <a:rPr dirty="0" sz="2500" spc="-210">
                <a:latin typeface="Tahoma"/>
                <a:cs typeface="Tahoma"/>
              </a:rPr>
              <a:t> </a:t>
            </a:r>
            <a:r>
              <a:rPr dirty="0" sz="2500" spc="-10">
                <a:latin typeface="Tahoma"/>
                <a:cs typeface="Tahoma"/>
              </a:rPr>
              <a:t>tarefas.</a:t>
            </a:r>
            <a:endParaRPr sz="2500">
              <a:latin typeface="Tahoma"/>
              <a:cs typeface="Tahoma"/>
            </a:endParaRPr>
          </a:p>
          <a:p>
            <a:pPr marL="393065" marR="445770" indent="-342900">
              <a:lnSpc>
                <a:spcPct val="122500"/>
              </a:lnSpc>
              <a:spcBef>
                <a:spcPts val="75"/>
              </a:spcBef>
              <a:buChar char="•"/>
              <a:tabLst>
                <a:tab pos="393065" algn="l"/>
              </a:tabLst>
            </a:pPr>
            <a:r>
              <a:rPr dirty="0" sz="2500" spc="-65">
                <a:latin typeface="Tahoma"/>
                <a:cs typeface="Tahoma"/>
              </a:rPr>
              <a:t>Pessoas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orientadas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25">
                <a:latin typeface="Tahoma"/>
                <a:cs typeface="Tahoma"/>
              </a:rPr>
              <a:t>a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80">
                <a:latin typeface="Tahoma"/>
                <a:cs typeface="Tahoma"/>
              </a:rPr>
              <a:t>interações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95">
                <a:latin typeface="Tahoma"/>
                <a:cs typeface="Tahoma"/>
              </a:rPr>
              <a:t>são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00">
                <a:latin typeface="Tahoma"/>
                <a:cs typeface="Tahoma"/>
              </a:rPr>
              <a:t>muito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65">
                <a:latin typeface="Tahoma"/>
                <a:cs typeface="Tahoma"/>
              </a:rPr>
              <a:t>importantes, </a:t>
            </a:r>
            <a:r>
              <a:rPr dirty="0" sz="2500" spc="-70">
                <a:latin typeface="Tahoma"/>
                <a:cs typeface="Tahoma"/>
              </a:rPr>
              <a:t>pois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110">
                <a:latin typeface="Tahoma"/>
                <a:cs typeface="Tahoma"/>
              </a:rPr>
              <a:t>podem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80">
                <a:latin typeface="Tahoma"/>
                <a:cs typeface="Tahoma"/>
              </a:rPr>
              <a:t>detectar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e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75">
                <a:latin typeface="Tahoma"/>
                <a:cs typeface="Tahoma"/>
              </a:rPr>
              <a:t>aliviar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80">
                <a:latin typeface="Tahoma"/>
                <a:cs typeface="Tahoma"/>
              </a:rPr>
              <a:t>as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80">
                <a:latin typeface="Tahoma"/>
                <a:cs typeface="Tahoma"/>
              </a:rPr>
              <a:t>tensões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que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10">
                <a:latin typeface="Tahoma"/>
                <a:cs typeface="Tahoma"/>
              </a:rPr>
              <a:t>surgirem.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23874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72398"/>
            <a:ext cx="46875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0"/>
              <a:t>Organização</a:t>
            </a:r>
            <a:r>
              <a:rPr dirty="0" spc="-345"/>
              <a:t> </a:t>
            </a:r>
            <a:r>
              <a:rPr dirty="0" spc="-225"/>
              <a:t>de</a:t>
            </a:r>
            <a:r>
              <a:rPr dirty="0" spc="-340"/>
              <a:t> </a:t>
            </a:r>
            <a:r>
              <a:rPr dirty="0" spc="-150"/>
              <a:t>grupo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12748"/>
            <a:ext cx="6925945" cy="406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6235" indent="-343535">
              <a:lnSpc>
                <a:spcPct val="100000"/>
              </a:lnSpc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dirty="0" sz="2500" spc="-60">
                <a:latin typeface="Tahoma"/>
                <a:cs typeface="Tahoma"/>
              </a:rPr>
              <a:t>A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10">
                <a:latin typeface="Tahoma"/>
                <a:cs typeface="Tahoma"/>
              </a:rPr>
              <a:t>maneira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10">
                <a:latin typeface="Tahoma"/>
                <a:cs typeface="Tahoma"/>
              </a:rPr>
              <a:t>como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45">
                <a:latin typeface="Tahoma"/>
                <a:cs typeface="Tahoma"/>
              </a:rPr>
              <a:t>um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30">
                <a:latin typeface="Tahoma"/>
                <a:cs typeface="Tahoma"/>
              </a:rPr>
              <a:t>grupo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80">
                <a:latin typeface="Tahoma"/>
                <a:cs typeface="Tahoma"/>
              </a:rPr>
              <a:t>está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14">
                <a:latin typeface="Tahoma"/>
                <a:cs typeface="Tahoma"/>
              </a:rPr>
              <a:t>organizado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00">
                <a:latin typeface="Tahoma"/>
                <a:cs typeface="Tahoma"/>
              </a:rPr>
              <a:t>afeta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25">
                <a:latin typeface="Tahoma"/>
                <a:cs typeface="Tahoma"/>
              </a:rPr>
              <a:t>as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7839" y="2630282"/>
            <a:ext cx="8126095" cy="3416935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394335" indent="-343535">
              <a:lnSpc>
                <a:spcPct val="100000"/>
              </a:lnSpc>
              <a:spcBef>
                <a:spcPts val="745"/>
              </a:spcBef>
              <a:buChar char="•"/>
              <a:tabLst>
                <a:tab pos="394335" algn="l"/>
              </a:tabLst>
            </a:pPr>
            <a:r>
              <a:rPr dirty="0" sz="2500" spc="-50">
                <a:latin typeface="Tahoma"/>
                <a:cs typeface="Tahoma"/>
              </a:rPr>
              <a:t>As</a:t>
            </a:r>
            <a:r>
              <a:rPr dirty="0" sz="2500" spc="-200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questões</a:t>
            </a:r>
            <a:r>
              <a:rPr dirty="0" sz="2500" spc="-195">
                <a:latin typeface="Tahoma"/>
                <a:cs typeface="Tahoma"/>
              </a:rPr>
              <a:t> </a:t>
            </a:r>
            <a:r>
              <a:rPr dirty="0" sz="2500" spc="-65">
                <a:latin typeface="Tahoma"/>
                <a:cs typeface="Tahoma"/>
              </a:rPr>
              <a:t>essenciais</a:t>
            </a:r>
            <a:r>
              <a:rPr dirty="0" sz="2500" spc="-195">
                <a:latin typeface="Tahoma"/>
                <a:cs typeface="Tahoma"/>
              </a:rPr>
              <a:t> </a:t>
            </a:r>
            <a:r>
              <a:rPr dirty="0" sz="2500" spc="-10">
                <a:latin typeface="Tahoma"/>
                <a:cs typeface="Tahoma"/>
              </a:rPr>
              <a:t>incluem:</a:t>
            </a:r>
            <a:endParaRPr sz="2500">
              <a:latin typeface="Tahoma"/>
              <a:cs typeface="Tahoma"/>
            </a:endParaRPr>
          </a:p>
          <a:p>
            <a:pPr lvl="1" marL="794385" indent="-401320">
              <a:lnSpc>
                <a:spcPct val="100000"/>
              </a:lnSpc>
              <a:spcBef>
                <a:spcPts val="570"/>
              </a:spcBef>
              <a:buChar char="–"/>
              <a:tabLst>
                <a:tab pos="794385" algn="l"/>
              </a:tabLst>
            </a:pPr>
            <a:r>
              <a:rPr dirty="0" sz="2200" spc="-180">
                <a:latin typeface="Tahoma"/>
                <a:cs typeface="Tahoma"/>
              </a:rPr>
              <a:t>O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gerente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projeto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deve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ser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o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45">
                <a:latin typeface="Tahoma"/>
                <a:cs typeface="Tahoma"/>
              </a:rPr>
              <a:t>líder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técnico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do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grupo?</a:t>
            </a:r>
            <a:endParaRPr sz="2200">
              <a:latin typeface="Tahoma"/>
              <a:cs typeface="Tahoma"/>
            </a:endParaRPr>
          </a:p>
          <a:p>
            <a:pPr lvl="2" marL="507365" marR="68580" indent="363220">
              <a:lnSpc>
                <a:spcPct val="79500"/>
              </a:lnSpc>
              <a:spcBef>
                <a:spcPts val="575"/>
              </a:spcBef>
              <a:buChar char="–"/>
              <a:tabLst>
                <a:tab pos="870585" algn="l"/>
              </a:tabLst>
            </a:pPr>
            <a:r>
              <a:rPr dirty="0" sz="2200" spc="-135">
                <a:latin typeface="Tahoma"/>
                <a:cs typeface="Tahoma"/>
              </a:rPr>
              <a:t>Quem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será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envolvido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na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tomada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de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decisões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60">
                <a:latin typeface="Tahoma"/>
                <a:cs typeface="Tahoma"/>
              </a:rPr>
              <a:t>técnicas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55">
                <a:latin typeface="Tahoma"/>
                <a:cs typeface="Tahoma"/>
              </a:rPr>
              <a:t>críticas,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50">
                <a:latin typeface="Tahoma"/>
                <a:cs typeface="Tahoma"/>
              </a:rPr>
              <a:t>e </a:t>
            </a:r>
            <a:r>
              <a:rPr dirty="0" sz="2200" spc="-95">
                <a:latin typeface="Tahoma"/>
                <a:cs typeface="Tahoma"/>
              </a:rPr>
              <a:t>como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essas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serão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tomadas?</a:t>
            </a:r>
            <a:endParaRPr sz="2200">
              <a:latin typeface="Tahoma"/>
              <a:cs typeface="Tahoma"/>
            </a:endParaRPr>
          </a:p>
          <a:p>
            <a:pPr lvl="2" marL="507365" marR="68580" indent="313055">
              <a:lnSpc>
                <a:spcPct val="79500"/>
              </a:lnSpc>
              <a:spcBef>
                <a:spcPts val="525"/>
              </a:spcBef>
              <a:buChar char="–"/>
              <a:tabLst>
                <a:tab pos="820419" algn="l"/>
              </a:tabLst>
            </a:pPr>
            <a:r>
              <a:rPr dirty="0" sz="2200" spc="-120">
                <a:latin typeface="Tahoma"/>
                <a:cs typeface="Tahoma"/>
              </a:rPr>
              <a:t>Como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serão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tratadas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as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interações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com</a:t>
            </a:r>
            <a:r>
              <a:rPr dirty="0" sz="2200" spc="-170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stakeholders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externos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50">
                <a:latin typeface="Tahoma"/>
                <a:cs typeface="Tahoma"/>
              </a:rPr>
              <a:t>e </a:t>
            </a:r>
            <a:r>
              <a:rPr dirty="0" sz="2200" spc="-100">
                <a:latin typeface="Tahoma"/>
                <a:cs typeface="Tahoma"/>
              </a:rPr>
              <a:t>a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gerência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sênior?</a:t>
            </a:r>
            <a:endParaRPr sz="2200">
              <a:latin typeface="Tahoma"/>
              <a:cs typeface="Tahoma"/>
            </a:endParaRPr>
          </a:p>
          <a:p>
            <a:pPr marL="507365">
              <a:lnSpc>
                <a:spcPts val="2540"/>
              </a:lnSpc>
            </a:pPr>
            <a:r>
              <a:rPr dirty="0" sz="2200" spc="-60">
                <a:latin typeface="Tahoma"/>
                <a:cs typeface="Tahoma"/>
              </a:rPr>
              <a:t>–</a:t>
            </a:r>
            <a:r>
              <a:rPr dirty="0" sz="2200" spc="-114">
                <a:latin typeface="Tahoma"/>
                <a:cs typeface="Tahoma"/>
              </a:rPr>
              <a:t>Como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integrar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grupos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de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pessoas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que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não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estão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55">
                <a:latin typeface="Tahoma"/>
                <a:cs typeface="Tahoma"/>
              </a:rPr>
              <a:t>localizados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25">
                <a:latin typeface="Tahoma"/>
                <a:cs typeface="Tahoma"/>
              </a:rPr>
              <a:t>no</a:t>
            </a:r>
            <a:endParaRPr sz="2200">
              <a:latin typeface="Tahoma"/>
              <a:cs typeface="Tahoma"/>
            </a:endParaRPr>
          </a:p>
          <a:p>
            <a:pPr marL="507365">
              <a:lnSpc>
                <a:spcPts val="2585"/>
              </a:lnSpc>
            </a:pPr>
            <a:r>
              <a:rPr dirty="0" sz="2200" spc="-100">
                <a:latin typeface="Tahoma"/>
                <a:cs typeface="Tahoma"/>
              </a:rPr>
              <a:t>mesmo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local?</a:t>
            </a:r>
            <a:endParaRPr sz="2200">
              <a:latin typeface="Tahoma"/>
              <a:cs typeface="Tahoma"/>
            </a:endParaRPr>
          </a:p>
          <a:p>
            <a:pPr marL="507365" marR="978535">
              <a:lnSpc>
                <a:spcPts val="2630"/>
              </a:lnSpc>
              <a:spcBef>
                <a:spcPts val="55"/>
              </a:spcBef>
            </a:pPr>
            <a:r>
              <a:rPr dirty="0" sz="2200" spc="-60">
                <a:latin typeface="Tahoma"/>
                <a:cs typeface="Tahoma"/>
              </a:rPr>
              <a:t>–</a:t>
            </a:r>
            <a:r>
              <a:rPr dirty="0" sz="2200" spc="-120">
                <a:latin typeface="Tahoma"/>
                <a:cs typeface="Tahoma"/>
              </a:rPr>
              <a:t>Como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conhecimento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pode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ser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compartilhado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por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todo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50">
                <a:latin typeface="Tahoma"/>
                <a:cs typeface="Tahoma"/>
              </a:rPr>
              <a:t>o </a:t>
            </a:r>
            <a:r>
              <a:rPr dirty="0" sz="2200" spc="-10">
                <a:latin typeface="Tahoma"/>
                <a:cs typeface="Tahoma"/>
              </a:rPr>
              <a:t>grupo?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1950948"/>
            <a:ext cx="6840855" cy="406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0" spc="-100">
                <a:latin typeface="Tahoma"/>
                <a:cs typeface="Tahoma"/>
              </a:rPr>
              <a:t>desenvolvimento</a:t>
            </a:r>
            <a:r>
              <a:rPr dirty="0" sz="2500" spc="-200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e</a:t>
            </a:r>
            <a:r>
              <a:rPr dirty="0" sz="2500" spc="-200">
                <a:latin typeface="Tahoma"/>
                <a:cs typeface="Tahoma"/>
              </a:rPr>
              <a:t> </a:t>
            </a:r>
            <a:r>
              <a:rPr dirty="0" sz="2500" spc="-75">
                <a:latin typeface="Tahoma"/>
                <a:cs typeface="Tahoma"/>
              </a:rPr>
              <a:t>stakeholders</a:t>
            </a:r>
            <a:r>
              <a:rPr dirty="0" sz="2500" spc="-200">
                <a:latin typeface="Tahoma"/>
                <a:cs typeface="Tahoma"/>
              </a:rPr>
              <a:t> </a:t>
            </a:r>
            <a:r>
              <a:rPr dirty="0" sz="2500" spc="-90">
                <a:latin typeface="Tahoma"/>
                <a:cs typeface="Tahoma"/>
              </a:rPr>
              <a:t>externos</a:t>
            </a:r>
            <a:r>
              <a:rPr dirty="0" sz="2500" spc="-200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do</a:t>
            </a:r>
            <a:r>
              <a:rPr dirty="0" sz="2500" spc="-200">
                <a:latin typeface="Tahoma"/>
                <a:cs typeface="Tahoma"/>
              </a:rPr>
              <a:t> </a:t>
            </a:r>
            <a:r>
              <a:rPr dirty="0" sz="2500" spc="-50">
                <a:latin typeface="Tahoma"/>
                <a:cs typeface="Tahoma"/>
              </a:rPr>
              <a:t>projeto.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1417548"/>
            <a:ext cx="7513320" cy="708025"/>
          </a:xfrm>
          <a:prstGeom prst="rect">
            <a:avLst/>
          </a:prstGeom>
        </p:spPr>
        <p:txBody>
          <a:bodyPr wrap="square" lIns="0" tIns="90805" rIns="0" bIns="0" rtlCol="0" vert="horz">
            <a:spAutoFit/>
          </a:bodyPr>
          <a:lstStyle/>
          <a:p>
            <a:pPr marL="12700" marR="5080">
              <a:lnSpc>
                <a:spcPct val="79300"/>
              </a:lnSpc>
              <a:spcBef>
                <a:spcPts val="715"/>
              </a:spcBef>
            </a:pPr>
            <a:r>
              <a:rPr dirty="0" sz="2500" spc="-65">
                <a:latin typeface="Tahoma"/>
                <a:cs typeface="Tahoma"/>
              </a:rPr>
              <a:t>decisões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05">
                <a:latin typeface="Tahoma"/>
                <a:cs typeface="Tahoma"/>
              </a:rPr>
              <a:t>tomadas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00">
                <a:latin typeface="Tahoma"/>
                <a:cs typeface="Tahoma"/>
              </a:rPr>
              <a:t>por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60">
                <a:latin typeface="Tahoma"/>
                <a:cs typeface="Tahoma"/>
              </a:rPr>
              <a:t>esse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35">
                <a:latin typeface="Tahoma"/>
                <a:cs typeface="Tahoma"/>
              </a:rPr>
              <a:t>grupo,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e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25">
                <a:latin typeface="Tahoma"/>
                <a:cs typeface="Tahoma"/>
              </a:rPr>
              <a:t>a</a:t>
            </a:r>
            <a:r>
              <a:rPr dirty="0" sz="2500" spc="-215">
                <a:latin typeface="Tahoma"/>
                <a:cs typeface="Tahoma"/>
              </a:rPr>
              <a:t> </a:t>
            </a:r>
            <a:r>
              <a:rPr dirty="0" sz="2500" spc="-110">
                <a:latin typeface="Tahoma"/>
                <a:cs typeface="Tahoma"/>
              </a:rPr>
              <a:t>maneira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10">
                <a:latin typeface="Tahoma"/>
                <a:cs typeface="Tahoma"/>
              </a:rPr>
              <a:t>como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25">
                <a:latin typeface="Tahoma"/>
                <a:cs typeface="Tahoma"/>
              </a:rPr>
              <a:t>as </a:t>
            </a:r>
            <a:r>
              <a:rPr dirty="0" sz="2500" spc="-90">
                <a:latin typeface="Tahoma"/>
                <a:cs typeface="Tahoma"/>
              </a:rPr>
              <a:t>informações</a:t>
            </a:r>
            <a:r>
              <a:rPr dirty="0" sz="2500" spc="-225">
                <a:latin typeface="Tahoma"/>
                <a:cs typeface="Tahoma"/>
              </a:rPr>
              <a:t> </a:t>
            </a:r>
            <a:r>
              <a:rPr dirty="0" sz="2500" spc="-95">
                <a:latin typeface="Tahoma"/>
                <a:cs typeface="Tahoma"/>
              </a:rPr>
              <a:t>são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trocadas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85">
                <a:latin typeface="Tahoma"/>
                <a:cs typeface="Tahoma"/>
              </a:rPr>
              <a:t>e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80">
                <a:latin typeface="Tahoma"/>
                <a:cs typeface="Tahoma"/>
              </a:rPr>
              <a:t>as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80">
                <a:latin typeface="Tahoma"/>
                <a:cs typeface="Tahoma"/>
              </a:rPr>
              <a:t>interações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95">
                <a:latin typeface="Tahoma"/>
                <a:cs typeface="Tahoma"/>
              </a:rPr>
              <a:t>entre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14">
                <a:latin typeface="Tahoma"/>
                <a:cs typeface="Tahoma"/>
              </a:rPr>
              <a:t>o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130">
                <a:latin typeface="Tahoma"/>
                <a:cs typeface="Tahoma"/>
              </a:rPr>
              <a:t>grupo</a:t>
            </a:r>
            <a:r>
              <a:rPr dirty="0" sz="2500" spc="-220">
                <a:latin typeface="Tahoma"/>
                <a:cs typeface="Tahoma"/>
              </a:rPr>
              <a:t> </a:t>
            </a:r>
            <a:r>
              <a:rPr dirty="0" sz="2500" spc="-25">
                <a:latin typeface="Tahoma"/>
                <a:cs typeface="Tahoma"/>
              </a:rPr>
              <a:t>de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23874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64959"/>
            <a:ext cx="46875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0"/>
              <a:t>Organização</a:t>
            </a:r>
            <a:r>
              <a:rPr dirty="0" spc="-345"/>
              <a:t> </a:t>
            </a:r>
            <a:r>
              <a:rPr dirty="0" spc="-225"/>
              <a:t>de</a:t>
            </a:r>
            <a:r>
              <a:rPr dirty="0" spc="-340"/>
              <a:t> </a:t>
            </a:r>
            <a:r>
              <a:rPr dirty="0" spc="-150"/>
              <a:t>grupo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49092"/>
            <a:ext cx="8111490" cy="5264150"/>
          </a:xfrm>
          <a:prstGeom prst="rect">
            <a:avLst/>
          </a:prstGeom>
        </p:spPr>
        <p:txBody>
          <a:bodyPr wrap="square" lIns="0" tIns="65405" rIns="0" bIns="0" rtlCol="0" vert="horz">
            <a:spAutoFit/>
          </a:bodyPr>
          <a:lstStyle/>
          <a:p>
            <a:pPr marL="419734" marR="5080" indent="-407670">
              <a:lnSpc>
                <a:spcPts val="3229"/>
              </a:lnSpc>
              <a:spcBef>
                <a:spcPts val="515"/>
              </a:spcBef>
              <a:buChar char="•"/>
              <a:tabLst>
                <a:tab pos="419734" algn="l"/>
                <a:tab pos="497840" algn="l"/>
              </a:tabLst>
            </a:pPr>
            <a:r>
              <a:rPr dirty="0" baseline="-3703" sz="4500">
                <a:latin typeface="Tahoma"/>
                <a:cs typeface="Tahoma"/>
              </a:rPr>
              <a:t>	</a:t>
            </a:r>
            <a:r>
              <a:rPr dirty="0" sz="3000" spc="-110">
                <a:latin typeface="Tahoma"/>
                <a:cs typeface="Tahoma"/>
              </a:rPr>
              <a:t>Normalmente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80">
                <a:latin typeface="Tahoma"/>
                <a:cs typeface="Tahoma"/>
              </a:rPr>
              <a:t>os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pequenos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grupos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engenharia de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software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são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organizados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110">
                <a:latin typeface="Tahoma"/>
                <a:cs typeface="Tahoma"/>
              </a:rPr>
              <a:t>informalmente,</a:t>
            </a:r>
            <a:r>
              <a:rPr dirty="0" sz="3000" spc="-245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sem</a:t>
            </a:r>
            <a:endParaRPr sz="3000">
              <a:latin typeface="Tahoma"/>
              <a:cs typeface="Tahoma"/>
            </a:endParaRPr>
          </a:p>
          <a:p>
            <a:pPr marL="12700">
              <a:lnSpc>
                <a:spcPts val="3175"/>
              </a:lnSpc>
            </a:pPr>
            <a:r>
              <a:rPr dirty="0" sz="3000" spc="-160">
                <a:latin typeface="Tahoma"/>
                <a:cs typeface="Tahoma"/>
              </a:rPr>
              <a:t>uma</a:t>
            </a:r>
            <a:r>
              <a:rPr dirty="0" sz="3000" spc="-254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estrutura</a:t>
            </a:r>
            <a:r>
              <a:rPr dirty="0" sz="3000" spc="-250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rígida.</a:t>
            </a:r>
            <a:endParaRPr sz="3000">
              <a:latin typeface="Tahoma"/>
              <a:cs typeface="Tahoma"/>
            </a:endParaRPr>
          </a:p>
          <a:p>
            <a:pPr marL="147320" marR="401955" indent="-147320">
              <a:lnSpc>
                <a:spcPct val="127099"/>
              </a:lnSpc>
              <a:spcBef>
                <a:spcPts val="3225"/>
              </a:spcBef>
              <a:buSzPct val="75000"/>
              <a:buChar char="•"/>
              <a:tabLst>
                <a:tab pos="354330" algn="l"/>
              </a:tabLst>
            </a:pPr>
            <a:r>
              <a:rPr dirty="0" sz="3000" spc="-100">
                <a:latin typeface="Tahoma"/>
                <a:cs typeface="Tahoma"/>
              </a:rPr>
              <a:t>Para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projetos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grandes,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pode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haver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60">
                <a:latin typeface="Tahoma"/>
                <a:cs typeface="Tahoma"/>
              </a:rPr>
              <a:t>uma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55">
                <a:latin typeface="Tahoma"/>
                <a:cs typeface="Tahoma"/>
              </a:rPr>
              <a:t>estrutura </a:t>
            </a:r>
            <a:r>
              <a:rPr dirty="0" sz="3000" spc="-55">
                <a:latin typeface="Tahoma"/>
                <a:cs typeface="Tahoma"/>
              </a:rPr>
              <a:t>	</a:t>
            </a:r>
            <a:r>
              <a:rPr dirty="0" sz="3000" spc="-100">
                <a:latin typeface="Tahoma"/>
                <a:cs typeface="Tahoma"/>
              </a:rPr>
              <a:t>hierárquica,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em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que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80">
                <a:latin typeface="Tahoma"/>
                <a:cs typeface="Tahoma"/>
              </a:rPr>
              <a:t>os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diferentes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25">
                <a:latin typeface="Tahoma"/>
                <a:cs typeface="Tahoma"/>
              </a:rPr>
              <a:t>grupos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35">
                <a:latin typeface="Tahoma"/>
                <a:cs typeface="Tahoma"/>
              </a:rPr>
              <a:t>sejam</a:t>
            </a:r>
            <a:endParaRPr sz="3000">
              <a:latin typeface="Tahoma"/>
              <a:cs typeface="Tahoma"/>
            </a:endParaRPr>
          </a:p>
          <a:p>
            <a:pPr marL="12700">
              <a:lnSpc>
                <a:spcPts val="3225"/>
              </a:lnSpc>
            </a:pPr>
            <a:r>
              <a:rPr dirty="0" sz="3000" spc="-90">
                <a:latin typeface="Tahoma"/>
                <a:cs typeface="Tahoma"/>
              </a:rPr>
              <a:t>responsáveis</a:t>
            </a:r>
            <a:r>
              <a:rPr dirty="0" sz="3000" spc="-26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por</a:t>
            </a:r>
            <a:r>
              <a:rPr dirty="0" sz="3000" spc="-254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diferentes</a:t>
            </a:r>
            <a:r>
              <a:rPr dirty="0" sz="3000" spc="-254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subprojetos.</a:t>
            </a:r>
            <a:endParaRPr sz="3000">
              <a:latin typeface="Tahoma"/>
              <a:cs typeface="Tahoma"/>
            </a:endParaRPr>
          </a:p>
          <a:p>
            <a:pPr marL="147955" marR="85725" indent="-147320">
              <a:lnSpc>
                <a:spcPct val="125000"/>
              </a:lnSpc>
              <a:spcBef>
                <a:spcPts val="3375"/>
              </a:spcBef>
              <a:buSzPct val="75000"/>
              <a:buChar char="•"/>
              <a:tabLst>
                <a:tab pos="619760" algn="l"/>
              </a:tabLst>
            </a:pPr>
            <a:r>
              <a:rPr dirty="0" sz="3000" spc="-220">
                <a:latin typeface="Tahoma"/>
                <a:cs typeface="Tahoma"/>
              </a:rPr>
              <a:t>O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desenvolvimento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85">
                <a:latin typeface="Tahoma"/>
                <a:cs typeface="Tahoma"/>
              </a:rPr>
              <a:t>ágil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sempre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70">
                <a:latin typeface="Tahoma"/>
                <a:cs typeface="Tahoma"/>
              </a:rPr>
              <a:t>se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80">
                <a:latin typeface="Tahoma"/>
                <a:cs typeface="Tahoma"/>
              </a:rPr>
              <a:t>baseia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em</a:t>
            </a:r>
            <a:r>
              <a:rPr dirty="0" sz="3000" spc="-275">
                <a:latin typeface="Tahoma"/>
                <a:cs typeface="Tahoma"/>
              </a:rPr>
              <a:t> </a:t>
            </a:r>
            <a:r>
              <a:rPr dirty="0" sz="3000" spc="-25">
                <a:latin typeface="Tahoma"/>
                <a:cs typeface="Tahoma"/>
              </a:rPr>
              <a:t>um </a:t>
            </a:r>
            <a:r>
              <a:rPr dirty="0" sz="3000" spc="-25">
                <a:latin typeface="Tahoma"/>
                <a:cs typeface="Tahoma"/>
              </a:rPr>
              <a:t>	</a:t>
            </a:r>
            <a:r>
              <a:rPr dirty="0" sz="3000" spc="-145">
                <a:latin typeface="Tahoma"/>
                <a:cs typeface="Tahoma"/>
              </a:rPr>
              <a:t>grupo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informal,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45">
                <a:latin typeface="Tahoma"/>
                <a:cs typeface="Tahoma"/>
              </a:rPr>
              <a:t>em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00">
                <a:latin typeface="Tahoma"/>
                <a:cs typeface="Tahoma"/>
              </a:rPr>
              <a:t>virtude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do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75">
                <a:latin typeface="Tahoma"/>
                <a:cs typeface="Tahoma"/>
              </a:rPr>
              <a:t>princípio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114">
                <a:latin typeface="Tahoma"/>
                <a:cs typeface="Tahoma"/>
              </a:rPr>
              <a:t>que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50">
                <a:latin typeface="Tahoma"/>
                <a:cs typeface="Tahoma"/>
              </a:rPr>
              <a:t>a</a:t>
            </a:r>
            <a:endParaRPr sz="3000">
              <a:latin typeface="Tahoma"/>
              <a:cs typeface="Tahoma"/>
            </a:endParaRPr>
          </a:p>
          <a:p>
            <a:pPr marL="12700">
              <a:lnSpc>
                <a:spcPts val="3225"/>
              </a:lnSpc>
            </a:pPr>
            <a:r>
              <a:rPr dirty="0" sz="3000" spc="-100">
                <a:latin typeface="Tahoma"/>
                <a:cs typeface="Tahoma"/>
              </a:rPr>
              <a:t>estrutura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95">
                <a:latin typeface="Tahoma"/>
                <a:cs typeface="Tahoma"/>
              </a:rPr>
              <a:t>formal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80">
                <a:latin typeface="Tahoma"/>
                <a:cs typeface="Tahoma"/>
              </a:rPr>
              <a:t>inibe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35">
                <a:latin typeface="Tahoma"/>
                <a:cs typeface="Tahoma"/>
              </a:rPr>
              <a:t>a</a:t>
            </a:r>
            <a:r>
              <a:rPr dirty="0" sz="3000" spc="-270">
                <a:latin typeface="Tahoma"/>
                <a:cs typeface="Tahoma"/>
              </a:rPr>
              <a:t> </a:t>
            </a:r>
            <a:r>
              <a:rPr dirty="0" sz="3000" spc="-90">
                <a:latin typeface="Tahoma"/>
                <a:cs typeface="Tahoma"/>
              </a:rPr>
              <a:t>troca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5">
                <a:latin typeface="Tahoma"/>
                <a:cs typeface="Tahoma"/>
              </a:rPr>
              <a:t>de</a:t>
            </a:r>
            <a:r>
              <a:rPr dirty="0" sz="3000" spc="-265">
                <a:latin typeface="Tahoma"/>
                <a:cs typeface="Tahoma"/>
              </a:rPr>
              <a:t> </a:t>
            </a:r>
            <a:r>
              <a:rPr dirty="0" sz="3000" spc="-10">
                <a:latin typeface="Tahoma"/>
                <a:cs typeface="Tahoma"/>
              </a:rPr>
              <a:t>informações.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29577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65"/>
              <a:t>Grupos</a:t>
            </a:r>
            <a:r>
              <a:rPr dirty="0" spc="-350"/>
              <a:t> </a:t>
            </a:r>
            <a:r>
              <a:rPr dirty="0" spc="-145"/>
              <a:t>informais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497839" y="1115756"/>
            <a:ext cx="8132445" cy="4618355"/>
          </a:xfrm>
          <a:prstGeom prst="rect">
            <a:avLst/>
          </a:prstGeom>
        </p:spPr>
        <p:txBody>
          <a:bodyPr wrap="square" lIns="0" tIns="100330" rIns="0" bIns="0" rtlCol="0" vert="horz">
            <a:spAutoFit/>
          </a:bodyPr>
          <a:lstStyle/>
          <a:p>
            <a:pPr marL="393065" marR="575945" indent="-342900">
              <a:lnSpc>
                <a:spcPct val="78700"/>
              </a:lnSpc>
              <a:spcBef>
                <a:spcPts val="790"/>
              </a:spcBef>
              <a:buChar char="•"/>
              <a:tabLst>
                <a:tab pos="393065" algn="l"/>
                <a:tab pos="394335" algn="l"/>
              </a:tabLst>
            </a:pPr>
            <a:r>
              <a:rPr dirty="0" baseline="-7201" sz="4050">
                <a:latin typeface="Tahoma"/>
                <a:cs typeface="Tahoma"/>
              </a:rPr>
              <a:t>	</a:t>
            </a:r>
            <a:r>
              <a:rPr dirty="0" sz="2700" spc="-200">
                <a:latin typeface="Tahoma"/>
                <a:cs typeface="Tahoma"/>
              </a:rPr>
              <a:t>O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25">
                <a:latin typeface="Tahoma"/>
                <a:cs typeface="Tahoma"/>
              </a:rPr>
              <a:t>grupo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atua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como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45">
                <a:latin typeface="Tahoma"/>
                <a:cs typeface="Tahoma"/>
              </a:rPr>
              <a:t>um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todo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e</a:t>
            </a:r>
            <a:r>
              <a:rPr dirty="0" sz="2700" spc="-250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chega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a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145">
                <a:latin typeface="Tahoma"/>
                <a:cs typeface="Tahoma"/>
              </a:rPr>
              <a:t>um</a:t>
            </a:r>
            <a:r>
              <a:rPr dirty="0" sz="2700" spc="-254">
                <a:latin typeface="Tahoma"/>
                <a:cs typeface="Tahoma"/>
              </a:rPr>
              <a:t> </a:t>
            </a:r>
            <a:r>
              <a:rPr dirty="0" sz="2700" spc="-65">
                <a:latin typeface="Tahoma"/>
                <a:cs typeface="Tahoma"/>
              </a:rPr>
              <a:t>consenso </a:t>
            </a:r>
            <a:r>
              <a:rPr dirty="0" sz="2700" spc="-85">
                <a:latin typeface="Tahoma"/>
                <a:cs typeface="Tahoma"/>
              </a:rPr>
              <a:t>sobre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75">
                <a:latin typeface="Tahoma"/>
                <a:cs typeface="Tahoma"/>
              </a:rPr>
              <a:t>as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65">
                <a:latin typeface="Tahoma"/>
                <a:cs typeface="Tahoma"/>
              </a:rPr>
              <a:t>decisões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que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afetam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o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sistema.</a:t>
            </a:r>
            <a:endParaRPr sz="2700">
              <a:latin typeface="Tahoma"/>
              <a:cs typeface="Tahoma"/>
            </a:endParaRPr>
          </a:p>
          <a:p>
            <a:pPr marL="393065" marR="639445" indent="-342900">
              <a:lnSpc>
                <a:spcPct val="125000"/>
              </a:lnSpc>
              <a:spcBef>
                <a:spcPts val="2250"/>
              </a:spcBef>
              <a:buChar char="•"/>
              <a:tabLst>
                <a:tab pos="393065" algn="l"/>
                <a:tab pos="394335" algn="l"/>
              </a:tabLst>
            </a:pPr>
            <a:r>
              <a:rPr dirty="0" baseline="1028" sz="4050">
                <a:latin typeface="Tahoma"/>
                <a:cs typeface="Tahoma"/>
              </a:rPr>
              <a:t>	</a:t>
            </a:r>
            <a:r>
              <a:rPr dirty="0" sz="2700" spc="-200">
                <a:latin typeface="Tahoma"/>
                <a:cs typeface="Tahoma"/>
              </a:rPr>
              <a:t>O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50">
                <a:latin typeface="Tahoma"/>
                <a:cs typeface="Tahoma"/>
              </a:rPr>
              <a:t>líder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95">
                <a:latin typeface="Tahoma"/>
                <a:cs typeface="Tahoma"/>
              </a:rPr>
              <a:t>do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25">
                <a:latin typeface="Tahoma"/>
                <a:cs typeface="Tahoma"/>
              </a:rPr>
              <a:t>grupo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00">
                <a:latin typeface="Tahoma"/>
                <a:cs typeface="Tahoma"/>
              </a:rPr>
              <a:t>serve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como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a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80">
                <a:latin typeface="Tahoma"/>
                <a:cs typeface="Tahoma"/>
              </a:rPr>
              <a:t>interface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externa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25">
                <a:latin typeface="Tahoma"/>
                <a:cs typeface="Tahoma"/>
              </a:rPr>
              <a:t>do </a:t>
            </a:r>
            <a:r>
              <a:rPr dirty="0" sz="2700" spc="-130">
                <a:latin typeface="Tahoma"/>
                <a:cs typeface="Tahoma"/>
              </a:rPr>
              <a:t>grupo,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mas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não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aloca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65">
                <a:latin typeface="Tahoma"/>
                <a:cs typeface="Tahoma"/>
              </a:rPr>
              <a:t>itens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55">
                <a:latin typeface="Tahoma"/>
                <a:cs typeface="Tahoma"/>
              </a:rPr>
              <a:t>específicos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95">
                <a:latin typeface="Tahoma"/>
                <a:cs typeface="Tahoma"/>
              </a:rPr>
              <a:t>de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trabalho.</a:t>
            </a:r>
            <a:endParaRPr sz="2700">
              <a:latin typeface="Tahoma"/>
              <a:cs typeface="Tahoma"/>
            </a:endParaRPr>
          </a:p>
          <a:p>
            <a:pPr marL="394970" indent="-344170">
              <a:lnSpc>
                <a:spcPct val="100000"/>
              </a:lnSpc>
              <a:spcBef>
                <a:spcPts val="810"/>
              </a:spcBef>
              <a:buChar char="•"/>
              <a:tabLst>
                <a:tab pos="394970" algn="l"/>
              </a:tabLst>
            </a:pPr>
            <a:r>
              <a:rPr dirty="0" sz="2700" spc="-140">
                <a:latin typeface="Tahoma"/>
                <a:cs typeface="Tahoma"/>
              </a:rPr>
              <a:t>Em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14">
                <a:latin typeface="Tahoma"/>
                <a:cs typeface="Tahoma"/>
              </a:rPr>
              <a:t>vez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disso,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o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trabalho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é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60">
                <a:latin typeface="Tahoma"/>
                <a:cs typeface="Tahoma"/>
              </a:rPr>
              <a:t>discutido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65">
                <a:latin typeface="Tahoma"/>
                <a:cs typeface="Tahoma"/>
              </a:rPr>
              <a:t>pelo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25">
                <a:latin typeface="Tahoma"/>
                <a:cs typeface="Tahoma"/>
              </a:rPr>
              <a:t>grupo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20">
                <a:latin typeface="Tahoma"/>
                <a:cs typeface="Tahoma"/>
              </a:rPr>
              <a:t>como</a:t>
            </a:r>
            <a:endParaRPr sz="2700">
              <a:latin typeface="Tahoma"/>
              <a:cs typeface="Tahoma"/>
            </a:endParaRPr>
          </a:p>
          <a:p>
            <a:pPr marL="393065" marR="741680">
              <a:lnSpc>
                <a:spcPts val="2630"/>
              </a:lnSpc>
              <a:spcBef>
                <a:spcPts val="1405"/>
              </a:spcBef>
            </a:pPr>
            <a:r>
              <a:rPr dirty="0" sz="2700" spc="-145">
                <a:latin typeface="Tahoma"/>
                <a:cs typeface="Tahoma"/>
              </a:rPr>
              <a:t>um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todo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e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75">
                <a:latin typeface="Tahoma"/>
                <a:cs typeface="Tahoma"/>
              </a:rPr>
              <a:t>as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tarefas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são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75">
                <a:latin typeface="Tahoma"/>
                <a:cs typeface="Tahoma"/>
              </a:rPr>
              <a:t>atribuídas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95">
                <a:latin typeface="Tahoma"/>
                <a:cs typeface="Tahoma"/>
              </a:rPr>
              <a:t>de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90">
                <a:latin typeface="Tahoma"/>
                <a:cs typeface="Tahoma"/>
              </a:rPr>
              <a:t>acordo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50">
                <a:latin typeface="Tahoma"/>
                <a:cs typeface="Tahoma"/>
              </a:rPr>
              <a:t>com </a:t>
            </a:r>
            <a:r>
              <a:rPr dirty="0" sz="2700" spc="-70">
                <a:latin typeface="Tahoma"/>
                <a:cs typeface="Tahoma"/>
              </a:rPr>
              <a:t>habilidade</a:t>
            </a:r>
            <a:r>
              <a:rPr dirty="0" sz="2700" spc="-23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e</a:t>
            </a:r>
            <a:r>
              <a:rPr dirty="0" sz="2700" spc="-229">
                <a:latin typeface="Tahoma"/>
                <a:cs typeface="Tahoma"/>
              </a:rPr>
              <a:t> </a:t>
            </a:r>
            <a:r>
              <a:rPr dirty="0" sz="2700" spc="-10">
                <a:latin typeface="Tahoma"/>
                <a:cs typeface="Tahoma"/>
              </a:rPr>
              <a:t>experiência.</a:t>
            </a:r>
            <a:endParaRPr sz="2700">
              <a:latin typeface="Tahoma"/>
              <a:cs typeface="Tahoma"/>
            </a:endParaRPr>
          </a:p>
          <a:p>
            <a:pPr marL="393065" marR="43180" indent="-342900">
              <a:lnSpc>
                <a:spcPct val="125000"/>
              </a:lnSpc>
              <a:spcBef>
                <a:spcPts val="1210"/>
              </a:spcBef>
              <a:buChar char="•"/>
              <a:tabLst>
                <a:tab pos="393065" algn="l"/>
                <a:tab pos="394335" algn="l"/>
              </a:tabLst>
            </a:pPr>
            <a:r>
              <a:rPr dirty="0" baseline="-13374" sz="4050">
                <a:latin typeface="Tahoma"/>
                <a:cs typeface="Tahoma"/>
              </a:rPr>
              <a:t>	</a:t>
            </a:r>
            <a:r>
              <a:rPr dirty="0" sz="2700" spc="-75">
                <a:latin typeface="Tahoma"/>
                <a:cs typeface="Tahoma"/>
              </a:rPr>
              <a:t>Essa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abordagem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é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20">
                <a:latin typeface="Tahoma"/>
                <a:cs typeface="Tahoma"/>
              </a:rPr>
              <a:t>bem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75">
                <a:latin typeface="Tahoma"/>
                <a:cs typeface="Tahoma"/>
              </a:rPr>
              <a:t>sucedida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para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os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grupos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25">
                <a:latin typeface="Tahoma"/>
                <a:cs typeface="Tahoma"/>
              </a:rPr>
              <a:t>em </a:t>
            </a:r>
            <a:r>
              <a:rPr dirty="0" sz="2700" spc="-105">
                <a:latin typeface="Tahoma"/>
                <a:cs typeface="Tahoma"/>
              </a:rPr>
              <a:t>que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75">
                <a:latin typeface="Tahoma"/>
                <a:cs typeface="Tahoma"/>
              </a:rPr>
              <a:t>todos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70">
                <a:latin typeface="Tahoma"/>
                <a:cs typeface="Tahoma"/>
              </a:rPr>
              <a:t>os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110">
                <a:latin typeface="Tahoma"/>
                <a:cs typeface="Tahoma"/>
              </a:rPr>
              <a:t>membros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são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85">
                <a:latin typeface="Tahoma"/>
                <a:cs typeface="Tahoma"/>
              </a:rPr>
              <a:t>experientes</a:t>
            </a:r>
            <a:r>
              <a:rPr dirty="0" sz="2700" spc="-245">
                <a:latin typeface="Tahoma"/>
                <a:cs typeface="Tahoma"/>
              </a:rPr>
              <a:t> </a:t>
            </a:r>
            <a:r>
              <a:rPr dirty="0" sz="2700" spc="-105">
                <a:latin typeface="Tahoma"/>
                <a:cs typeface="Tahoma"/>
              </a:rPr>
              <a:t>e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75">
                <a:latin typeface="Tahoma"/>
                <a:cs typeface="Tahoma"/>
              </a:rPr>
              <a:t>competentes.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9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68642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67126"/>
            <a:ext cx="512699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0"/>
              <a:t>Comunicações</a:t>
            </a:r>
            <a:r>
              <a:rPr dirty="0" spc="-335"/>
              <a:t> </a:t>
            </a:r>
            <a:r>
              <a:rPr dirty="0" spc="-225"/>
              <a:t>de</a:t>
            </a:r>
            <a:r>
              <a:rPr dirty="0" spc="-330"/>
              <a:t> </a:t>
            </a:r>
            <a:r>
              <a:rPr dirty="0" spc="-140"/>
              <a:t>grupo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497839" y="1153479"/>
            <a:ext cx="7500620" cy="5152390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marL="50800" marR="215900" indent="456565">
              <a:lnSpc>
                <a:spcPts val="3450"/>
              </a:lnSpc>
              <a:spcBef>
                <a:spcPts val="540"/>
              </a:spcBef>
              <a:buChar char="•"/>
              <a:tabLst>
                <a:tab pos="507365" algn="l"/>
              </a:tabLst>
            </a:pPr>
            <a:r>
              <a:rPr dirty="0" sz="3200" spc="-165">
                <a:latin typeface="Tahoma"/>
                <a:cs typeface="Tahoma"/>
              </a:rPr>
              <a:t>Uma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boa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comunicação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é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70">
                <a:latin typeface="Tahoma"/>
                <a:cs typeface="Tahoma"/>
              </a:rPr>
              <a:t>essencial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para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a </a:t>
            </a:r>
            <a:r>
              <a:rPr dirty="0" sz="3200" spc="-75">
                <a:latin typeface="Tahoma"/>
                <a:cs typeface="Tahoma"/>
              </a:rPr>
              <a:t>eficácia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trabalho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50">
                <a:latin typeface="Tahoma"/>
                <a:cs typeface="Tahoma"/>
              </a:rPr>
              <a:t>em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grupo.</a:t>
            </a:r>
            <a:endParaRPr sz="3200">
              <a:latin typeface="Tahoma"/>
              <a:cs typeface="Tahoma"/>
            </a:endParaRPr>
          </a:p>
          <a:p>
            <a:pPr marL="195580" marR="215900" indent="-195580">
              <a:lnSpc>
                <a:spcPct val="123000"/>
              </a:lnSpc>
              <a:spcBef>
                <a:spcPts val="3629"/>
              </a:spcBef>
              <a:buSzPct val="95312"/>
              <a:buChar char="•"/>
              <a:tabLst>
                <a:tab pos="574040" algn="l"/>
              </a:tabLst>
            </a:pPr>
            <a:r>
              <a:rPr dirty="0" sz="3200" spc="-135">
                <a:latin typeface="Tahoma"/>
                <a:cs typeface="Tahoma"/>
              </a:rPr>
              <a:t>É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importante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trocar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informações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sobre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o </a:t>
            </a:r>
            <a:r>
              <a:rPr dirty="0" sz="3200" spc="-50">
                <a:latin typeface="Tahoma"/>
                <a:cs typeface="Tahoma"/>
              </a:rPr>
              <a:t>	</a:t>
            </a:r>
            <a:r>
              <a:rPr dirty="0" sz="3200" spc="-85">
                <a:latin typeface="Tahoma"/>
                <a:cs typeface="Tahoma"/>
              </a:rPr>
              <a:t>status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trabalho,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75">
                <a:latin typeface="Tahoma"/>
                <a:cs typeface="Tahoma"/>
              </a:rPr>
              <a:t>decisões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projeto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 marL="50800">
              <a:lnSpc>
                <a:spcPts val="3450"/>
              </a:lnSpc>
            </a:pPr>
            <a:r>
              <a:rPr dirty="0" sz="3200" spc="-130">
                <a:latin typeface="Tahoma"/>
                <a:cs typeface="Tahoma"/>
              </a:rPr>
              <a:t>mudanças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60">
                <a:latin typeface="Tahoma"/>
                <a:cs typeface="Tahoma"/>
              </a:rPr>
              <a:t>em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decisões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anteriores.</a:t>
            </a:r>
            <a:endParaRPr sz="3200">
              <a:latin typeface="Tahoma"/>
              <a:cs typeface="Tahoma"/>
            </a:endParaRPr>
          </a:p>
          <a:p>
            <a:pPr marL="392430" marR="43180" indent="-342265">
              <a:lnSpc>
                <a:spcPct val="152900"/>
              </a:lnSpc>
              <a:spcBef>
                <a:spcPts val="1305"/>
              </a:spcBef>
              <a:buChar char="•"/>
              <a:tabLst>
                <a:tab pos="464820" algn="l"/>
              </a:tabLst>
            </a:pPr>
            <a:r>
              <a:rPr dirty="0" sz="3200" spc="-165">
                <a:latin typeface="Tahoma"/>
                <a:cs typeface="Tahoma"/>
              </a:rPr>
              <a:t>Uma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boa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comunicação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também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85">
                <a:latin typeface="Tahoma"/>
                <a:cs typeface="Tahoma"/>
              </a:rPr>
              <a:t>fortalece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a </a:t>
            </a:r>
            <a:r>
              <a:rPr dirty="0" sz="3200" spc="-50">
                <a:latin typeface="Tahoma"/>
                <a:cs typeface="Tahoma"/>
              </a:rPr>
              <a:t>	</a:t>
            </a:r>
            <a:r>
              <a:rPr dirty="0" sz="3200" spc="-105">
                <a:latin typeface="Tahoma"/>
                <a:cs typeface="Tahoma"/>
              </a:rPr>
              <a:t>coesão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65">
                <a:latin typeface="Tahoma"/>
                <a:cs typeface="Tahoma"/>
              </a:rPr>
              <a:t>grupo,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70">
                <a:latin typeface="Tahoma"/>
                <a:cs typeface="Tahoma"/>
              </a:rPr>
              <a:t>uma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vez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40">
                <a:latin typeface="Tahoma"/>
                <a:cs typeface="Tahoma"/>
              </a:rPr>
              <a:t>que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promove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a</a:t>
            </a:r>
            <a:endParaRPr sz="3200">
              <a:latin typeface="Tahoma"/>
              <a:cs typeface="Tahoma"/>
            </a:endParaRPr>
          </a:p>
          <a:p>
            <a:pPr marL="50800">
              <a:lnSpc>
                <a:spcPts val="3450"/>
              </a:lnSpc>
            </a:pPr>
            <a:r>
              <a:rPr dirty="0" sz="3200" spc="-40">
                <a:latin typeface="Tahoma"/>
                <a:cs typeface="Tahoma"/>
              </a:rPr>
              <a:t>compreensão.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59117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66717"/>
            <a:ext cx="490220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Comunicação</a:t>
            </a:r>
            <a:r>
              <a:rPr dirty="0" spc="-330"/>
              <a:t> </a:t>
            </a:r>
            <a:r>
              <a:rPr dirty="0" spc="-225"/>
              <a:t>de</a:t>
            </a:r>
            <a:r>
              <a:rPr dirty="0" spc="-330"/>
              <a:t> </a:t>
            </a:r>
            <a:r>
              <a:rPr dirty="0" spc="-140"/>
              <a:t>grupo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10539" y="1111990"/>
            <a:ext cx="8040370" cy="4799330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382270" indent="-344170">
              <a:lnSpc>
                <a:spcPct val="100000"/>
              </a:lnSpc>
              <a:spcBef>
                <a:spcPts val="415"/>
              </a:spcBef>
              <a:buChar char="•"/>
              <a:tabLst>
                <a:tab pos="382270" algn="l"/>
              </a:tabLst>
            </a:pPr>
            <a:r>
              <a:rPr dirty="0" sz="2700" spc="-140">
                <a:latin typeface="Tahoma"/>
                <a:cs typeface="Tahoma"/>
              </a:rPr>
              <a:t>Tamanho</a:t>
            </a:r>
            <a:r>
              <a:rPr dirty="0" sz="2700" spc="-235">
                <a:latin typeface="Tahoma"/>
                <a:cs typeface="Tahoma"/>
              </a:rPr>
              <a:t> </a:t>
            </a:r>
            <a:r>
              <a:rPr dirty="0" sz="2700" spc="-95">
                <a:latin typeface="Tahoma"/>
                <a:cs typeface="Tahoma"/>
              </a:rPr>
              <a:t>de</a:t>
            </a:r>
            <a:r>
              <a:rPr dirty="0" sz="2700" spc="-235">
                <a:latin typeface="Tahoma"/>
                <a:cs typeface="Tahoma"/>
              </a:rPr>
              <a:t> </a:t>
            </a:r>
            <a:r>
              <a:rPr dirty="0" sz="2700" spc="-20">
                <a:latin typeface="Tahoma"/>
                <a:cs typeface="Tahoma"/>
              </a:rPr>
              <a:t>grupo</a:t>
            </a:r>
            <a:endParaRPr sz="2700">
              <a:latin typeface="Tahoma"/>
              <a:cs typeface="Tahoma"/>
            </a:endParaRPr>
          </a:p>
          <a:p>
            <a:pPr lvl="1" marL="781685" marR="678815" indent="-401320">
              <a:lnSpc>
                <a:spcPts val="2570"/>
              </a:lnSpc>
              <a:spcBef>
                <a:spcPts val="630"/>
              </a:spcBef>
              <a:buChar char="–"/>
              <a:tabLst>
                <a:tab pos="781685" algn="l"/>
              </a:tabLst>
            </a:pPr>
            <a:r>
              <a:rPr dirty="0" sz="2400" spc="-114">
                <a:latin typeface="Tahoma"/>
                <a:cs typeface="Tahoma"/>
              </a:rPr>
              <a:t>Quanto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maior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100">
                <a:latin typeface="Tahoma"/>
                <a:cs typeface="Tahoma"/>
              </a:rPr>
              <a:t>o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120">
                <a:latin typeface="Tahoma"/>
                <a:cs typeface="Tahoma"/>
              </a:rPr>
              <a:t>grupo,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80">
                <a:latin typeface="Tahoma"/>
                <a:cs typeface="Tahoma"/>
              </a:rPr>
              <a:t>mais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30">
                <a:latin typeface="Tahoma"/>
                <a:cs typeface="Tahoma"/>
              </a:rPr>
              <a:t>difícil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120">
                <a:latin typeface="Tahoma"/>
                <a:cs typeface="Tahoma"/>
              </a:rPr>
              <a:t>a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comunicação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25">
                <a:latin typeface="Tahoma"/>
                <a:cs typeface="Tahoma"/>
              </a:rPr>
              <a:t>das </a:t>
            </a:r>
            <a:r>
              <a:rPr dirty="0" sz="2400" spc="-70">
                <a:latin typeface="Tahoma"/>
                <a:cs typeface="Tahoma"/>
              </a:rPr>
              <a:t>pessoas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com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75">
                <a:latin typeface="Tahoma"/>
                <a:cs typeface="Tahoma"/>
              </a:rPr>
              <a:t>outros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membros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do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grupo.</a:t>
            </a:r>
            <a:endParaRPr sz="24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950"/>
              </a:spcBef>
              <a:buFont typeface="Tahoma"/>
              <a:buChar char="–"/>
            </a:pPr>
            <a:endParaRPr sz="2400">
              <a:latin typeface="Tahoma"/>
              <a:cs typeface="Tahoma"/>
            </a:endParaRPr>
          </a:p>
          <a:p>
            <a:pPr marL="382270" indent="-344170">
              <a:lnSpc>
                <a:spcPct val="100000"/>
              </a:lnSpc>
              <a:spcBef>
                <a:spcPts val="5"/>
              </a:spcBef>
              <a:buChar char="•"/>
              <a:tabLst>
                <a:tab pos="382270" algn="l"/>
              </a:tabLst>
            </a:pPr>
            <a:r>
              <a:rPr dirty="0" sz="2700" spc="-90">
                <a:latin typeface="Tahoma"/>
                <a:cs typeface="Tahoma"/>
              </a:rPr>
              <a:t>Estrutura</a:t>
            </a:r>
            <a:r>
              <a:rPr dirty="0" sz="2700" spc="-240">
                <a:latin typeface="Tahoma"/>
                <a:cs typeface="Tahoma"/>
              </a:rPr>
              <a:t> </a:t>
            </a:r>
            <a:r>
              <a:rPr dirty="0" sz="2700" spc="-95">
                <a:latin typeface="Tahoma"/>
                <a:cs typeface="Tahoma"/>
              </a:rPr>
              <a:t>de</a:t>
            </a:r>
            <a:r>
              <a:rPr dirty="0" sz="2700" spc="-235">
                <a:latin typeface="Tahoma"/>
                <a:cs typeface="Tahoma"/>
              </a:rPr>
              <a:t> </a:t>
            </a:r>
            <a:r>
              <a:rPr dirty="0" sz="2700" spc="-20">
                <a:latin typeface="Tahoma"/>
                <a:cs typeface="Tahoma"/>
              </a:rPr>
              <a:t>grupo</a:t>
            </a:r>
            <a:endParaRPr sz="2700">
              <a:latin typeface="Tahoma"/>
              <a:cs typeface="Tahoma"/>
            </a:endParaRPr>
          </a:p>
          <a:p>
            <a:pPr lvl="1" marL="781685" marR="946785" indent="-401320">
              <a:lnSpc>
                <a:spcPts val="2590"/>
              </a:lnSpc>
              <a:spcBef>
                <a:spcPts val="620"/>
              </a:spcBef>
              <a:buChar char="–"/>
              <a:tabLst>
                <a:tab pos="781685" algn="l"/>
              </a:tabLst>
            </a:pPr>
            <a:r>
              <a:rPr dirty="0" sz="2400" spc="-65">
                <a:latin typeface="Tahoma"/>
                <a:cs typeface="Tahoma"/>
              </a:rPr>
              <a:t>A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comunicação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é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melhor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120">
                <a:latin typeface="Tahoma"/>
                <a:cs typeface="Tahoma"/>
              </a:rPr>
              <a:t>em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100">
                <a:latin typeface="Tahoma"/>
                <a:cs typeface="Tahoma"/>
              </a:rPr>
              <a:t>grupos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60">
                <a:latin typeface="Tahoma"/>
                <a:cs typeface="Tahoma"/>
              </a:rPr>
              <a:t>informalmente </a:t>
            </a:r>
            <a:r>
              <a:rPr dirty="0" sz="2400" spc="-80">
                <a:latin typeface="Tahoma"/>
                <a:cs typeface="Tahoma"/>
              </a:rPr>
              <a:t>estruturados,</a:t>
            </a:r>
            <a:r>
              <a:rPr dirty="0" sz="2400" spc="-195">
                <a:latin typeface="Tahoma"/>
                <a:cs typeface="Tahoma"/>
              </a:rPr>
              <a:t> </a:t>
            </a:r>
            <a:r>
              <a:rPr dirty="0" sz="2400" spc="-110">
                <a:latin typeface="Tahoma"/>
                <a:cs typeface="Tahoma"/>
              </a:rPr>
              <a:t>não</a:t>
            </a:r>
            <a:r>
              <a:rPr dirty="0" sz="2400" spc="-190">
                <a:latin typeface="Tahoma"/>
                <a:cs typeface="Tahoma"/>
              </a:rPr>
              <a:t> </a:t>
            </a:r>
            <a:r>
              <a:rPr dirty="0" sz="2400" spc="-75">
                <a:latin typeface="Tahoma"/>
                <a:cs typeface="Tahoma"/>
              </a:rPr>
              <a:t>estruturados</a:t>
            </a:r>
            <a:r>
              <a:rPr dirty="0" sz="2400" spc="-195">
                <a:latin typeface="Tahoma"/>
                <a:cs typeface="Tahoma"/>
              </a:rPr>
              <a:t> </a:t>
            </a:r>
            <a:r>
              <a:rPr dirty="0" sz="2400" spc="-20">
                <a:latin typeface="Tahoma"/>
                <a:cs typeface="Tahoma"/>
              </a:rPr>
              <a:t>hierarquicamente.</a:t>
            </a:r>
            <a:endParaRPr sz="24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950"/>
              </a:spcBef>
              <a:buFont typeface="Tahoma"/>
              <a:buChar char="–"/>
            </a:pPr>
            <a:endParaRPr sz="2400">
              <a:latin typeface="Tahoma"/>
              <a:cs typeface="Tahoma"/>
            </a:endParaRPr>
          </a:p>
          <a:p>
            <a:pPr marL="382270" indent="-344170">
              <a:lnSpc>
                <a:spcPct val="100000"/>
              </a:lnSpc>
              <a:buChar char="•"/>
              <a:tabLst>
                <a:tab pos="382270" algn="l"/>
              </a:tabLst>
            </a:pPr>
            <a:r>
              <a:rPr dirty="0" sz="2700" spc="-90">
                <a:latin typeface="Tahoma"/>
                <a:cs typeface="Tahoma"/>
              </a:rPr>
              <a:t>Composição</a:t>
            </a:r>
            <a:r>
              <a:rPr dirty="0" sz="2700" spc="-225">
                <a:latin typeface="Tahoma"/>
                <a:cs typeface="Tahoma"/>
              </a:rPr>
              <a:t> </a:t>
            </a:r>
            <a:r>
              <a:rPr dirty="0" sz="2700" spc="-95">
                <a:latin typeface="Tahoma"/>
                <a:cs typeface="Tahoma"/>
              </a:rPr>
              <a:t>de</a:t>
            </a:r>
            <a:r>
              <a:rPr dirty="0" sz="2700" spc="-225">
                <a:latin typeface="Tahoma"/>
                <a:cs typeface="Tahoma"/>
              </a:rPr>
              <a:t> </a:t>
            </a:r>
            <a:r>
              <a:rPr dirty="0" sz="2700" spc="-20">
                <a:latin typeface="Tahoma"/>
                <a:cs typeface="Tahoma"/>
              </a:rPr>
              <a:t>grupo</a:t>
            </a:r>
            <a:endParaRPr sz="2700">
              <a:latin typeface="Tahoma"/>
              <a:cs typeface="Tahoma"/>
            </a:endParaRPr>
          </a:p>
          <a:p>
            <a:pPr lvl="1" marL="781685" marR="17780" indent="-401320">
              <a:lnSpc>
                <a:spcPts val="2550"/>
              </a:lnSpc>
              <a:spcBef>
                <a:spcPts val="665"/>
              </a:spcBef>
              <a:buChar char="–"/>
              <a:tabLst>
                <a:tab pos="781685" algn="l"/>
              </a:tabLst>
            </a:pPr>
            <a:r>
              <a:rPr dirty="0" sz="2400" spc="-65">
                <a:latin typeface="Tahoma"/>
                <a:cs typeface="Tahoma"/>
              </a:rPr>
              <a:t>A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comunicação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é</a:t>
            </a:r>
            <a:r>
              <a:rPr dirty="0" sz="2400" spc="-200">
                <a:latin typeface="Tahoma"/>
                <a:cs typeface="Tahoma"/>
              </a:rPr>
              <a:t> </a:t>
            </a:r>
            <a:r>
              <a:rPr dirty="0" sz="2400" spc="-80">
                <a:latin typeface="Tahoma"/>
                <a:cs typeface="Tahoma"/>
              </a:rPr>
              <a:t>melhor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105">
                <a:latin typeface="Tahoma"/>
                <a:cs typeface="Tahoma"/>
              </a:rPr>
              <a:t>quando</a:t>
            </a:r>
            <a:r>
              <a:rPr dirty="0" sz="2400" spc="-200">
                <a:latin typeface="Tahoma"/>
                <a:cs typeface="Tahoma"/>
              </a:rPr>
              <a:t> </a:t>
            </a:r>
            <a:r>
              <a:rPr dirty="0" sz="2400" spc="-70">
                <a:latin typeface="Tahoma"/>
                <a:cs typeface="Tahoma"/>
              </a:rPr>
              <a:t>existem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70">
                <a:latin typeface="Tahoma"/>
                <a:cs typeface="Tahoma"/>
              </a:rPr>
              <a:t>diferentes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tipos </a:t>
            </a:r>
            <a:r>
              <a:rPr dirty="0" sz="2400" spc="-85">
                <a:latin typeface="Tahoma"/>
                <a:cs typeface="Tahoma"/>
              </a:rPr>
              <a:t>de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75">
                <a:latin typeface="Tahoma"/>
                <a:cs typeface="Tahoma"/>
              </a:rPr>
              <a:t>personalidade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114">
                <a:latin typeface="Tahoma"/>
                <a:cs typeface="Tahoma"/>
              </a:rPr>
              <a:t>em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130">
                <a:latin typeface="Tahoma"/>
                <a:cs typeface="Tahoma"/>
              </a:rPr>
              <a:t>um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114">
                <a:latin typeface="Tahoma"/>
                <a:cs typeface="Tahoma"/>
              </a:rPr>
              <a:t>grupo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e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105">
                <a:latin typeface="Tahoma"/>
                <a:cs typeface="Tahoma"/>
              </a:rPr>
              <a:t>quando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50">
                <a:latin typeface="Tahoma"/>
                <a:cs typeface="Tahoma"/>
              </a:rPr>
              <a:t>esses</a:t>
            </a:r>
            <a:r>
              <a:rPr dirty="0" sz="2400" spc="-204">
                <a:latin typeface="Tahoma"/>
                <a:cs typeface="Tahoma"/>
              </a:rPr>
              <a:t> </a:t>
            </a:r>
            <a:r>
              <a:rPr dirty="0" sz="2400" spc="-100">
                <a:latin typeface="Tahoma"/>
                <a:cs typeface="Tahoma"/>
              </a:rPr>
              <a:t>grupos</a:t>
            </a:r>
            <a:r>
              <a:rPr dirty="0" sz="2400" spc="-210">
                <a:latin typeface="Tahoma"/>
                <a:cs typeface="Tahoma"/>
              </a:rPr>
              <a:t> </a:t>
            </a:r>
            <a:r>
              <a:rPr dirty="0" sz="2400" spc="-25">
                <a:latin typeface="Tahoma"/>
                <a:cs typeface="Tahoma"/>
              </a:rPr>
              <a:t>são </a:t>
            </a:r>
            <a:r>
              <a:rPr dirty="0" sz="2400" spc="-70">
                <a:latin typeface="Tahoma"/>
                <a:cs typeface="Tahoma"/>
              </a:rPr>
              <a:t>mistos,</a:t>
            </a:r>
            <a:r>
              <a:rPr dirty="0" sz="2400" spc="-229">
                <a:latin typeface="Tahoma"/>
                <a:cs typeface="Tahoma"/>
              </a:rPr>
              <a:t> </a:t>
            </a:r>
            <a:r>
              <a:rPr dirty="0" sz="2400" spc="-114">
                <a:latin typeface="Tahoma"/>
                <a:cs typeface="Tahoma"/>
              </a:rPr>
              <a:t>em</a:t>
            </a:r>
            <a:r>
              <a:rPr dirty="0" sz="2400" spc="-215">
                <a:latin typeface="Tahoma"/>
                <a:cs typeface="Tahoma"/>
              </a:rPr>
              <a:t> </a:t>
            </a:r>
            <a:r>
              <a:rPr dirty="0" sz="2400" spc="-95">
                <a:latin typeface="Tahoma"/>
                <a:cs typeface="Tahoma"/>
              </a:rPr>
              <a:t>vez</a:t>
            </a:r>
            <a:r>
              <a:rPr dirty="0" sz="2400" spc="-220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de</a:t>
            </a:r>
            <a:r>
              <a:rPr dirty="0" sz="2400" spc="-215">
                <a:latin typeface="Tahoma"/>
                <a:cs typeface="Tahoma"/>
              </a:rPr>
              <a:t> </a:t>
            </a:r>
            <a:r>
              <a:rPr dirty="0" sz="2400" spc="-90">
                <a:latin typeface="Tahoma"/>
                <a:cs typeface="Tahoma"/>
              </a:rPr>
              <a:t>terem</a:t>
            </a:r>
            <a:r>
              <a:rPr dirty="0" sz="2400" spc="-220">
                <a:latin typeface="Tahoma"/>
                <a:cs typeface="Tahoma"/>
              </a:rPr>
              <a:t> </a:t>
            </a:r>
            <a:r>
              <a:rPr dirty="0" sz="2400" spc="-70">
                <a:latin typeface="Tahoma"/>
                <a:cs typeface="Tahoma"/>
              </a:rPr>
              <a:t>pessoas</a:t>
            </a:r>
            <a:r>
              <a:rPr dirty="0" sz="2400" spc="-215">
                <a:latin typeface="Tahoma"/>
                <a:cs typeface="Tahoma"/>
              </a:rPr>
              <a:t> </a:t>
            </a:r>
            <a:r>
              <a:rPr dirty="0" sz="2400" spc="-85">
                <a:latin typeface="Tahoma"/>
                <a:cs typeface="Tahoma"/>
              </a:rPr>
              <a:t>de</a:t>
            </a:r>
            <a:r>
              <a:rPr dirty="0" sz="2400" spc="-220">
                <a:latin typeface="Tahoma"/>
                <a:cs typeface="Tahoma"/>
              </a:rPr>
              <a:t> </a:t>
            </a:r>
            <a:r>
              <a:rPr dirty="0" sz="2400" spc="-130">
                <a:latin typeface="Tahoma"/>
                <a:cs typeface="Tahoma"/>
              </a:rPr>
              <a:t>um</a:t>
            </a:r>
            <a:r>
              <a:rPr dirty="0" sz="2400" spc="-215">
                <a:latin typeface="Tahoma"/>
                <a:cs typeface="Tahoma"/>
              </a:rPr>
              <a:t> </a:t>
            </a:r>
            <a:r>
              <a:rPr dirty="0" sz="2400" spc="-65">
                <a:latin typeface="Tahoma"/>
                <a:cs typeface="Tahoma"/>
              </a:rPr>
              <a:t>só</a:t>
            </a:r>
            <a:r>
              <a:rPr dirty="0" sz="2400" spc="-215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sexo.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559117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35939" y="271363"/>
            <a:ext cx="490220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Comunicação</a:t>
            </a:r>
            <a:r>
              <a:rPr dirty="0" spc="-330"/>
              <a:t> </a:t>
            </a:r>
            <a:r>
              <a:rPr dirty="0" spc="-225"/>
              <a:t>de</a:t>
            </a:r>
            <a:r>
              <a:rPr dirty="0" spc="-330"/>
              <a:t> </a:t>
            </a:r>
            <a:r>
              <a:rPr dirty="0" spc="-140"/>
              <a:t>grupo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1147980"/>
            <a:ext cx="470598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8115" indent="-157480">
              <a:lnSpc>
                <a:spcPct val="100000"/>
              </a:lnSpc>
              <a:spcBef>
                <a:spcPts val="100"/>
              </a:spcBef>
              <a:buSzPct val="78125"/>
              <a:buChar char="•"/>
              <a:tabLst>
                <a:tab pos="158115" algn="l"/>
              </a:tabLst>
            </a:pPr>
            <a:r>
              <a:rPr dirty="0" sz="3200" spc="-114">
                <a:latin typeface="Tahoma"/>
                <a:cs typeface="Tahoma"/>
              </a:rPr>
              <a:t>Ambiente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60">
                <a:latin typeface="Tahoma"/>
                <a:cs typeface="Tahoma"/>
              </a:rPr>
              <a:t>físico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65">
                <a:latin typeface="Tahoma"/>
                <a:cs typeface="Tahoma"/>
              </a:rPr>
              <a:t>trabalho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1713861"/>
            <a:ext cx="21336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Tahoma"/>
                <a:cs typeface="Tahoma"/>
              </a:rPr>
              <a:t>–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39" y="3257428"/>
            <a:ext cx="7719059" cy="1918970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50"/>
              </a:spcBef>
              <a:buChar char="•"/>
              <a:tabLst>
                <a:tab pos="354965" algn="l"/>
              </a:tabLst>
            </a:pPr>
            <a:r>
              <a:rPr dirty="0" sz="3200" spc="-105">
                <a:latin typeface="Tahoma"/>
                <a:cs typeface="Tahoma"/>
              </a:rPr>
              <a:t>Canais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comunicação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disponíveis</a:t>
            </a:r>
            <a:endParaRPr sz="3200">
              <a:latin typeface="Tahoma"/>
              <a:cs typeface="Tahoma"/>
            </a:endParaRPr>
          </a:p>
          <a:p>
            <a:pPr marL="731520" marR="5080" indent="-197485">
              <a:lnSpc>
                <a:spcPct val="105100"/>
              </a:lnSpc>
              <a:spcBef>
                <a:spcPts val="125"/>
              </a:spcBef>
            </a:pPr>
            <a:r>
              <a:rPr dirty="0" sz="2800" spc="-75">
                <a:latin typeface="Tahoma"/>
                <a:cs typeface="Tahoma"/>
              </a:rPr>
              <a:t>–</a:t>
            </a:r>
            <a:r>
              <a:rPr dirty="0" sz="2800" spc="-145">
                <a:latin typeface="Tahoma"/>
                <a:cs typeface="Tahoma"/>
              </a:rPr>
              <a:t>Como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90">
                <a:latin typeface="Tahoma"/>
                <a:cs typeface="Tahoma"/>
              </a:rPr>
              <a:t>as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90">
                <a:latin typeface="Tahoma"/>
                <a:cs typeface="Tahoma"/>
              </a:rPr>
              <a:t>equipes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05">
                <a:latin typeface="Tahoma"/>
                <a:cs typeface="Tahoma"/>
              </a:rPr>
              <a:t>são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05">
                <a:latin typeface="Tahoma"/>
                <a:cs typeface="Tahoma"/>
              </a:rPr>
              <a:t>cada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vez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95">
                <a:latin typeface="Tahoma"/>
                <a:cs typeface="Tahoma"/>
              </a:rPr>
              <a:t>mais</a:t>
            </a:r>
            <a:r>
              <a:rPr dirty="0" sz="2800" spc="-260">
                <a:latin typeface="Tahoma"/>
                <a:cs typeface="Tahoma"/>
              </a:rPr>
              <a:t> </a:t>
            </a:r>
            <a:r>
              <a:rPr dirty="0" sz="2800" spc="-50">
                <a:latin typeface="Tahoma"/>
                <a:cs typeface="Tahoma"/>
              </a:rPr>
              <a:t>distribuídas, </a:t>
            </a:r>
            <a:r>
              <a:rPr dirty="0" sz="2800" spc="-105">
                <a:latin typeface="Tahoma"/>
                <a:cs typeface="Tahoma"/>
              </a:rPr>
              <a:t>várias</a:t>
            </a:r>
            <a:r>
              <a:rPr dirty="0" sz="2800" spc="-235">
                <a:latin typeface="Tahoma"/>
                <a:cs typeface="Tahoma"/>
              </a:rPr>
              <a:t> </a:t>
            </a:r>
            <a:r>
              <a:rPr dirty="0" sz="2800" spc="-95">
                <a:latin typeface="Tahoma"/>
                <a:cs typeface="Tahoma"/>
              </a:rPr>
              <a:t>tecnologias</a:t>
            </a:r>
            <a:r>
              <a:rPr dirty="0" sz="2800" spc="-235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para</a:t>
            </a:r>
            <a:r>
              <a:rPr dirty="0" sz="2800" spc="-229">
                <a:latin typeface="Tahoma"/>
                <a:cs typeface="Tahoma"/>
              </a:rPr>
              <a:t> </a:t>
            </a:r>
            <a:r>
              <a:rPr dirty="0" sz="2800" spc="-65">
                <a:latin typeface="Tahoma"/>
                <a:cs typeface="Tahoma"/>
              </a:rPr>
              <a:t>facilitar</a:t>
            </a:r>
            <a:r>
              <a:rPr dirty="0" sz="2800" spc="-235">
                <a:latin typeface="Tahoma"/>
                <a:cs typeface="Tahoma"/>
              </a:rPr>
              <a:t> </a:t>
            </a:r>
            <a:r>
              <a:rPr dirty="0" sz="2800" spc="-140">
                <a:latin typeface="Tahoma"/>
                <a:cs typeface="Tahoma"/>
              </a:rPr>
              <a:t>a</a:t>
            </a:r>
            <a:r>
              <a:rPr dirty="0" sz="2800" spc="-229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comunicação </a:t>
            </a:r>
            <a:r>
              <a:rPr dirty="0" sz="2800" spc="-140">
                <a:latin typeface="Tahoma"/>
                <a:cs typeface="Tahoma"/>
              </a:rPr>
              <a:t>devem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85">
                <a:latin typeface="Tahoma"/>
                <a:cs typeface="Tahoma"/>
              </a:rPr>
              <a:t>ser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usadas.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9909" y="1760756"/>
            <a:ext cx="684339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 spc="-155">
                <a:latin typeface="Tahoma"/>
                <a:cs typeface="Tahoma"/>
              </a:rPr>
              <a:t>Uma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boa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20">
                <a:latin typeface="Tahoma"/>
                <a:cs typeface="Tahoma"/>
              </a:rPr>
              <a:t>organização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do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45">
                <a:latin typeface="Tahoma"/>
                <a:cs typeface="Tahoma"/>
              </a:rPr>
              <a:t>local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10">
                <a:latin typeface="Tahoma"/>
                <a:cs typeface="Tahoma"/>
              </a:rPr>
              <a:t>de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00">
                <a:latin typeface="Tahoma"/>
                <a:cs typeface="Tahoma"/>
              </a:rPr>
              <a:t>trabalho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20">
                <a:latin typeface="Tahoma"/>
                <a:cs typeface="Tahoma"/>
              </a:rPr>
              <a:t>pode </a:t>
            </a:r>
            <a:r>
              <a:rPr dirty="0" sz="2800" spc="-135">
                <a:latin typeface="Tahoma"/>
                <a:cs typeface="Tahoma"/>
              </a:rPr>
              <a:t>ajudar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40">
                <a:latin typeface="Tahoma"/>
                <a:cs typeface="Tahoma"/>
              </a:rPr>
              <a:t>a</a:t>
            </a:r>
            <a:r>
              <a:rPr dirty="0" sz="2800" spc="-254">
                <a:latin typeface="Tahoma"/>
                <a:cs typeface="Tahoma"/>
              </a:rPr>
              <a:t> </a:t>
            </a:r>
            <a:r>
              <a:rPr dirty="0" sz="2800" spc="-125">
                <a:latin typeface="Tahoma"/>
                <a:cs typeface="Tahoma"/>
              </a:rPr>
              <a:t>encorajar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40">
                <a:latin typeface="Tahoma"/>
                <a:cs typeface="Tahoma"/>
              </a:rPr>
              <a:t>a</a:t>
            </a:r>
            <a:r>
              <a:rPr dirty="0" sz="2800" spc="-250">
                <a:latin typeface="Tahoma"/>
                <a:cs typeface="Tahoma"/>
              </a:rPr>
              <a:t> </a:t>
            </a:r>
            <a:r>
              <a:rPr dirty="0" sz="2800" spc="-10">
                <a:latin typeface="Tahoma"/>
                <a:cs typeface="Tahoma"/>
              </a:rPr>
              <a:t>comunicação.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810124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5"/>
              <a:t>Pontos</a:t>
            </a:r>
            <a:r>
              <a:rPr dirty="0" spc="-355"/>
              <a:t> </a:t>
            </a:r>
            <a:r>
              <a:rPr dirty="0" spc="-175"/>
              <a:t>importantes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535939" y="2293626"/>
            <a:ext cx="12573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60">
                <a:latin typeface="Tahoma"/>
                <a:cs typeface="Tahoma"/>
              </a:rPr>
              <a:t>•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1121740"/>
            <a:ext cx="8035290" cy="4532630"/>
          </a:xfrm>
          <a:prstGeom prst="rect">
            <a:avLst/>
          </a:prstGeom>
        </p:spPr>
        <p:txBody>
          <a:bodyPr wrap="square" lIns="0" tIns="80645" rIns="0" bIns="0" rtlCol="0" vert="horz">
            <a:spAutoFit/>
          </a:bodyPr>
          <a:lstStyle/>
          <a:p>
            <a:pPr marL="354965" marR="5080" indent="-342900">
              <a:lnSpc>
                <a:spcPct val="79500"/>
              </a:lnSpc>
              <a:spcBef>
                <a:spcPts val="635"/>
              </a:spcBef>
              <a:buChar char="•"/>
              <a:tabLst>
                <a:tab pos="354965" algn="l"/>
              </a:tabLst>
            </a:pPr>
            <a:r>
              <a:rPr dirty="0" sz="2200" spc="-60">
                <a:latin typeface="Tahoma"/>
                <a:cs typeface="Tahoma"/>
              </a:rPr>
              <a:t>As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pessoas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são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motivadas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pela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interação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com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outras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pessoas,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20">
                <a:latin typeface="Tahoma"/>
                <a:cs typeface="Tahoma"/>
              </a:rPr>
              <a:t>pelo </a:t>
            </a:r>
            <a:r>
              <a:rPr dirty="0" sz="2200" spc="-85">
                <a:latin typeface="Tahoma"/>
                <a:cs typeface="Tahoma"/>
              </a:rPr>
              <a:t>reconhecimento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da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gerência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seus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pares,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60">
                <a:latin typeface="Tahoma"/>
                <a:cs typeface="Tahoma"/>
              </a:rPr>
              <a:t>pelas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oportunidades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25">
                <a:latin typeface="Tahoma"/>
                <a:cs typeface="Tahoma"/>
              </a:rPr>
              <a:t>de </a:t>
            </a:r>
            <a:r>
              <a:rPr dirty="0" sz="2200" spc="-90">
                <a:latin typeface="Tahoma"/>
                <a:cs typeface="Tahoma"/>
              </a:rPr>
              <a:t>desenvolvimento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pessoal</a:t>
            </a:r>
            <a:r>
              <a:rPr dirty="0" sz="2200" spc="-170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que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55">
                <a:latin typeface="Tahoma"/>
                <a:cs typeface="Tahoma"/>
              </a:rPr>
              <a:t>lhes</a:t>
            </a:r>
            <a:r>
              <a:rPr dirty="0" sz="2200" spc="-17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são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dadas.</a:t>
            </a:r>
            <a:endParaRPr sz="2200">
              <a:latin typeface="Tahoma"/>
              <a:cs typeface="Tahoma"/>
            </a:endParaRPr>
          </a:p>
          <a:p>
            <a:pPr marL="354965" marR="824865">
              <a:lnSpc>
                <a:spcPct val="125000"/>
              </a:lnSpc>
              <a:spcBef>
                <a:spcPts val="1800"/>
              </a:spcBef>
            </a:pPr>
            <a:r>
              <a:rPr dirty="0" sz="2200" spc="-90">
                <a:latin typeface="Tahoma"/>
                <a:cs typeface="Tahoma"/>
              </a:rPr>
              <a:t>Grupos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de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desenvolvimento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de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software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devem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ser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20">
                <a:latin typeface="Tahoma"/>
                <a:cs typeface="Tahoma"/>
              </a:rPr>
              <a:t>bastante </a:t>
            </a:r>
            <a:r>
              <a:rPr dirty="0" sz="2200" spc="-95">
                <a:latin typeface="Tahoma"/>
                <a:cs typeface="Tahoma"/>
              </a:rPr>
              <a:t>pequenos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coesos.</a:t>
            </a:r>
            <a:endParaRPr sz="2200">
              <a:latin typeface="Tahoma"/>
              <a:cs typeface="Tahoma"/>
            </a:endParaRPr>
          </a:p>
          <a:p>
            <a:pPr marL="354965">
              <a:lnSpc>
                <a:spcPct val="100000"/>
              </a:lnSpc>
              <a:spcBef>
                <a:spcPts val="585"/>
              </a:spcBef>
            </a:pPr>
            <a:r>
              <a:rPr dirty="0" sz="2200" spc="-110">
                <a:latin typeface="Tahoma"/>
                <a:cs typeface="Tahoma"/>
              </a:rPr>
              <a:t>Os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55">
                <a:latin typeface="Tahoma"/>
                <a:cs typeface="Tahoma"/>
              </a:rPr>
              <a:t>principais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fatores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que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influenciam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a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55">
                <a:latin typeface="Tahoma"/>
                <a:cs typeface="Tahoma"/>
              </a:rPr>
              <a:t>eficácia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de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125">
                <a:latin typeface="Tahoma"/>
                <a:cs typeface="Tahoma"/>
              </a:rPr>
              <a:t>um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grupo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são</a:t>
            </a:r>
            <a:r>
              <a:rPr dirty="0" sz="2200" spc="-185">
                <a:latin typeface="Tahoma"/>
                <a:cs typeface="Tahoma"/>
              </a:rPr>
              <a:t> </a:t>
            </a:r>
            <a:r>
              <a:rPr dirty="0" sz="2200" spc="-25">
                <a:latin typeface="Tahoma"/>
                <a:cs typeface="Tahoma"/>
              </a:rPr>
              <a:t>as</a:t>
            </a:r>
            <a:endParaRPr sz="2200">
              <a:latin typeface="Tahoma"/>
              <a:cs typeface="Tahoma"/>
            </a:endParaRPr>
          </a:p>
          <a:p>
            <a:pPr marL="354965" marR="1334135">
              <a:lnSpc>
                <a:spcPct val="76700"/>
              </a:lnSpc>
              <a:spcBef>
                <a:spcPts val="1275"/>
              </a:spcBef>
            </a:pPr>
            <a:r>
              <a:rPr dirty="0" sz="2200" spc="-75">
                <a:latin typeface="Tahoma"/>
                <a:cs typeface="Tahoma"/>
              </a:rPr>
              <a:t>pessoas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nesse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114">
                <a:latin typeface="Tahoma"/>
                <a:cs typeface="Tahoma"/>
              </a:rPr>
              <a:t>grupo,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a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forma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como</a:t>
            </a:r>
            <a:r>
              <a:rPr dirty="0" sz="2200" spc="-190">
                <a:latin typeface="Tahoma"/>
                <a:cs typeface="Tahoma"/>
              </a:rPr>
              <a:t> </a:t>
            </a:r>
            <a:r>
              <a:rPr dirty="0" sz="2200" spc="-50">
                <a:latin typeface="Tahoma"/>
                <a:cs typeface="Tahoma"/>
              </a:rPr>
              <a:t>ele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é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organizado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</a:t>
            </a:r>
            <a:r>
              <a:rPr dirty="0" sz="2200" spc="-195">
                <a:latin typeface="Tahoma"/>
                <a:cs typeface="Tahoma"/>
              </a:rPr>
              <a:t> </a:t>
            </a:r>
            <a:r>
              <a:rPr dirty="0" sz="2200" spc="-50">
                <a:latin typeface="Tahoma"/>
                <a:cs typeface="Tahoma"/>
              </a:rPr>
              <a:t>a </a:t>
            </a:r>
            <a:r>
              <a:rPr dirty="0" sz="2200" spc="-85">
                <a:latin typeface="Tahoma"/>
                <a:cs typeface="Tahoma"/>
              </a:rPr>
              <a:t>comunicação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entre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75">
                <a:latin typeface="Tahoma"/>
                <a:cs typeface="Tahoma"/>
              </a:rPr>
              <a:t>os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membros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do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grupo.</a:t>
            </a:r>
            <a:endParaRPr sz="2200">
              <a:latin typeface="Tahoma"/>
              <a:cs typeface="Tahoma"/>
            </a:endParaRPr>
          </a:p>
          <a:p>
            <a:pPr algn="just" marL="354965">
              <a:lnSpc>
                <a:spcPct val="100000"/>
              </a:lnSpc>
              <a:spcBef>
                <a:spcPts val="1635"/>
              </a:spcBef>
            </a:pPr>
            <a:r>
              <a:rPr dirty="0" sz="2200" spc="-85">
                <a:latin typeface="Tahoma"/>
                <a:cs typeface="Tahoma"/>
              </a:rPr>
              <a:t>Comunicações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dentro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de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125">
                <a:latin typeface="Tahoma"/>
                <a:cs typeface="Tahoma"/>
              </a:rPr>
              <a:t>um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grupo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são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influenciadas</a:t>
            </a:r>
            <a:r>
              <a:rPr dirty="0" sz="2200" spc="-17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por</a:t>
            </a:r>
            <a:r>
              <a:rPr dirty="0" sz="2200" spc="-180">
                <a:latin typeface="Tahoma"/>
                <a:cs typeface="Tahoma"/>
              </a:rPr>
              <a:t> </a:t>
            </a:r>
            <a:r>
              <a:rPr dirty="0" sz="2200" spc="-10">
                <a:latin typeface="Tahoma"/>
                <a:cs typeface="Tahoma"/>
              </a:rPr>
              <a:t>fatores</a:t>
            </a:r>
            <a:endParaRPr sz="2200">
              <a:latin typeface="Tahoma"/>
              <a:cs typeface="Tahoma"/>
            </a:endParaRPr>
          </a:p>
          <a:p>
            <a:pPr algn="just" marL="354965" marR="751840">
              <a:lnSpc>
                <a:spcPct val="78100"/>
              </a:lnSpc>
              <a:spcBef>
                <a:spcPts val="1240"/>
              </a:spcBef>
            </a:pPr>
            <a:r>
              <a:rPr dirty="0" sz="2200" spc="-90">
                <a:latin typeface="Tahoma"/>
                <a:cs typeface="Tahoma"/>
              </a:rPr>
              <a:t>como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status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dos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membros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grupo,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00">
                <a:latin typeface="Tahoma"/>
                <a:cs typeface="Tahoma"/>
              </a:rPr>
              <a:t>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05">
                <a:latin typeface="Tahoma"/>
                <a:cs typeface="Tahoma"/>
              </a:rPr>
              <a:t>tamanho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grupo,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a</a:t>
            </a:r>
            <a:r>
              <a:rPr dirty="0" sz="2200" spc="-55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composição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de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5">
                <a:latin typeface="Tahoma"/>
                <a:cs typeface="Tahoma"/>
              </a:rPr>
              <a:t>gêneros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90">
                <a:latin typeface="Tahoma"/>
                <a:cs typeface="Tahoma"/>
              </a:rPr>
              <a:t>do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110">
                <a:latin typeface="Tahoma"/>
                <a:cs typeface="Tahoma"/>
              </a:rPr>
              <a:t>grupo,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personalidades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85">
                <a:latin typeface="Tahoma"/>
                <a:cs typeface="Tahoma"/>
              </a:rPr>
              <a:t>e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65">
                <a:latin typeface="Tahoma"/>
                <a:cs typeface="Tahoma"/>
              </a:rPr>
              <a:t>canais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de</a:t>
            </a:r>
            <a:r>
              <a:rPr dirty="0" sz="2200" spc="-50">
                <a:latin typeface="Tahoma"/>
                <a:cs typeface="Tahoma"/>
              </a:rPr>
              <a:t> </a:t>
            </a:r>
            <a:r>
              <a:rPr dirty="0" sz="2200" spc="-80">
                <a:latin typeface="Tahoma"/>
                <a:cs typeface="Tahoma"/>
              </a:rPr>
              <a:t>comunicação</a:t>
            </a:r>
            <a:r>
              <a:rPr dirty="0" sz="2200" spc="-225">
                <a:latin typeface="Tahoma"/>
                <a:cs typeface="Tahoma"/>
              </a:rPr>
              <a:t> </a:t>
            </a:r>
            <a:r>
              <a:rPr dirty="0" sz="2200" spc="-70">
                <a:latin typeface="Tahoma"/>
                <a:cs typeface="Tahoma"/>
              </a:rPr>
              <a:t>disponíveis.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39" y="3232056"/>
            <a:ext cx="12573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60">
                <a:latin typeface="Tahoma"/>
                <a:cs typeface="Tahoma"/>
              </a:rPr>
              <a:t>•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39" y="4439064"/>
            <a:ext cx="12573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60">
                <a:latin typeface="Tahoma"/>
                <a:cs typeface="Tahoma"/>
              </a:rPr>
              <a:t>•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8731" y="11807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80772"/>
            <a:ext cx="4819649" cy="111442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5"/>
              <a:t>Critérios</a:t>
            </a:r>
            <a:r>
              <a:rPr dirty="0" spc="-320"/>
              <a:t> </a:t>
            </a:r>
            <a:r>
              <a:rPr dirty="0" spc="-220"/>
              <a:t>de</a:t>
            </a:r>
            <a:r>
              <a:rPr dirty="0" spc="-315"/>
              <a:t> </a:t>
            </a:r>
            <a:r>
              <a:rPr dirty="0" spc="-70"/>
              <a:t>sucesso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497839" y="1196883"/>
            <a:ext cx="7791450" cy="3730625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393065" marR="349885" indent="-342900">
              <a:lnSpc>
                <a:spcPts val="3829"/>
              </a:lnSpc>
              <a:spcBef>
                <a:spcPts val="240"/>
              </a:spcBef>
              <a:buChar char="•"/>
              <a:tabLst>
                <a:tab pos="393065" algn="l"/>
              </a:tabLst>
            </a:pPr>
            <a:r>
              <a:rPr dirty="0" sz="3200" spc="-145">
                <a:latin typeface="Tahoma"/>
                <a:cs typeface="Tahoma"/>
              </a:rPr>
              <a:t>Entregar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o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software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para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o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80">
                <a:latin typeface="Tahoma"/>
                <a:cs typeface="Tahoma"/>
              </a:rPr>
              <a:t>cliente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60">
                <a:latin typeface="Tahoma"/>
                <a:cs typeface="Tahoma"/>
              </a:rPr>
              <a:t>no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40">
                <a:latin typeface="Tahoma"/>
                <a:cs typeface="Tahoma"/>
              </a:rPr>
              <a:t>prazo </a:t>
            </a:r>
            <a:r>
              <a:rPr dirty="0" sz="3200" spc="-20">
                <a:latin typeface="Tahoma"/>
                <a:cs typeface="Tahoma"/>
              </a:rPr>
              <a:t>acordado.</a:t>
            </a:r>
            <a:endParaRPr sz="3200">
              <a:latin typeface="Tahoma"/>
              <a:cs typeface="Tahoma"/>
            </a:endParaRPr>
          </a:p>
          <a:p>
            <a:pPr marL="393065" indent="-342265">
              <a:lnSpc>
                <a:spcPct val="100000"/>
              </a:lnSpc>
              <a:spcBef>
                <a:spcPts val="600"/>
              </a:spcBef>
              <a:buChar char="•"/>
              <a:tabLst>
                <a:tab pos="393065" algn="l"/>
              </a:tabLst>
            </a:pPr>
            <a:r>
              <a:rPr dirty="0" sz="3200" spc="-135">
                <a:latin typeface="Tahoma"/>
                <a:cs typeface="Tahoma"/>
              </a:rPr>
              <a:t>Manter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os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custos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dentro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orçamento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geral.</a:t>
            </a:r>
            <a:endParaRPr sz="3200">
              <a:latin typeface="Tahoma"/>
              <a:cs typeface="Tahoma"/>
            </a:endParaRPr>
          </a:p>
          <a:p>
            <a:pPr marL="393065" indent="-342265">
              <a:lnSpc>
                <a:spcPts val="3829"/>
              </a:lnSpc>
              <a:spcBef>
                <a:spcPts val="735"/>
              </a:spcBef>
              <a:buChar char="•"/>
              <a:tabLst>
                <a:tab pos="393065" algn="l"/>
              </a:tabLst>
            </a:pPr>
            <a:r>
              <a:rPr dirty="0" sz="3200" spc="-145">
                <a:latin typeface="Tahoma"/>
                <a:cs typeface="Tahoma"/>
              </a:rPr>
              <a:t>Entregar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85">
                <a:latin typeface="Tahoma"/>
                <a:cs typeface="Tahoma"/>
              </a:rPr>
              <a:t>um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software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que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atenda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às</a:t>
            </a:r>
            <a:endParaRPr sz="3200">
              <a:latin typeface="Tahoma"/>
              <a:cs typeface="Tahoma"/>
            </a:endParaRPr>
          </a:p>
          <a:p>
            <a:pPr marL="393065" indent="-342265">
              <a:lnSpc>
                <a:spcPts val="3829"/>
              </a:lnSpc>
              <a:buChar char="•"/>
              <a:tabLst>
                <a:tab pos="393065" algn="l"/>
              </a:tabLst>
            </a:pPr>
            <a:r>
              <a:rPr dirty="0" sz="3200" spc="-110">
                <a:latin typeface="Tahoma"/>
                <a:cs typeface="Tahoma"/>
              </a:rPr>
              <a:t>expectativas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cliente.</a:t>
            </a:r>
            <a:endParaRPr sz="3200">
              <a:latin typeface="Tahoma"/>
              <a:cs typeface="Tahoma"/>
            </a:endParaRPr>
          </a:p>
          <a:p>
            <a:pPr marL="393065" marR="38100">
              <a:lnSpc>
                <a:spcPct val="102899"/>
              </a:lnSpc>
              <a:spcBef>
                <a:spcPts val="625"/>
              </a:spcBef>
            </a:pPr>
            <a:r>
              <a:rPr dirty="0" sz="3200" spc="-135">
                <a:latin typeface="Tahoma"/>
                <a:cs typeface="Tahoma"/>
              </a:rPr>
              <a:t>Manter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75">
                <a:latin typeface="Tahoma"/>
                <a:cs typeface="Tahoma"/>
              </a:rPr>
              <a:t>uma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equipe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de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desenvolvimento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feliz </a:t>
            </a:r>
            <a:r>
              <a:rPr dirty="0" sz="3200" spc="-110">
                <a:latin typeface="Tahoma"/>
                <a:cs typeface="Tahoma"/>
              </a:rPr>
              <a:t>e</a:t>
            </a:r>
            <a:r>
              <a:rPr dirty="0" sz="3200" spc="-31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que</a:t>
            </a:r>
            <a:r>
              <a:rPr dirty="0" sz="3200" spc="-310">
                <a:latin typeface="Tahoma"/>
                <a:cs typeface="Tahoma"/>
              </a:rPr>
              <a:t> </a:t>
            </a:r>
            <a:r>
              <a:rPr dirty="0" sz="3200" spc="-105">
                <a:latin typeface="Tahoma"/>
                <a:cs typeface="Tahoma"/>
              </a:rPr>
              <a:t>trabalhe</a:t>
            </a:r>
            <a:r>
              <a:rPr dirty="0" sz="3200" spc="-310">
                <a:latin typeface="Tahoma"/>
                <a:cs typeface="Tahoma"/>
              </a:rPr>
              <a:t> </a:t>
            </a:r>
            <a:r>
              <a:rPr dirty="0" sz="3200" spc="-20">
                <a:latin typeface="Tahoma"/>
                <a:cs typeface="Tahoma"/>
              </a:rPr>
              <a:t>bem.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31" y="11807"/>
            <a:ext cx="38138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5545455" cy="1114425"/>
            <a:chOff x="234695" y="80772"/>
            <a:chExt cx="554545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232409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17775" y="80772"/>
              <a:ext cx="3762374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Leituras</a:t>
            </a:r>
            <a:r>
              <a:rPr dirty="0" spc="-330"/>
              <a:t> </a:t>
            </a:r>
            <a:r>
              <a:rPr dirty="0" spc="-165"/>
              <a:t>recomendadas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35939" y="1194087"/>
            <a:ext cx="7943850" cy="1506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dirty="0" sz="3200" spc="-155">
                <a:latin typeface="Tahoma"/>
                <a:cs typeface="Tahoma"/>
              </a:rPr>
              <a:t>SOMMERVILLE,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I.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145">
                <a:latin typeface="Tahoma"/>
                <a:cs typeface="Tahoma"/>
              </a:rPr>
              <a:t>Engenharia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Software.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45">
                <a:latin typeface="Tahoma"/>
                <a:cs typeface="Tahoma"/>
              </a:rPr>
              <a:t>9ª.</a:t>
            </a:r>
            <a:endParaRPr sz="3200">
              <a:latin typeface="Tahoma"/>
              <a:cs typeface="Tahoma"/>
            </a:endParaRPr>
          </a:p>
          <a:p>
            <a:pPr marL="354965">
              <a:lnSpc>
                <a:spcPct val="100000"/>
              </a:lnSpc>
              <a:spcBef>
                <a:spcPts val="5"/>
              </a:spcBef>
            </a:pPr>
            <a:r>
              <a:rPr dirty="0" sz="3200" spc="-145">
                <a:latin typeface="Tahoma"/>
                <a:cs typeface="Tahoma"/>
              </a:rPr>
              <a:t>Ed.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São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Paulo: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Pearson</a:t>
            </a:r>
            <a:r>
              <a:rPr dirty="0" sz="3200" spc="-27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Education,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20">
                <a:latin typeface="Tahoma"/>
                <a:cs typeface="Tahoma"/>
              </a:rPr>
              <a:t>2011</a:t>
            </a:r>
            <a:endParaRPr sz="3200">
              <a:latin typeface="Tahoma"/>
              <a:cs typeface="Tahoma"/>
            </a:endParaRPr>
          </a:p>
          <a:p>
            <a:pPr marL="354965">
              <a:lnSpc>
                <a:spcPct val="100000"/>
              </a:lnSpc>
              <a:spcBef>
                <a:spcPts val="615"/>
              </a:spcBef>
            </a:pPr>
            <a:r>
              <a:rPr dirty="0" sz="2800">
                <a:latin typeface="Tahoma"/>
                <a:cs typeface="Tahoma"/>
              </a:rPr>
              <a:t>–</a:t>
            </a:r>
            <a:r>
              <a:rPr dirty="0" sz="2800" spc="-45">
                <a:latin typeface="Tahoma"/>
                <a:cs typeface="Tahoma"/>
              </a:rPr>
              <a:t>  </a:t>
            </a:r>
            <a:r>
              <a:rPr dirty="0" sz="2800" spc="-90">
                <a:latin typeface="Tahoma"/>
                <a:cs typeface="Tahoma"/>
              </a:rPr>
              <a:t>Capítulo</a:t>
            </a:r>
            <a:r>
              <a:rPr dirty="0" sz="2800" spc="-280">
                <a:latin typeface="Tahoma"/>
                <a:cs typeface="Tahoma"/>
              </a:rPr>
              <a:t> </a:t>
            </a:r>
            <a:r>
              <a:rPr dirty="0" sz="2800" spc="-50">
                <a:latin typeface="Tahoma"/>
                <a:cs typeface="Tahoma"/>
              </a:rPr>
              <a:t>5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9"/>
            <a:ext cx="3787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[if682]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5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 </a:t>
            </a:r>
            <a:r>
              <a:rPr dirty="0" sz="1200" spc="-35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700" y="128016"/>
            <a:ext cx="8439785" cy="1009650"/>
            <a:chOff x="266700" y="128016"/>
            <a:chExt cx="8439785" cy="1009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700" y="128016"/>
              <a:ext cx="2543174" cy="10096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4955" y="128016"/>
              <a:ext cx="6391274" cy="100964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20"/>
              <a:t>Distinções</a:t>
            </a:r>
            <a:r>
              <a:rPr dirty="0" sz="3600" spc="-295"/>
              <a:t> </a:t>
            </a:r>
            <a:r>
              <a:rPr dirty="0" sz="3600" spc="-195"/>
              <a:t>de</a:t>
            </a:r>
            <a:r>
              <a:rPr dirty="0" sz="3600" spc="-295"/>
              <a:t> </a:t>
            </a:r>
            <a:r>
              <a:rPr dirty="0" sz="3600" spc="-190"/>
              <a:t>gerenciamento</a:t>
            </a:r>
            <a:r>
              <a:rPr dirty="0" sz="3600" spc="-295"/>
              <a:t> </a:t>
            </a:r>
            <a:r>
              <a:rPr dirty="0" sz="3600" spc="-195"/>
              <a:t>de</a:t>
            </a:r>
            <a:r>
              <a:rPr dirty="0" sz="3600" spc="-295"/>
              <a:t> </a:t>
            </a:r>
            <a:r>
              <a:rPr dirty="0" sz="3600" spc="-100"/>
              <a:t>software</a:t>
            </a:r>
            <a:endParaRPr sz="3600"/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23239" y="1103497"/>
            <a:ext cx="7694295" cy="4864100"/>
          </a:xfrm>
          <a:prstGeom prst="rect">
            <a:avLst/>
          </a:prstGeom>
        </p:spPr>
        <p:txBody>
          <a:bodyPr wrap="square" lIns="0" tIns="105410" rIns="0" bIns="0" rtlCol="0" vert="horz">
            <a:spAutoFit/>
          </a:bodyPr>
          <a:lstStyle/>
          <a:p>
            <a:pPr marL="367665" indent="-342265">
              <a:lnSpc>
                <a:spcPct val="100000"/>
              </a:lnSpc>
              <a:spcBef>
                <a:spcPts val="830"/>
              </a:spcBef>
              <a:buChar char="•"/>
              <a:tabLst>
                <a:tab pos="367665" algn="l"/>
              </a:tabLst>
            </a:pPr>
            <a:r>
              <a:rPr dirty="0" sz="3200" spc="-235">
                <a:latin typeface="Tahoma"/>
                <a:cs typeface="Tahoma"/>
              </a:rPr>
              <a:t>O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produto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é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intangível.</a:t>
            </a:r>
            <a:endParaRPr sz="3200">
              <a:latin typeface="Tahoma"/>
              <a:cs typeface="Tahoma"/>
            </a:endParaRPr>
          </a:p>
          <a:p>
            <a:pPr marL="367665" indent="-342265">
              <a:lnSpc>
                <a:spcPct val="100000"/>
              </a:lnSpc>
              <a:spcBef>
                <a:spcPts val="735"/>
              </a:spcBef>
              <a:buChar char="•"/>
              <a:tabLst>
                <a:tab pos="367665" algn="l"/>
              </a:tabLst>
            </a:pPr>
            <a:r>
              <a:rPr dirty="0" sz="3200" spc="-235">
                <a:latin typeface="Tahoma"/>
                <a:cs typeface="Tahoma"/>
              </a:rPr>
              <a:t>O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produto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é</a:t>
            </a:r>
            <a:r>
              <a:rPr dirty="0" sz="3200" spc="-30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flexível.</a:t>
            </a:r>
            <a:endParaRPr sz="3200">
              <a:latin typeface="Tahoma"/>
              <a:cs typeface="Tahoma"/>
            </a:endParaRPr>
          </a:p>
          <a:p>
            <a:pPr marL="367665" marR="1261745" indent="-342900">
              <a:lnSpc>
                <a:spcPct val="98600"/>
              </a:lnSpc>
              <a:spcBef>
                <a:spcPts val="790"/>
              </a:spcBef>
              <a:buChar char="•"/>
              <a:tabLst>
                <a:tab pos="367665" algn="l"/>
              </a:tabLst>
            </a:pPr>
            <a:r>
              <a:rPr dirty="0" sz="3200" spc="-85">
                <a:latin typeface="Tahoma"/>
                <a:cs typeface="Tahoma"/>
              </a:rPr>
              <a:t>A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engenharia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software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55">
                <a:latin typeface="Tahoma"/>
                <a:cs typeface="Tahoma"/>
              </a:rPr>
              <a:t>não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130">
                <a:latin typeface="Tahoma"/>
                <a:cs typeface="Tahoma"/>
              </a:rPr>
              <a:t>tem</a:t>
            </a:r>
            <a:r>
              <a:rPr dirty="0" sz="3200" spc="-305">
                <a:latin typeface="Tahoma"/>
                <a:cs typeface="Tahoma"/>
              </a:rPr>
              <a:t> </a:t>
            </a:r>
            <a:r>
              <a:rPr dirty="0" sz="3200" spc="-50">
                <a:latin typeface="Tahoma"/>
                <a:cs typeface="Tahoma"/>
              </a:rPr>
              <a:t>a </a:t>
            </a:r>
            <a:r>
              <a:rPr dirty="0" sz="3200" spc="-120">
                <a:latin typeface="Tahoma"/>
                <a:cs typeface="Tahoma"/>
              </a:rPr>
              <a:t>maturidade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100">
                <a:latin typeface="Tahoma"/>
                <a:cs typeface="Tahoma"/>
              </a:rPr>
              <a:t>das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outras</a:t>
            </a:r>
            <a:r>
              <a:rPr dirty="0" sz="3200" spc="-270">
                <a:latin typeface="Tahoma"/>
                <a:cs typeface="Tahoma"/>
              </a:rPr>
              <a:t> </a:t>
            </a:r>
            <a:r>
              <a:rPr dirty="0" sz="3200" spc="-60">
                <a:latin typeface="Tahoma"/>
                <a:cs typeface="Tahoma"/>
              </a:rPr>
              <a:t>disciplinas</a:t>
            </a:r>
            <a:r>
              <a:rPr dirty="0" sz="3200" spc="-265">
                <a:latin typeface="Tahoma"/>
                <a:cs typeface="Tahoma"/>
              </a:rPr>
              <a:t> </a:t>
            </a:r>
            <a:r>
              <a:rPr dirty="0" sz="3200" spc="-25">
                <a:latin typeface="Tahoma"/>
                <a:cs typeface="Tahoma"/>
              </a:rPr>
              <a:t>da </a:t>
            </a:r>
            <a:r>
              <a:rPr dirty="0" sz="3200" spc="-35">
                <a:latin typeface="Tahoma"/>
                <a:cs typeface="Tahoma"/>
              </a:rPr>
              <a:t>engenharia</a:t>
            </a:r>
            <a:endParaRPr sz="3200">
              <a:latin typeface="Tahoma"/>
              <a:cs typeface="Tahoma"/>
            </a:endParaRPr>
          </a:p>
          <a:p>
            <a:pPr marL="367665" marR="17780" indent="-342900">
              <a:lnSpc>
                <a:spcPts val="3820"/>
              </a:lnSpc>
              <a:spcBef>
                <a:spcPts val="880"/>
              </a:spcBef>
              <a:buChar char="•"/>
              <a:tabLst>
                <a:tab pos="367665" algn="l"/>
              </a:tabLst>
            </a:pPr>
            <a:r>
              <a:rPr dirty="0" sz="3200" spc="-235">
                <a:latin typeface="Tahoma"/>
                <a:cs typeface="Tahoma"/>
              </a:rPr>
              <a:t>O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processo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desenvolvimento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55">
                <a:latin typeface="Tahoma"/>
                <a:cs typeface="Tahoma"/>
              </a:rPr>
              <a:t>software </a:t>
            </a:r>
            <a:r>
              <a:rPr dirty="0" sz="3200" spc="-140">
                <a:latin typeface="Tahoma"/>
                <a:cs typeface="Tahoma"/>
              </a:rPr>
              <a:t>não</a:t>
            </a:r>
            <a:r>
              <a:rPr dirty="0" sz="3200" spc="-31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é</a:t>
            </a:r>
            <a:r>
              <a:rPr dirty="0" sz="3200" spc="-310">
                <a:latin typeface="Tahoma"/>
                <a:cs typeface="Tahoma"/>
              </a:rPr>
              <a:t> </a:t>
            </a:r>
            <a:r>
              <a:rPr dirty="0" sz="3200" spc="-35">
                <a:latin typeface="Tahoma"/>
                <a:cs typeface="Tahoma"/>
              </a:rPr>
              <a:t>padronizado.</a:t>
            </a:r>
            <a:endParaRPr sz="3200">
              <a:latin typeface="Tahoma"/>
              <a:cs typeface="Tahoma"/>
            </a:endParaRPr>
          </a:p>
          <a:p>
            <a:pPr marL="367665" marR="608965" indent="-342900">
              <a:lnSpc>
                <a:spcPts val="3820"/>
              </a:lnSpc>
              <a:spcBef>
                <a:spcPts val="740"/>
              </a:spcBef>
              <a:buChar char="•"/>
              <a:tabLst>
                <a:tab pos="367665" algn="l"/>
              </a:tabLst>
            </a:pPr>
            <a:r>
              <a:rPr dirty="0" sz="3200" spc="-100">
                <a:latin typeface="Tahoma"/>
                <a:cs typeface="Tahoma"/>
              </a:rPr>
              <a:t>Muitos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14">
                <a:latin typeface="Tahoma"/>
                <a:cs typeface="Tahoma"/>
              </a:rPr>
              <a:t>projetos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software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são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65">
                <a:latin typeface="Tahoma"/>
                <a:cs typeface="Tahoma"/>
              </a:rPr>
              <a:t>projetos </a:t>
            </a:r>
            <a:r>
              <a:rPr dirty="0" sz="3200" spc="-10">
                <a:latin typeface="Tahoma"/>
                <a:cs typeface="Tahoma"/>
              </a:rPr>
              <a:t>“únicos”.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138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7821295" cy="1114425"/>
            <a:chOff x="234695" y="80772"/>
            <a:chExt cx="782129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240029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9007" y="80772"/>
              <a:ext cx="6086474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5"/>
              <a:t>PMBOK</a:t>
            </a:r>
            <a:r>
              <a:rPr dirty="0" spc="-340"/>
              <a:t> </a:t>
            </a:r>
            <a:r>
              <a:rPr dirty="0" spc="-50"/>
              <a:t>-</a:t>
            </a:r>
            <a:r>
              <a:rPr dirty="0" spc="-335"/>
              <a:t> </a:t>
            </a:r>
            <a:r>
              <a:rPr dirty="0" spc="-90"/>
              <a:t>Fases</a:t>
            </a:r>
            <a:r>
              <a:rPr dirty="0" spc="-335"/>
              <a:t> </a:t>
            </a:r>
            <a:r>
              <a:rPr dirty="0" spc="-204"/>
              <a:t>do</a:t>
            </a:r>
            <a:r>
              <a:rPr dirty="0" spc="-335"/>
              <a:t> </a:t>
            </a:r>
            <a:r>
              <a:rPr dirty="0" spc="-190"/>
              <a:t>Gerenciamento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23239" y="1115266"/>
            <a:ext cx="6583045" cy="435737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367665" indent="-342265">
              <a:lnSpc>
                <a:spcPct val="100000"/>
              </a:lnSpc>
              <a:spcBef>
                <a:spcPts val="400"/>
              </a:spcBef>
              <a:buChar char="•"/>
              <a:tabLst>
                <a:tab pos="367665" algn="l"/>
              </a:tabLst>
            </a:pPr>
            <a:r>
              <a:rPr dirty="0" sz="3000" spc="-10">
                <a:latin typeface="Tahoma"/>
                <a:cs typeface="Tahoma"/>
              </a:rPr>
              <a:t>Iniciação</a:t>
            </a:r>
            <a:endParaRPr sz="3000">
              <a:latin typeface="Tahoma"/>
              <a:cs typeface="Tahoma"/>
            </a:endParaRPr>
          </a:p>
          <a:p>
            <a:pPr marL="367665">
              <a:lnSpc>
                <a:spcPct val="100000"/>
              </a:lnSpc>
              <a:spcBef>
                <a:spcPts val="265"/>
              </a:spcBef>
            </a:pPr>
            <a:r>
              <a:rPr dirty="0" sz="2600">
                <a:latin typeface="Tahoma"/>
                <a:cs typeface="Tahoma"/>
              </a:rPr>
              <a:t>–</a:t>
            </a:r>
            <a:r>
              <a:rPr dirty="0" sz="2600" spc="105">
                <a:latin typeface="Tahoma"/>
                <a:cs typeface="Tahoma"/>
              </a:rPr>
              <a:t>  </a:t>
            </a:r>
            <a:r>
              <a:rPr dirty="0" sz="2600" spc="-85">
                <a:latin typeface="Tahoma"/>
                <a:cs typeface="Tahoma"/>
              </a:rPr>
              <a:t>Estudo</a:t>
            </a:r>
            <a:r>
              <a:rPr dirty="0" sz="2600" spc="-229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de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75">
                <a:latin typeface="Tahoma"/>
                <a:cs typeface="Tahoma"/>
              </a:rPr>
              <a:t>viabilidade,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termo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85">
                <a:latin typeface="Tahoma"/>
                <a:cs typeface="Tahoma"/>
              </a:rPr>
              <a:t>de</a:t>
            </a:r>
            <a:r>
              <a:rPr dirty="0" sz="2600" spc="-240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abertura</a:t>
            </a:r>
            <a:endParaRPr sz="2600">
              <a:latin typeface="Tahoma"/>
              <a:cs typeface="Tahoma"/>
            </a:endParaRPr>
          </a:p>
          <a:p>
            <a:pPr marL="367665" indent="-342265">
              <a:lnSpc>
                <a:spcPct val="100000"/>
              </a:lnSpc>
              <a:spcBef>
                <a:spcPts val="290"/>
              </a:spcBef>
              <a:buChar char="•"/>
              <a:tabLst>
                <a:tab pos="367665" algn="l"/>
              </a:tabLst>
            </a:pPr>
            <a:r>
              <a:rPr dirty="0" sz="3000" spc="-25">
                <a:latin typeface="Tahoma"/>
                <a:cs typeface="Tahoma"/>
              </a:rPr>
              <a:t>Planejamento</a:t>
            </a:r>
            <a:endParaRPr sz="3000">
              <a:latin typeface="Tahoma"/>
              <a:cs typeface="Tahoma"/>
            </a:endParaRPr>
          </a:p>
          <a:p>
            <a:pPr lvl="1" marL="768350" indent="-286385">
              <a:lnSpc>
                <a:spcPct val="100000"/>
              </a:lnSpc>
              <a:spcBef>
                <a:spcPts val="380"/>
              </a:spcBef>
              <a:buChar char="–"/>
              <a:tabLst>
                <a:tab pos="768350" algn="l"/>
              </a:tabLst>
            </a:pPr>
            <a:r>
              <a:rPr dirty="0" sz="2600" spc="-90">
                <a:latin typeface="Tahoma"/>
                <a:cs typeface="Tahoma"/>
              </a:rPr>
              <a:t>Estudo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do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projeto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e</a:t>
            </a:r>
            <a:r>
              <a:rPr dirty="0" sz="2600" spc="-220">
                <a:latin typeface="Tahoma"/>
                <a:cs typeface="Tahoma"/>
              </a:rPr>
              <a:t> </a:t>
            </a:r>
            <a:r>
              <a:rPr dirty="0" sz="2600" spc="-95">
                <a:latin typeface="Tahoma"/>
                <a:cs typeface="Tahoma"/>
              </a:rPr>
              <a:t>detalhamento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do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plano</a:t>
            </a:r>
            <a:endParaRPr sz="26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Font typeface="Tahoma"/>
              <a:buChar char="–"/>
            </a:pPr>
            <a:endParaRPr sz="2600">
              <a:latin typeface="Tahoma"/>
              <a:cs typeface="Tahoma"/>
            </a:endParaRPr>
          </a:p>
          <a:p>
            <a:pPr lvl="1" marL="768350" indent="-286385">
              <a:lnSpc>
                <a:spcPct val="100000"/>
              </a:lnSpc>
              <a:buChar char="–"/>
              <a:tabLst>
                <a:tab pos="768350" algn="l"/>
              </a:tabLst>
            </a:pPr>
            <a:r>
              <a:rPr dirty="0" sz="2600" spc="-90">
                <a:latin typeface="Tahoma"/>
                <a:cs typeface="Tahoma"/>
              </a:rPr>
              <a:t>Execução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80">
                <a:latin typeface="Tahoma"/>
                <a:cs typeface="Tahoma"/>
              </a:rPr>
              <a:t>dos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75">
                <a:latin typeface="Tahoma"/>
                <a:cs typeface="Tahoma"/>
              </a:rPr>
              <a:t>planos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de</a:t>
            </a:r>
            <a:r>
              <a:rPr dirty="0" sz="2600" spc="-235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projeto</a:t>
            </a:r>
            <a:endParaRPr sz="2600">
              <a:latin typeface="Tahoma"/>
              <a:cs typeface="Tahoma"/>
            </a:endParaRPr>
          </a:p>
          <a:p>
            <a:pPr marL="367665" indent="-342265">
              <a:lnSpc>
                <a:spcPct val="100000"/>
              </a:lnSpc>
              <a:spcBef>
                <a:spcPts val="2930"/>
              </a:spcBef>
              <a:buChar char="•"/>
              <a:tabLst>
                <a:tab pos="367665" algn="l"/>
              </a:tabLst>
            </a:pPr>
            <a:r>
              <a:rPr dirty="0" baseline="29629" sz="4500" spc="-1177">
                <a:latin typeface="Tahoma"/>
                <a:cs typeface="Tahoma"/>
              </a:rPr>
              <a:t>C</a:t>
            </a:r>
            <a:r>
              <a:rPr dirty="0" baseline="6410" sz="3900" spc="-1177">
                <a:latin typeface="Tahoma"/>
                <a:cs typeface="Tahoma"/>
              </a:rPr>
              <a:t>–</a:t>
            </a:r>
            <a:r>
              <a:rPr dirty="0" baseline="29629" sz="4500" spc="-172">
                <a:latin typeface="Tahoma"/>
                <a:cs typeface="Tahoma"/>
              </a:rPr>
              <a:t>o</a:t>
            </a:r>
            <a:r>
              <a:rPr dirty="0" sz="2600" spc="-2035">
                <a:latin typeface="Tahoma"/>
                <a:cs typeface="Tahoma"/>
              </a:rPr>
              <a:t>M</a:t>
            </a:r>
            <a:r>
              <a:rPr dirty="0" baseline="29629" sz="4500" spc="-104">
                <a:latin typeface="Tahoma"/>
                <a:cs typeface="Tahoma"/>
              </a:rPr>
              <a:t>n</a:t>
            </a:r>
            <a:r>
              <a:rPr dirty="0" baseline="29629" sz="4500" spc="-1102">
                <a:latin typeface="Tahoma"/>
                <a:cs typeface="Tahoma"/>
              </a:rPr>
              <a:t>t</a:t>
            </a:r>
            <a:r>
              <a:rPr dirty="0" sz="2600" spc="-815">
                <a:latin typeface="Tahoma"/>
                <a:cs typeface="Tahoma"/>
              </a:rPr>
              <a:t>o</a:t>
            </a:r>
            <a:r>
              <a:rPr dirty="0" baseline="29629" sz="4500" spc="-622">
                <a:latin typeface="Tahoma"/>
                <a:cs typeface="Tahoma"/>
              </a:rPr>
              <a:t>r</a:t>
            </a:r>
            <a:r>
              <a:rPr dirty="0" sz="2600" spc="-1185">
                <a:latin typeface="Tahoma"/>
                <a:cs typeface="Tahoma"/>
              </a:rPr>
              <a:t>n</a:t>
            </a:r>
            <a:r>
              <a:rPr dirty="0" baseline="29629" sz="4500" spc="-900">
                <a:latin typeface="Tahoma"/>
                <a:cs typeface="Tahoma"/>
              </a:rPr>
              <a:t>o</a:t>
            </a:r>
            <a:r>
              <a:rPr dirty="0" sz="2600" spc="-180">
                <a:latin typeface="Tahoma"/>
                <a:cs typeface="Tahoma"/>
              </a:rPr>
              <a:t>i</a:t>
            </a:r>
            <a:r>
              <a:rPr dirty="0" baseline="29629" sz="4500" spc="-1005">
                <a:latin typeface="Tahoma"/>
                <a:cs typeface="Tahoma"/>
              </a:rPr>
              <a:t>l</a:t>
            </a:r>
            <a:r>
              <a:rPr dirty="0" sz="2600" spc="-280">
                <a:latin typeface="Tahoma"/>
                <a:cs typeface="Tahoma"/>
              </a:rPr>
              <a:t>t</a:t>
            </a:r>
            <a:r>
              <a:rPr dirty="0" baseline="29629" sz="4500" spc="-2175">
                <a:latin typeface="Tahoma"/>
                <a:cs typeface="Tahoma"/>
              </a:rPr>
              <a:t>e</a:t>
            </a:r>
            <a:r>
              <a:rPr dirty="0" sz="2600" spc="-70">
                <a:latin typeface="Tahoma"/>
                <a:cs typeface="Tahoma"/>
              </a:rPr>
              <a:t>ora</a:t>
            </a:r>
            <a:r>
              <a:rPr dirty="0" sz="2600" spc="-80">
                <a:latin typeface="Tahoma"/>
                <a:cs typeface="Tahoma"/>
              </a:rPr>
              <a:t>m</a:t>
            </a:r>
            <a:r>
              <a:rPr dirty="0" sz="2600" spc="-70">
                <a:latin typeface="Tahoma"/>
                <a:cs typeface="Tahoma"/>
              </a:rPr>
              <a:t>ento</a:t>
            </a:r>
            <a:r>
              <a:rPr dirty="0" sz="2600" spc="-245">
                <a:latin typeface="Tahoma"/>
                <a:cs typeface="Tahoma"/>
              </a:rPr>
              <a:t> </a:t>
            </a:r>
            <a:r>
              <a:rPr dirty="0" sz="2600" spc="-90">
                <a:latin typeface="Tahoma"/>
                <a:cs typeface="Tahoma"/>
              </a:rPr>
              <a:t>e</a:t>
            </a:r>
            <a:r>
              <a:rPr dirty="0" sz="2600" spc="-245">
                <a:latin typeface="Tahoma"/>
                <a:cs typeface="Tahoma"/>
              </a:rPr>
              <a:t> </a:t>
            </a:r>
            <a:r>
              <a:rPr dirty="0" sz="2600" spc="-25">
                <a:latin typeface="Tahoma"/>
                <a:cs typeface="Tahoma"/>
              </a:rPr>
              <a:t>acompanhamento</a:t>
            </a:r>
            <a:endParaRPr sz="2600">
              <a:latin typeface="Tahoma"/>
              <a:cs typeface="Tahoma"/>
            </a:endParaRPr>
          </a:p>
          <a:p>
            <a:pPr marL="367665" indent="-342265">
              <a:lnSpc>
                <a:spcPct val="100000"/>
              </a:lnSpc>
              <a:spcBef>
                <a:spcPts val="2850"/>
              </a:spcBef>
              <a:buChar char="•"/>
              <a:tabLst>
                <a:tab pos="367665" algn="l"/>
              </a:tabLst>
            </a:pPr>
            <a:r>
              <a:rPr dirty="0" baseline="12962" sz="4500" spc="-1125">
                <a:latin typeface="Tahoma"/>
                <a:cs typeface="Tahoma"/>
              </a:rPr>
              <a:t>F</a:t>
            </a:r>
            <a:r>
              <a:rPr dirty="0" baseline="6410" sz="3900" spc="-1125">
                <a:latin typeface="Tahoma"/>
                <a:cs typeface="Tahoma"/>
              </a:rPr>
              <a:t>–</a:t>
            </a:r>
            <a:r>
              <a:rPr dirty="0" baseline="12962" sz="4500" spc="-60">
                <a:latin typeface="Tahoma"/>
                <a:cs typeface="Tahoma"/>
              </a:rPr>
              <a:t>i</a:t>
            </a:r>
            <a:r>
              <a:rPr dirty="0" baseline="12962" sz="4500" spc="-1019">
                <a:latin typeface="Tahoma"/>
                <a:cs typeface="Tahoma"/>
              </a:rPr>
              <a:t>n</a:t>
            </a:r>
            <a:r>
              <a:rPr dirty="0" sz="2600" spc="-1010">
                <a:latin typeface="Tahoma"/>
                <a:cs typeface="Tahoma"/>
              </a:rPr>
              <a:t>A</a:t>
            </a:r>
            <a:r>
              <a:rPr dirty="0" baseline="12962" sz="4500" spc="-922">
                <a:latin typeface="Tahoma"/>
                <a:cs typeface="Tahoma"/>
              </a:rPr>
              <a:t>a</a:t>
            </a:r>
            <a:r>
              <a:rPr dirty="0" sz="2600" spc="-720">
                <a:latin typeface="Tahoma"/>
                <a:cs typeface="Tahoma"/>
              </a:rPr>
              <a:t>c</a:t>
            </a:r>
            <a:r>
              <a:rPr dirty="0" baseline="12962" sz="4500" spc="-179">
                <a:latin typeface="Tahoma"/>
                <a:cs typeface="Tahoma"/>
              </a:rPr>
              <a:t>l</a:t>
            </a:r>
            <a:r>
              <a:rPr dirty="0" sz="2600" spc="-1330">
                <a:latin typeface="Tahoma"/>
                <a:cs typeface="Tahoma"/>
              </a:rPr>
              <a:t>e</a:t>
            </a:r>
            <a:r>
              <a:rPr dirty="0" baseline="12962" sz="4500" spc="-60">
                <a:latin typeface="Tahoma"/>
                <a:cs typeface="Tahoma"/>
              </a:rPr>
              <a:t>i</a:t>
            </a:r>
            <a:r>
              <a:rPr dirty="0" baseline="12962" sz="4500" spc="-1245">
                <a:latin typeface="Tahoma"/>
                <a:cs typeface="Tahoma"/>
              </a:rPr>
              <a:t>z</a:t>
            </a:r>
            <a:r>
              <a:rPr dirty="0" sz="2600" spc="-40">
                <a:latin typeface="Tahoma"/>
                <a:cs typeface="Tahoma"/>
              </a:rPr>
              <a:t>i</a:t>
            </a:r>
            <a:r>
              <a:rPr dirty="0" sz="2600" spc="-770">
                <a:latin typeface="Tahoma"/>
                <a:cs typeface="Tahoma"/>
              </a:rPr>
              <a:t>t</a:t>
            </a:r>
            <a:r>
              <a:rPr dirty="0" baseline="12962" sz="4500" spc="-1320">
                <a:latin typeface="Tahoma"/>
                <a:cs typeface="Tahoma"/>
              </a:rPr>
              <a:t>a</a:t>
            </a:r>
            <a:r>
              <a:rPr dirty="0" sz="2600" spc="-600">
                <a:latin typeface="Tahoma"/>
                <a:cs typeface="Tahoma"/>
              </a:rPr>
              <a:t>e</a:t>
            </a:r>
            <a:r>
              <a:rPr dirty="0" baseline="12962" sz="4500" spc="-509">
                <a:latin typeface="Tahoma"/>
                <a:cs typeface="Tahoma"/>
              </a:rPr>
              <a:t>ç</a:t>
            </a:r>
            <a:r>
              <a:rPr dirty="0" sz="2600" spc="-565">
                <a:latin typeface="Tahoma"/>
                <a:cs typeface="Tahoma"/>
              </a:rPr>
              <a:t>f</a:t>
            </a:r>
            <a:r>
              <a:rPr dirty="0" baseline="12962" sz="4500" spc="-1642">
                <a:latin typeface="Tahoma"/>
                <a:cs typeface="Tahoma"/>
              </a:rPr>
              <a:t>ã</a:t>
            </a:r>
            <a:r>
              <a:rPr dirty="0" sz="2600" spc="-415">
                <a:latin typeface="Tahoma"/>
                <a:cs typeface="Tahoma"/>
              </a:rPr>
              <a:t>o</a:t>
            </a:r>
            <a:r>
              <a:rPr dirty="0" baseline="12962" sz="4500" spc="-1950">
                <a:latin typeface="Tahoma"/>
                <a:cs typeface="Tahoma"/>
              </a:rPr>
              <a:t>o</a:t>
            </a:r>
            <a:r>
              <a:rPr dirty="0" sz="2600" spc="-40">
                <a:latin typeface="Tahoma"/>
                <a:cs typeface="Tahoma"/>
              </a:rPr>
              <a:t>r</a:t>
            </a:r>
            <a:r>
              <a:rPr dirty="0" sz="2600" spc="-50">
                <a:latin typeface="Tahoma"/>
                <a:cs typeface="Tahoma"/>
              </a:rPr>
              <a:t>m</a:t>
            </a:r>
            <a:r>
              <a:rPr dirty="0" sz="2600" spc="-40">
                <a:latin typeface="Tahoma"/>
                <a:cs typeface="Tahoma"/>
              </a:rPr>
              <a:t>al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da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10">
                <a:latin typeface="Tahoma"/>
                <a:cs typeface="Tahoma"/>
              </a:rPr>
              <a:t>entrega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05">
                <a:latin typeface="Tahoma"/>
                <a:cs typeface="Tahoma"/>
              </a:rPr>
              <a:t>do</a:t>
            </a:r>
            <a:r>
              <a:rPr dirty="0" sz="2600" spc="-225">
                <a:latin typeface="Tahoma"/>
                <a:cs typeface="Tahoma"/>
              </a:rPr>
              <a:t> </a:t>
            </a:r>
            <a:r>
              <a:rPr dirty="0" sz="2600" spc="-10">
                <a:latin typeface="Tahoma"/>
                <a:cs typeface="Tahoma"/>
              </a:rPr>
              <a:t>projeto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39" y="3022924"/>
            <a:ext cx="1850389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dirty="0" sz="3000" spc="-90">
                <a:latin typeface="Tahoma"/>
                <a:cs typeface="Tahoma"/>
              </a:rPr>
              <a:t>Execução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8731" y="11807"/>
            <a:ext cx="38138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695" y="80772"/>
            <a:ext cx="8673465" cy="1114425"/>
            <a:chOff x="234695" y="80772"/>
            <a:chExt cx="8673465" cy="1114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695" y="80772"/>
              <a:ext cx="2476499" cy="1114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4079" y="80772"/>
              <a:ext cx="6743699" cy="1114424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95"/>
              <a:t>Algumas</a:t>
            </a:r>
            <a:r>
              <a:rPr dirty="0" spc="-315"/>
              <a:t> </a:t>
            </a:r>
            <a:r>
              <a:rPr dirty="0" spc="-140"/>
              <a:t>atividades</a:t>
            </a:r>
            <a:r>
              <a:rPr dirty="0" spc="-315"/>
              <a:t> </a:t>
            </a:r>
            <a:r>
              <a:rPr dirty="0" spc="-220"/>
              <a:t>de</a:t>
            </a:r>
            <a:r>
              <a:rPr dirty="0" spc="-315"/>
              <a:t> </a:t>
            </a:r>
            <a:r>
              <a:rPr dirty="0" spc="-180"/>
              <a:t>gerenciamento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535939" y="1057424"/>
            <a:ext cx="7091045" cy="4568825"/>
          </a:xfrm>
          <a:prstGeom prst="rect">
            <a:avLst/>
          </a:prstGeom>
        </p:spPr>
        <p:txBody>
          <a:bodyPr wrap="square" lIns="0" tIns="105410" rIns="0" bIns="0" rtlCol="0" vert="horz">
            <a:spAutoFit/>
          </a:bodyPr>
          <a:lstStyle/>
          <a:p>
            <a:pPr marL="158115" indent="-157480">
              <a:lnSpc>
                <a:spcPct val="100000"/>
              </a:lnSpc>
              <a:spcBef>
                <a:spcPts val="830"/>
              </a:spcBef>
              <a:buSzPct val="78125"/>
              <a:buChar char="•"/>
              <a:tabLst>
                <a:tab pos="158115" algn="l"/>
              </a:tabLst>
            </a:pPr>
            <a:r>
              <a:rPr dirty="0" sz="3200" spc="-105">
                <a:latin typeface="Tahoma"/>
                <a:cs typeface="Tahoma"/>
              </a:rPr>
              <a:t>Elaboração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proposta.</a:t>
            </a:r>
            <a:endParaRPr sz="3200">
              <a:latin typeface="Tahoma"/>
              <a:cs typeface="Tahoma"/>
            </a:endParaRPr>
          </a:p>
          <a:p>
            <a:pPr marL="12700" marR="928369" indent="-11430">
              <a:lnSpc>
                <a:spcPts val="3829"/>
              </a:lnSpc>
              <a:spcBef>
                <a:spcPts val="869"/>
              </a:spcBef>
              <a:buSzPct val="78125"/>
              <a:buChar char="•"/>
              <a:tabLst>
                <a:tab pos="158115" algn="l"/>
              </a:tabLst>
            </a:pPr>
            <a:r>
              <a:rPr dirty="0" sz="3200" spc="-114">
                <a:latin typeface="Tahoma"/>
                <a:cs typeface="Tahoma"/>
              </a:rPr>
              <a:t>	</a:t>
            </a:r>
            <a:r>
              <a:rPr dirty="0" sz="3200" spc="-114">
                <a:latin typeface="Tahoma"/>
                <a:cs typeface="Tahoma"/>
              </a:rPr>
              <a:t>Planejamento</a:t>
            </a:r>
            <a:r>
              <a:rPr dirty="0" sz="3200" spc="-24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e</a:t>
            </a:r>
            <a:r>
              <a:rPr dirty="0" sz="3200" spc="-24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desenvolvimento</a:t>
            </a:r>
            <a:r>
              <a:rPr dirty="0" sz="3200" spc="-245">
                <a:latin typeface="Tahoma"/>
                <a:cs typeface="Tahoma"/>
              </a:rPr>
              <a:t> </a:t>
            </a:r>
            <a:r>
              <a:rPr dirty="0" sz="3200" spc="-55">
                <a:latin typeface="Tahoma"/>
                <a:cs typeface="Tahoma"/>
              </a:rPr>
              <a:t>do </a:t>
            </a:r>
            <a:r>
              <a:rPr dirty="0" sz="3200" spc="-145">
                <a:latin typeface="Tahoma"/>
                <a:cs typeface="Tahoma"/>
              </a:rPr>
              <a:t>cronograma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28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projeto.</a:t>
            </a:r>
            <a:endParaRPr sz="3200">
              <a:latin typeface="Tahoma"/>
              <a:cs typeface="Tahoma"/>
            </a:endParaRPr>
          </a:p>
          <a:p>
            <a:pPr marL="158115" indent="-157480">
              <a:lnSpc>
                <a:spcPct val="100000"/>
              </a:lnSpc>
              <a:spcBef>
                <a:spcPts val="530"/>
              </a:spcBef>
              <a:buSzPct val="78125"/>
              <a:buChar char="•"/>
              <a:tabLst>
                <a:tab pos="158115" algn="l"/>
              </a:tabLst>
            </a:pPr>
            <a:r>
              <a:rPr dirty="0" sz="3200" spc="-100">
                <a:latin typeface="Tahoma"/>
                <a:cs typeface="Tahoma"/>
              </a:rPr>
              <a:t>Estimativa</a:t>
            </a:r>
            <a:r>
              <a:rPr dirty="0" sz="3200" spc="-295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95">
                <a:latin typeface="Tahoma"/>
                <a:cs typeface="Tahoma"/>
              </a:rPr>
              <a:t>custo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35">
                <a:latin typeface="Tahoma"/>
                <a:cs typeface="Tahoma"/>
              </a:rPr>
              <a:t>do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projeto.</a:t>
            </a:r>
            <a:endParaRPr sz="3200">
              <a:latin typeface="Tahoma"/>
              <a:cs typeface="Tahoma"/>
            </a:endParaRPr>
          </a:p>
          <a:p>
            <a:pPr marL="158115" indent="-157480">
              <a:lnSpc>
                <a:spcPct val="100000"/>
              </a:lnSpc>
              <a:spcBef>
                <a:spcPts val="735"/>
              </a:spcBef>
              <a:buSzPct val="78125"/>
              <a:buChar char="•"/>
              <a:tabLst>
                <a:tab pos="158115" algn="l"/>
              </a:tabLst>
            </a:pPr>
            <a:r>
              <a:rPr dirty="0" sz="3200" spc="-125">
                <a:latin typeface="Tahoma"/>
                <a:cs typeface="Tahoma"/>
              </a:rPr>
              <a:t>Gerenciamento</a:t>
            </a:r>
            <a:r>
              <a:rPr dirty="0" sz="3200" spc="-26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54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riscos</a:t>
            </a:r>
            <a:endParaRPr sz="3200">
              <a:latin typeface="Tahoma"/>
              <a:cs typeface="Tahoma"/>
            </a:endParaRPr>
          </a:p>
          <a:p>
            <a:pPr marL="158115" indent="-157480">
              <a:lnSpc>
                <a:spcPct val="100000"/>
              </a:lnSpc>
              <a:spcBef>
                <a:spcPts val="735"/>
              </a:spcBef>
              <a:buSzPct val="78125"/>
              <a:buChar char="•"/>
              <a:tabLst>
                <a:tab pos="158115" algn="l"/>
              </a:tabLst>
            </a:pPr>
            <a:r>
              <a:rPr dirty="0" sz="3200" spc="-125">
                <a:latin typeface="Tahoma"/>
                <a:cs typeface="Tahoma"/>
              </a:rPr>
              <a:t>Gerenciamento</a:t>
            </a:r>
            <a:r>
              <a:rPr dirty="0" sz="3200" spc="-26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54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pessoas</a:t>
            </a:r>
            <a:endParaRPr sz="3200">
              <a:latin typeface="Tahoma"/>
              <a:cs typeface="Tahoma"/>
            </a:endParaRPr>
          </a:p>
          <a:p>
            <a:pPr marL="158115" indent="-156845">
              <a:lnSpc>
                <a:spcPct val="100000"/>
              </a:lnSpc>
              <a:spcBef>
                <a:spcPts val="735"/>
              </a:spcBef>
              <a:buSzPct val="78125"/>
              <a:buChar char="•"/>
              <a:tabLst>
                <a:tab pos="158115" algn="l"/>
              </a:tabLst>
            </a:pPr>
            <a:r>
              <a:rPr dirty="0" sz="3200" spc="-105">
                <a:latin typeface="Tahoma"/>
                <a:cs typeface="Tahoma"/>
              </a:rPr>
              <a:t>Monitoração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90">
                <a:latin typeface="Tahoma"/>
                <a:cs typeface="Tahoma"/>
              </a:rPr>
              <a:t>revisões</a:t>
            </a:r>
            <a:r>
              <a:rPr dirty="0" sz="3200" spc="-285">
                <a:latin typeface="Tahoma"/>
                <a:cs typeface="Tahoma"/>
              </a:rPr>
              <a:t> </a:t>
            </a:r>
            <a:r>
              <a:rPr dirty="0" sz="3200" spc="-11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0">
                <a:latin typeface="Tahoma"/>
                <a:cs typeface="Tahoma"/>
              </a:rPr>
              <a:t>projeto.</a:t>
            </a:r>
            <a:endParaRPr sz="3200">
              <a:latin typeface="Tahoma"/>
              <a:cs typeface="Tahoma"/>
            </a:endParaRPr>
          </a:p>
          <a:p>
            <a:pPr marL="158115" indent="-157480">
              <a:lnSpc>
                <a:spcPct val="100000"/>
              </a:lnSpc>
              <a:spcBef>
                <a:spcPts val="735"/>
              </a:spcBef>
              <a:buSzPct val="78125"/>
              <a:buChar char="•"/>
              <a:tabLst>
                <a:tab pos="158115" algn="l"/>
              </a:tabLst>
            </a:pPr>
            <a:r>
              <a:rPr dirty="0" sz="3200" spc="-105">
                <a:latin typeface="Tahoma"/>
                <a:cs typeface="Tahoma"/>
              </a:rPr>
              <a:t>Elaboração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0">
                <a:latin typeface="Tahoma"/>
                <a:cs typeface="Tahoma"/>
              </a:rPr>
              <a:t>de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85">
                <a:latin typeface="Tahoma"/>
                <a:cs typeface="Tahoma"/>
              </a:rPr>
              <a:t>relatórios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125">
                <a:latin typeface="Tahoma"/>
                <a:cs typeface="Tahoma"/>
              </a:rPr>
              <a:t>e</a:t>
            </a:r>
            <a:r>
              <a:rPr dirty="0" sz="3200" spc="-290">
                <a:latin typeface="Tahoma"/>
                <a:cs typeface="Tahoma"/>
              </a:rPr>
              <a:t> </a:t>
            </a:r>
            <a:r>
              <a:rPr dirty="0" sz="3200" spc="-75">
                <a:latin typeface="Tahoma"/>
                <a:cs typeface="Tahoma"/>
              </a:rPr>
              <a:t>apresentações.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8731" y="11807"/>
            <a:ext cx="38138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[if682] </a:t>
            </a:r>
            <a:r>
              <a:rPr dirty="0" sz="1200" spc="-60" b="1">
                <a:solidFill>
                  <a:srgbClr val="F1F1F1"/>
                </a:solidFill>
                <a:latin typeface="Trebuchet MS"/>
                <a:cs typeface="Trebuchet MS"/>
              </a:rPr>
              <a:t>Engenharia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70" b="1">
                <a:solidFill>
                  <a:srgbClr val="F1F1F1"/>
                </a:solidFill>
                <a:latin typeface="Trebuchet MS"/>
                <a:cs typeface="Trebuchet MS"/>
              </a:rPr>
              <a:t>de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50" b="1">
                <a:solidFill>
                  <a:srgbClr val="F1F1F1"/>
                </a:solidFill>
                <a:latin typeface="Trebuchet MS"/>
                <a:cs typeface="Trebuchet MS"/>
              </a:rPr>
              <a:t>Software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90" b="1">
                <a:solidFill>
                  <a:srgbClr val="F1F1F1"/>
                </a:solidFill>
                <a:latin typeface="Trebuchet MS"/>
                <a:cs typeface="Trebuchet MS"/>
              </a:rPr>
              <a:t>e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30" b="1">
                <a:solidFill>
                  <a:srgbClr val="F1F1F1"/>
                </a:solidFill>
                <a:latin typeface="Trebuchet MS"/>
                <a:cs typeface="Trebuchet MS"/>
              </a:rPr>
              <a:t>Sistemas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45" b="1">
                <a:solidFill>
                  <a:srgbClr val="F1F1F1"/>
                </a:solidFill>
                <a:latin typeface="Trebuchet MS"/>
                <a:cs typeface="Trebuchet MS"/>
              </a:rPr>
              <a:t>EC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b="1">
                <a:solidFill>
                  <a:srgbClr val="F1F1F1"/>
                </a:solidFill>
                <a:latin typeface="Trebuchet MS"/>
                <a:cs typeface="Trebuchet MS"/>
              </a:rPr>
              <a:t>CIn</a:t>
            </a:r>
            <a:r>
              <a:rPr dirty="0" sz="1200" spc="-75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10" b="1">
                <a:solidFill>
                  <a:srgbClr val="F1F1F1"/>
                </a:solidFill>
                <a:latin typeface="Trebuchet MS"/>
                <a:cs typeface="Trebuchet MS"/>
              </a:rPr>
              <a:t>-</a:t>
            </a:r>
            <a:r>
              <a:rPr dirty="0" sz="1200" spc="-80" b="1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dirty="0" sz="1200" spc="-25" b="1">
                <a:solidFill>
                  <a:srgbClr val="F1F1F1"/>
                </a:solidFill>
                <a:latin typeface="Trebuchet MS"/>
                <a:cs typeface="Trebuchet MS"/>
              </a:rPr>
              <a:t>UFP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eduardocunha111</dc:creator>
  <cp:keywords>DAF9Vhzf_fs,BADpUqv5mLg</cp:keywords>
  <dc:title>aula3-gerencia_de_projetos.pdf</dc:title>
  <dcterms:created xsi:type="dcterms:W3CDTF">2026-08-11T18:48:52Z</dcterms:created>
  <dcterms:modified xsi:type="dcterms:W3CDTF">2026-08-11T18:48:52Z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2024-02-20T00:00:00Z</vt:filetime>
  </property>
  <property fmtid="{D5CDD505-2E9C-101B-9397-08002B2CF9AE}" pid="4" name="Creator">
    <vt:lpwstr>Canva</vt:lpwstr>
  </property>
  <property fmtid="{D5CDD505-2E9C-101B-9397-08002B2CF9AE}" pid="5" name="LastSaved">
    <vt:filetime>2026-08-11T00:00:00Z</vt:filetime>
  </property>
  <property fmtid="{D5CDD505-2E9C-101B-9397-08002B2CF9AE}" pid="6" name="Producer">
    <vt:lpwstr>Canva</vt:lpwstr>
  </property>
</Properties>
</file>