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75" r:id="rId37"/>
    <p:sldId id="376" r:id="rId38"/>
    <p:sldId id="371" r:id="rId39"/>
    <p:sldId id="372" r:id="rId40"/>
    <p:sldId id="373" r:id="rId41"/>
    <p:sldId id="374" r:id="rId42"/>
    <p:sldId id="377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4919AE-7E1B-41C6-A0DC-C2174806C33D}">
  <a:tblStyle styleId="{094919AE-7E1B-41C6-A0DC-C2174806C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81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ffa9ac2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ffa9ac2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e5623de2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e5623de2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e5623de2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e5623de2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e5623de2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e5623de2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e8cac5e7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e8cac5e7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12103d9b2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12103d9b2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5623de2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5623de2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e5623de2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e5623de2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e8cac5e7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e8cac5e7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fcfc001a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fcfc001a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fcfc001ae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fcfc001ae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e55d207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e55d207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fcfc001ae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fcfc001ae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fcfc001ae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fcfc001ae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fcfc001ae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fcfc001ae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fcfc001ae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fcfc001ae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fcfc001ae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fcfc001ae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fcfc001ae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fcfc001ae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fcfc001ae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fcfc001ae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fcfc001ae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fcfc001ae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fcfc001ae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fcfc001ae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fcfc001ae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fcfc001ae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e55d207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e55d207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fcfc001ae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fcfc001ae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fcfc001ae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fcfc001ae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fcfc001ae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fcfc001ae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fcfc001ae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fcfc001ae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fcfc001ae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fcfc001ae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fcfc001ae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fcfc001ae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712e499d60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712e499d60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712e499d60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712e499d60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712e499d60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712e499d60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712e499d60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712e499d60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e55d2071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e55d2071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e5623de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e5623de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5623de2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e5623de2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e5623de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e5623de2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e5623de2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e5623de2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e5623de2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e5623de2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/>
              <a:t>Processos de Software</a:t>
            </a:r>
            <a:endParaRPr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Desenvolvimento iterativo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0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Suponha um sistema imenso, complexo etc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Qual o menor "incremento de sistema" eu consigo implementar em 15 dias e validar com o usuário?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Validar é muito importante! 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pt-BR" sz="2400"/>
              <a:t>Cliente não sabe o que quer! 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181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Reforçando: </a:t>
            </a:r>
            <a:r>
              <a:rPr lang="pt-BR">
                <a:solidFill>
                  <a:srgbClr val="FF0000"/>
                </a:solidFill>
              </a:rPr>
              <a:t>ágil = iterativo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Outros pontos importantes (1)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17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Menor ênfase em documentação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Menor ênfase em </a:t>
            </a:r>
            <a:r>
              <a:rPr lang="pt-BR" sz="2400" i="1"/>
              <a:t>big upfront design</a:t>
            </a:r>
            <a:endParaRPr sz="2400" i="1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Envolvimento constante do cliente (</a:t>
            </a:r>
            <a:r>
              <a:rPr lang="pt-BR" sz="2400" i="1"/>
              <a:t>product owner</a:t>
            </a:r>
            <a:r>
              <a:rPr lang="pt-BR" sz="2400"/>
              <a:t>)</a:t>
            </a:r>
            <a:endParaRPr sz="2400"/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Outros pontos importantes (2)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0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Novas práticas de programação 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pt-BR" sz="2400"/>
              <a:t>Testes, refactoring, integração contínua, etc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181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/>
              <a:t>Métodos Ágeis</a:t>
            </a:r>
            <a:endParaRPr sz="3600" b="1"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Métodos Ágeis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0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Dão mais consistência às ideias ágeis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Definem um processo, mesmo que leve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pt-BR" sz="2400"/>
              <a:t>Workflow, eventos, papeis, práticas, princípios etc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Métodos Ágeis que Vamos Estudar</a:t>
            </a:r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0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 dirty="0"/>
              <a:t>Extreme Programming (XP)</a:t>
            </a:r>
            <a:endParaRPr sz="2400" dirty="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 dirty="0" smtClean="0"/>
              <a:t>Scrum</a:t>
            </a:r>
            <a:endParaRPr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Antes de começar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0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Nenhum processo é uma bala-de-prata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Processo ajuda a não cometer certos "grandes erros"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Processos não são adotados 100% igual ao manual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Bom senso é importante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Experimentação é importante</a:t>
            </a:r>
            <a:endParaRPr sz="2400"/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181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/>
              <a:t>Extreme Programming (XP)</a:t>
            </a:r>
            <a:endParaRPr sz="3600" b="1"/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Extreme Programming</a:t>
            </a:r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789125"/>
            <a:ext cx="2095500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931900" y="4099525"/>
            <a:ext cx="10029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Kent Beck</a:t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7150" y="850550"/>
            <a:ext cx="1973350" cy="2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 txBox="1"/>
          <p:nvPr/>
        </p:nvSpPr>
        <p:spPr>
          <a:xfrm>
            <a:off x="3370300" y="3413725"/>
            <a:ext cx="5922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1999</a:t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8550" y="844411"/>
            <a:ext cx="1973350" cy="247411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5732500" y="3413725"/>
            <a:ext cx="5922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2004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Engenharia Tradicional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Civil, mecânica, elétrica, aviação, automobilística, etc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Projeto com duas características: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Planejamento detalhado (</a:t>
            </a:r>
            <a:r>
              <a:rPr lang="pt-BR" sz="2400" i="1"/>
              <a:t>big upfront design</a:t>
            </a:r>
            <a:r>
              <a:rPr lang="pt-BR" sz="2400"/>
              <a:t>)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Sequencial 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Isto é: Waterfall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Há milhares de anos</a:t>
            </a:r>
            <a:endParaRPr sz="2400"/>
          </a:p>
          <a:p>
            <a:pPr marL="4572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9144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311700" y="181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XP = Valores + Princípios + Práticas</a:t>
            </a:r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sp>
        <p:nvSpPr>
          <p:cNvPr id="194" name="Google Shape;194;p32"/>
          <p:cNvSpPr/>
          <p:nvPr/>
        </p:nvSpPr>
        <p:spPr>
          <a:xfrm>
            <a:off x="2521600" y="1759175"/>
            <a:ext cx="1332600" cy="687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Valores</a:t>
            </a:r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Comunicação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Simplicidade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Feedback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Coragem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Respeito 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Qualidade de Vida (40 hrs)</a:t>
            </a:r>
            <a:endParaRPr sz="2400"/>
          </a:p>
          <a:p>
            <a:pPr marL="9144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311700" y="181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Valores ou "cultura" são fundamentais em software!</a:t>
            </a:r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Software = Gestão de Pessoas + Valores</a:t>
            </a:r>
            <a:endParaRPr/>
          </a:p>
        </p:txBody>
      </p:sp>
      <p:sp>
        <p:nvSpPr>
          <p:cNvPr id="213" name="Google Shape;21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pic>
        <p:nvPicPr>
          <p:cNvPr id="214" name="Google Shape;2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50" y="1378025"/>
            <a:ext cx="2221775" cy="32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-9075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XP = Valores + Princípios + Práticas</a:t>
            </a:r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sp>
        <p:nvSpPr>
          <p:cNvPr id="221" name="Google Shape;221;p36"/>
          <p:cNvSpPr/>
          <p:nvPr/>
        </p:nvSpPr>
        <p:spPr>
          <a:xfrm>
            <a:off x="2902600" y="249975"/>
            <a:ext cx="1723800" cy="795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222" name="Google Shape;2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50" y="1413550"/>
            <a:ext cx="476250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Princípios</a:t>
            </a:r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Economicidade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Melhorias Contínuas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Falhas Acontecem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Baby Steps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Responsabilidade Pessoal</a:t>
            </a:r>
            <a:endParaRPr sz="2400"/>
          </a:p>
          <a:p>
            <a:pPr marL="9144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title"/>
          </p:nvPr>
        </p:nvSpPr>
        <p:spPr>
          <a:xfrm>
            <a:off x="311700" y="181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XP = Valores + Princípios + Práticas</a:t>
            </a:r>
            <a:endParaRPr/>
          </a:p>
        </p:txBody>
      </p:sp>
      <p:sp>
        <p:nvSpPr>
          <p:cNvPr id="235" name="Google Shape;23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sp>
        <p:nvSpPr>
          <p:cNvPr id="236" name="Google Shape;236;p38"/>
          <p:cNvSpPr/>
          <p:nvPr/>
        </p:nvSpPr>
        <p:spPr>
          <a:xfrm>
            <a:off x="6026800" y="1697775"/>
            <a:ext cx="1559400" cy="795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pic>
        <p:nvPicPr>
          <p:cNvPr id="242" name="Google Shape;24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9525"/>
            <a:ext cx="8839199" cy="301202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/>
          <p:nvPr/>
        </p:nvSpPr>
        <p:spPr>
          <a:xfrm>
            <a:off x="2803575" y="1276350"/>
            <a:ext cx="1898400" cy="28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9"/>
          <p:cNvSpPr/>
          <p:nvPr/>
        </p:nvSpPr>
        <p:spPr>
          <a:xfrm>
            <a:off x="5775375" y="1047750"/>
            <a:ext cx="2620800" cy="515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9"/>
          <p:cNvSpPr txBox="1"/>
          <p:nvPr/>
        </p:nvSpPr>
        <p:spPr>
          <a:xfrm>
            <a:off x="468875" y="3238600"/>
            <a:ext cx="19758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0000"/>
                </a:solidFill>
              </a:rPr>
              <a:t>Iremos estudar em Scrum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246" name="Google Shape;246;p39"/>
          <p:cNvSpPr txBox="1"/>
          <p:nvPr/>
        </p:nvSpPr>
        <p:spPr>
          <a:xfrm>
            <a:off x="3212075" y="3238600"/>
            <a:ext cx="19758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0000"/>
                </a:solidFill>
              </a:rPr>
              <a:t>Testes e TDD = Cap. 8</a:t>
            </a:r>
            <a:endParaRPr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Both"/>
            </a:pPr>
            <a:r>
              <a:rPr lang="pt-BR" dirty="0" smtClean="0"/>
              <a:t> Pair </a:t>
            </a:r>
            <a:r>
              <a:rPr lang="pt-BR" dirty="0"/>
              <a:t>Programming</a:t>
            </a:r>
            <a:endParaRPr dirty="0"/>
          </a:p>
        </p:txBody>
      </p:sp>
      <p:sp>
        <p:nvSpPr>
          <p:cNvPr id="252" name="Google Shape;25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  <p:pic>
        <p:nvPicPr>
          <p:cNvPr id="253" name="Google Shape;25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7591425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Estudo com Engenheiros da Microsoft (2008)</a:t>
            </a:r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Vantagens: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Redução de bugs (62%)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Código de melhor qualidade (45%)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Disseminação de conhecimento (40%)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pt-BR" sz="2400"/>
              <a:t>Aprendizado com os pares (40%)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Natural que ES começasse usando Waterfall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70125"/>
            <a:ext cx="6042473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Estudo com Engenheiros da Microsoft (2008)</a:t>
            </a:r>
            <a:endParaRPr/>
          </a:p>
        </p:txBody>
      </p:sp>
      <p:sp>
        <p:nvSpPr>
          <p:cNvPr id="266" name="Google Shape;26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Desvantagens: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pt-BR" sz="2400"/>
              <a:t>Custo (75%)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Estudo com Engenheiros da Microsoft (2008)</a:t>
            </a:r>
            <a:endParaRPr/>
          </a:p>
        </p:txBody>
      </p:sp>
      <p:sp>
        <p:nvSpPr>
          <p:cNvPr id="273" name="Google Shape;27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  <p:sp>
        <p:nvSpPr>
          <p:cNvPr id="274" name="Google Shape;274;p4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Características do par ideal: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pt-BR" sz="2400"/>
              <a:t>Habilidades complementares (38%)</a:t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Revisão de Código ≅ Pair Programming Assíncrono</a:t>
            </a:r>
            <a:endParaRPr/>
          </a:p>
        </p:txBody>
      </p:sp>
      <p:sp>
        <p:nvSpPr>
          <p:cNvPr id="280" name="Google Shape;280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  <p:sp>
        <p:nvSpPr>
          <p:cNvPr id="281" name="Google Shape;281;p4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Mais comum atualmente que pair programming</a:t>
            </a:r>
            <a:endParaRPr sz="2400"/>
          </a:p>
          <a:p>
            <a:pPr marL="4572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  <p:pic>
        <p:nvPicPr>
          <p:cNvPr id="282" name="Google Shape;28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50" y="2002750"/>
            <a:ext cx="4500851" cy="23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(2) Ambiente de Trabalho</a:t>
            </a:r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sldNum" idx="12"/>
          </p:nvPr>
        </p:nvSpPr>
        <p:spPr>
          <a:xfrm>
            <a:off x="8472458" y="41298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  <p:pic>
        <p:nvPicPr>
          <p:cNvPr id="289" name="Google Shape;28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941525"/>
            <a:ext cx="42862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88" y="1114425"/>
            <a:ext cx="3095625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5"/>
          <p:cNvSpPr txBox="1"/>
          <p:nvPr/>
        </p:nvSpPr>
        <p:spPr>
          <a:xfrm>
            <a:off x="889725" y="3299575"/>
            <a:ext cx="2067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Ambiente de trabalho</a:t>
            </a:r>
            <a:endParaRPr/>
          </a:p>
        </p:txBody>
      </p:sp>
      <p:sp>
        <p:nvSpPr>
          <p:cNvPr id="292" name="Google Shape;292;p45"/>
          <p:cNvSpPr txBox="1"/>
          <p:nvPr/>
        </p:nvSpPr>
        <p:spPr>
          <a:xfrm>
            <a:off x="3730200" y="3299575"/>
            <a:ext cx="409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Cartazes para "visualizar trabalho"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 andamento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Contratos com Escopo Aberto</a:t>
            </a:r>
            <a:endParaRPr/>
          </a:p>
        </p:txBody>
      </p:sp>
      <p:sp>
        <p:nvSpPr>
          <p:cNvPr id="298" name="Google Shape;29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  <p:sp>
        <p:nvSpPr>
          <p:cNvPr id="299" name="Google Shape;299;p46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Escopo fechado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Cliente define requisitos ("fecha escopo")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Empresa desenvolvedora: preço + prazo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Escopo aberto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Escopo definido a cada iteração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Pagamento por homem/hora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pt-BR" sz="2400"/>
              <a:t>Contrato renovado a cada iteração</a:t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Contratos com Escopo Aberto</a:t>
            </a:r>
            <a:endParaRPr/>
          </a:p>
        </p:txBody>
      </p:sp>
      <p:sp>
        <p:nvSpPr>
          <p:cNvPr id="305" name="Google Shape;305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35</a:t>
            </a:fld>
            <a:endParaRPr/>
          </a:p>
        </p:txBody>
      </p:sp>
      <p:sp>
        <p:nvSpPr>
          <p:cNvPr id="306" name="Google Shape;306;p4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Exige maturidade e acompanhamento do cliente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Vantagens: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Privilegia qualidade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Não vai ser "enganado" ("entregar por entregar")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pt-BR" sz="2400"/>
              <a:t>Pode mudar de fornecedor</a:t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627" y="1920534"/>
            <a:ext cx="5036155" cy="572700"/>
          </a:xfrm>
        </p:spPr>
        <p:txBody>
          <a:bodyPr/>
          <a:lstStyle/>
          <a:p>
            <a:r>
              <a:rPr lang="pt-BR" dirty="0" smtClean="0"/>
              <a:t>Outros Processos (não ágeis)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76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Transição de Waterfall para Ágil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/>
              <a:t>Antes da disseminação dos princípios ágeis, alguns métodos </a:t>
            </a:r>
            <a:r>
              <a:rPr lang="pt-BR" sz="2400" b="1" dirty="0"/>
              <a:t>iterativos</a:t>
            </a:r>
            <a:r>
              <a:rPr lang="pt-BR" sz="2400" dirty="0"/>
              <a:t> ou </a:t>
            </a:r>
            <a:r>
              <a:rPr lang="pt-BR" sz="2400" b="1" dirty="0"/>
              <a:t>evolucionários</a:t>
            </a:r>
            <a:r>
              <a:rPr lang="pt-BR" sz="2400" dirty="0"/>
              <a:t> foram propostos</a:t>
            </a:r>
          </a:p>
          <a:p>
            <a:endParaRPr lang="pt-BR" sz="2400" dirty="0" smtClean="0"/>
          </a:p>
          <a:p>
            <a:r>
              <a:rPr lang="pt-BR" sz="2400" dirty="0" smtClean="0"/>
              <a:t>Transição </a:t>
            </a:r>
            <a:r>
              <a:rPr lang="pt-BR" sz="2400" dirty="0"/>
              <a:t>Waterfall (~1970) e Ágil (~2000) foi </a:t>
            </a:r>
            <a:r>
              <a:rPr lang="pt-BR" sz="2400" dirty="0" smtClean="0"/>
              <a:t>gradativa</a:t>
            </a:r>
          </a:p>
          <a:p>
            <a:endParaRPr lang="pt-BR" sz="2400" dirty="0"/>
          </a:p>
          <a:p>
            <a:pPr fontAlgn="base"/>
            <a:r>
              <a:rPr lang="pt-BR" sz="2400" dirty="0"/>
              <a:t>Exemplos:</a:t>
            </a:r>
          </a:p>
          <a:p>
            <a:pPr lvl="1" fontAlgn="base"/>
            <a:r>
              <a:rPr lang="pt-BR" sz="1800" dirty="0"/>
              <a:t>Espiral (1986)</a:t>
            </a:r>
          </a:p>
          <a:p>
            <a:pPr lvl="1" fontAlgn="base"/>
            <a:r>
              <a:rPr lang="pt-BR" sz="1800" dirty="0"/>
              <a:t>Rational Unified Process (RUP) (2003</a:t>
            </a:r>
            <a:r>
              <a:rPr lang="pt-BR" sz="1800" dirty="0" smtClean="0"/>
              <a:t>)</a:t>
            </a:r>
            <a:endParaRPr lang="pt-B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87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28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 em Espiral</a:t>
            </a:r>
            <a:endParaRPr/>
          </a:p>
        </p:txBody>
      </p:sp>
      <p:sp>
        <p:nvSpPr>
          <p:cNvPr id="944" name="Google Shape;944;p128"/>
          <p:cNvSpPr txBox="1">
            <a:spLocks noGrp="1"/>
          </p:cNvSpPr>
          <p:nvPr>
            <p:ph type="body" idx="1"/>
          </p:nvPr>
        </p:nvSpPr>
        <p:spPr>
          <a:xfrm>
            <a:off x="5740050" y="161875"/>
            <a:ext cx="3272700" cy="1347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Proposto por Barry Boehm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Iterações: 6 a 24 meses (logo, mais que em XP ou Scrum)</a:t>
            </a:r>
            <a:endParaRPr sz="1800"/>
          </a:p>
          <a:p>
            <a:pPr marL="9144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  <p:sp>
        <p:nvSpPr>
          <p:cNvPr id="945" name="Google Shape;945;p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38</a:t>
            </a:fld>
            <a:endParaRPr/>
          </a:p>
        </p:txBody>
      </p:sp>
      <p:pic>
        <p:nvPicPr>
          <p:cNvPr id="946" name="Google Shape;946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48" y="922400"/>
            <a:ext cx="5404049" cy="39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2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Rational Unified Process (RUP)</a:t>
            </a:r>
            <a:endParaRPr/>
          </a:p>
        </p:txBody>
      </p:sp>
      <p:sp>
        <p:nvSpPr>
          <p:cNvPr id="952" name="Google Shape;952;p12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 dirty="0"/>
              <a:t>Proposto pela Rational, que depois comprada pela IBM</a:t>
            </a:r>
            <a:endParaRPr sz="2400" dirty="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 dirty="0"/>
              <a:t>Duas características principais:</a:t>
            </a:r>
            <a:endParaRPr sz="2400" dirty="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 dirty="0"/>
              <a:t>Diagramas UML </a:t>
            </a:r>
            <a:endParaRPr sz="2400" dirty="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pt-BR" sz="2400" dirty="0"/>
              <a:t>Ferramentas CASE</a:t>
            </a:r>
            <a:endParaRPr sz="2400" dirty="0"/>
          </a:p>
        </p:txBody>
      </p:sp>
      <p:sp>
        <p:nvSpPr>
          <p:cNvPr id="953" name="Google Shape;953;p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181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 entanto: Waterfall não funcionou com software!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3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CASE (Computer-Aided Software Engineering)</a:t>
            </a:r>
            <a:endParaRPr dirty="0"/>
          </a:p>
        </p:txBody>
      </p:sp>
      <p:sp>
        <p:nvSpPr>
          <p:cNvPr id="959" name="Google Shape;959;p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  <p:pic>
        <p:nvPicPr>
          <p:cNvPr id="960" name="Google Shape;960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15575"/>
            <a:ext cx="4354565" cy="32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4765" y="1932125"/>
            <a:ext cx="2705100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130"/>
          <p:cNvSpPr txBox="1"/>
          <p:nvPr/>
        </p:nvSpPr>
        <p:spPr>
          <a:xfrm>
            <a:off x="5794400" y="1133500"/>
            <a:ext cx="3097500" cy="261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Nome vem de sistemas de CAD (usados em engenharia tradicional)</a:t>
            </a:r>
            <a:endParaRPr/>
          </a:p>
        </p:txBody>
      </p:sp>
      <p:sp>
        <p:nvSpPr>
          <p:cNvPr id="7" name="Google Shape;56;p13"/>
          <p:cNvSpPr txBox="1"/>
          <p:nvPr/>
        </p:nvSpPr>
        <p:spPr>
          <a:xfrm>
            <a:off x="-1077350" y="4531517"/>
            <a:ext cx="76959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solidFill>
                  <a:srgbClr val="24292E"/>
                </a:solidFill>
                <a:highlight>
                  <a:schemeClr val="lt1"/>
                </a:highlight>
              </a:rPr>
              <a:t>Ex: ArgoUML, StarUML, Visual Paradigm, etc.</a:t>
            </a:r>
            <a:endParaRPr lang="pt-BR" sz="1200" dirty="0" smtClean="0">
              <a:solidFill>
                <a:srgbClr val="24292E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3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Fases do RUP</a:t>
            </a:r>
            <a:endParaRPr/>
          </a:p>
        </p:txBody>
      </p:sp>
      <p:sp>
        <p:nvSpPr>
          <p:cNvPr id="968" name="Google Shape;968;p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  <p:pic>
        <p:nvPicPr>
          <p:cNvPr id="969" name="Google Shape;969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50" y="969578"/>
            <a:ext cx="5847299" cy="1985347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131"/>
          <p:cNvSpPr txBox="1"/>
          <p:nvPr/>
        </p:nvSpPr>
        <p:spPr>
          <a:xfrm>
            <a:off x="707375" y="4340200"/>
            <a:ext cx="690600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131"/>
          <p:cNvSpPr txBox="1"/>
          <p:nvPr/>
        </p:nvSpPr>
        <p:spPr>
          <a:xfrm>
            <a:off x="576300" y="3315225"/>
            <a:ext cx="5034900" cy="1436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pt-BR">
                <a:solidFill>
                  <a:schemeClr val="dk2"/>
                </a:solidFill>
              </a:rPr>
              <a:t>Inception: análise de viabilidade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pt-BR">
                <a:solidFill>
                  <a:schemeClr val="dk2"/>
                </a:solidFill>
              </a:rPr>
              <a:t>Elaboração: requisitos + arquitetura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pt-BR">
                <a:solidFill>
                  <a:schemeClr val="dk2"/>
                </a:solidFill>
              </a:rPr>
              <a:t>Construção: projeto de baixo nível + implementação 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Char char="●"/>
            </a:pPr>
            <a:r>
              <a:rPr lang="pt-BR">
                <a:solidFill>
                  <a:schemeClr val="dk2"/>
                </a:solidFill>
              </a:rPr>
              <a:t>Transição: implantação (deployment)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Agradecimentos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81076"/>
            <a:ext cx="8520600" cy="3416400"/>
          </a:xfrm>
        </p:spPr>
        <p:txBody>
          <a:bodyPr/>
          <a:lstStyle/>
          <a:p>
            <a:r>
              <a:rPr lang="pt-BR" dirty="0" smtClean="0"/>
              <a:t>Agradeço ao professor Marco Túlio Valente do DCC/UFMG pelo material disponibilizado.</a:t>
            </a:r>
          </a:p>
          <a:p>
            <a:endParaRPr lang="pt-BR" dirty="0"/>
          </a:p>
          <a:p>
            <a:r>
              <a:rPr lang="pt-BR" dirty="0" smtClean="0"/>
              <a:t>Livro: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42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02" y="2335927"/>
            <a:ext cx="1577385" cy="23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4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Software é diferente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0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Engenharia de Software ≠ Engenharia Tradicional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Software  ≠  (carro, ponte, casa, avião, celular, etc)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Software ≠ (produtos físicos)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Software é abstrato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Software é "adaptável"</a:t>
            </a:r>
            <a:endParaRPr sz="2400"/>
          </a:p>
          <a:p>
            <a:pPr marL="9144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Dificuldade 1: Requisitos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0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Clientes não sabem o que querem (em um software)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Funcionalidades são "infinitas" (difícil prever)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Mundo muda!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Não dá mais para ficar 1 ano levantando requisitos, 1 ano projetando, 1 ano implementando, etc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Quando o software ficar pronto, </a:t>
            </a:r>
            <a:endParaRPr sz="2400"/>
          </a:p>
          <a:p>
            <a:pPr marL="4572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/>
              <a:t>ele estará obsoleto!</a:t>
            </a:r>
            <a:endParaRPr sz="2400"/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9144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Dificuldade 2: Documentações Detalhadas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0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Verbosas e pouco úteis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Na prática, desconsideradas durante implementação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 i="1"/>
              <a:t>Plan-and-document</a:t>
            </a:r>
            <a:r>
              <a:rPr lang="pt-BR" sz="2400"/>
              <a:t> não funcionou com software</a:t>
            </a:r>
            <a:endParaRPr sz="2400"/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9144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25" y="3052763"/>
            <a:ext cx="280035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Manifesto Ágil (2001)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700" y="1211300"/>
            <a:ext cx="4633325" cy="34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Ideia central: desenvolvimento iterativo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8396258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00" y="1093925"/>
            <a:ext cx="6623000" cy="8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025" y="2373900"/>
            <a:ext cx="7694974" cy="15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756100" y="644050"/>
            <a:ext cx="21459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0000"/>
                </a:solidFill>
              </a:rPr>
              <a:t>Waterfall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304100" y="1953775"/>
            <a:ext cx="945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0000"/>
                </a:solidFill>
              </a:rPr>
              <a:t>Ágil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796</Words>
  <Application>Microsoft Office PowerPoint</Application>
  <PresentationFormat>On-screen Show (16:9)</PresentationFormat>
  <Paragraphs>189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Arial</vt:lpstr>
      <vt:lpstr>Simple Light</vt:lpstr>
      <vt:lpstr> Processos de Software  </vt:lpstr>
      <vt:lpstr>Engenharia Tradicional</vt:lpstr>
      <vt:lpstr>Natural que ES começasse usando Waterfall</vt:lpstr>
      <vt:lpstr>No entanto: Waterfall não funcionou com software!</vt:lpstr>
      <vt:lpstr>Software é diferente</vt:lpstr>
      <vt:lpstr>Dificuldade 1: Requisitos</vt:lpstr>
      <vt:lpstr>Dificuldade 2: Documentações Detalhadas</vt:lpstr>
      <vt:lpstr>Manifesto Ágil (2001)</vt:lpstr>
      <vt:lpstr>Ideia central: desenvolvimento iterativo</vt:lpstr>
      <vt:lpstr>Desenvolvimento iterativo</vt:lpstr>
      <vt:lpstr>Reforçando: ágil = iterativo</vt:lpstr>
      <vt:lpstr>Outros pontos importantes (1)</vt:lpstr>
      <vt:lpstr>Outros pontos importantes (2)</vt:lpstr>
      <vt:lpstr>Métodos Ágeis</vt:lpstr>
      <vt:lpstr>Métodos Ágeis</vt:lpstr>
      <vt:lpstr>Métodos Ágeis que Vamos Estudar</vt:lpstr>
      <vt:lpstr>Antes de começar</vt:lpstr>
      <vt:lpstr>Extreme Programming (XP)</vt:lpstr>
      <vt:lpstr>Extreme Programming</vt:lpstr>
      <vt:lpstr>XP = Valores + Princípios + Práticas</vt:lpstr>
      <vt:lpstr>Valores</vt:lpstr>
      <vt:lpstr>Valores ou "cultura" são fundamentais em software!</vt:lpstr>
      <vt:lpstr>Software = Gestão de Pessoas + Valores</vt:lpstr>
      <vt:lpstr>XP = Valores + Princípios + Práticas</vt:lpstr>
      <vt:lpstr>Princípios</vt:lpstr>
      <vt:lpstr>XP = Valores + Princípios + Práticas</vt:lpstr>
      <vt:lpstr>PowerPoint Presentation</vt:lpstr>
      <vt:lpstr> Pair Programming</vt:lpstr>
      <vt:lpstr>Estudo com Engenheiros da Microsoft (2008)</vt:lpstr>
      <vt:lpstr>Estudo com Engenheiros da Microsoft (2008)</vt:lpstr>
      <vt:lpstr>Estudo com Engenheiros da Microsoft (2008)</vt:lpstr>
      <vt:lpstr>Revisão de Código ≅ Pair Programming Assíncrono</vt:lpstr>
      <vt:lpstr>(2) Ambiente de Trabalho</vt:lpstr>
      <vt:lpstr>Contratos com Escopo Aberto</vt:lpstr>
      <vt:lpstr>Contratos com Escopo Aberto</vt:lpstr>
      <vt:lpstr>Outros Processos (não ágeis)</vt:lpstr>
      <vt:lpstr>Transição de Waterfall para Ágil  </vt:lpstr>
      <vt:lpstr>Modelo em Espiral</vt:lpstr>
      <vt:lpstr>Rational Unified Process (RUP)</vt:lpstr>
      <vt:lpstr>CASE (Computer-Aided Software Engineering)</vt:lpstr>
      <vt:lpstr>Fases do RUP</vt:lpstr>
      <vt:lpstr>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Engenharia de Software Moderna  Cap. 2 - Processos  Prof. Marco Tulio Valente  https://engsoftmoderna.info</dc:title>
  <cp:lastModifiedBy>Eduardo Cunha Campos</cp:lastModifiedBy>
  <cp:revision>10</cp:revision>
  <dcterms:modified xsi:type="dcterms:W3CDTF">2020-07-22T14:15:13Z</dcterms:modified>
</cp:coreProperties>
</file>