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313" r:id="rId3"/>
    <p:sldId id="329" r:id="rId4"/>
    <p:sldId id="330" r:id="rId5"/>
    <p:sldId id="331" r:id="rId6"/>
    <p:sldId id="310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2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4ffa9ac22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4ffa9ac22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/>
              <a:t>Linha de Produtos de Software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Prof. </a:t>
            </a:r>
            <a:r>
              <a:rPr lang="pt-BR" sz="2400" dirty="0" smtClean="0"/>
              <a:t>Eduardo Campos (CEFET-MG)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4" name="Google Shape;56;p13"/>
          <p:cNvSpPr txBox="1"/>
          <p:nvPr/>
        </p:nvSpPr>
        <p:spPr>
          <a:xfrm>
            <a:off x="326640" y="4645094"/>
            <a:ext cx="4245360" cy="429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24292E"/>
                </a:solidFill>
                <a:highlight>
                  <a:srgbClr val="FFFFFF"/>
                </a:highlight>
              </a:rPr>
              <a:t>Slides do prof. Eduardo Figueiredo do DCC/UFMG</a:t>
            </a:r>
            <a:endParaRPr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8" y="133298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Características Mandatórias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2" y="954763"/>
            <a:ext cx="6213764" cy="366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71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Representação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416400"/>
          </a:xfrm>
        </p:spPr>
        <p:txBody>
          <a:bodyPr/>
          <a:lstStyle/>
          <a:p>
            <a:r>
              <a:rPr lang="pt-BR" sz="2000" dirty="0" smtClean="0"/>
              <a:t>Características mandatórias são representadas por círculos preenchidos</a:t>
            </a:r>
          </a:p>
          <a:p>
            <a:endParaRPr lang="pt-BR" dirty="0"/>
          </a:p>
          <a:p>
            <a:r>
              <a:rPr lang="pt-BR" sz="2000" dirty="0" smtClean="0"/>
              <a:t>Exemplo: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8" y="2681149"/>
            <a:ext cx="6102954" cy="22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8" y="147153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Características Opcionais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4520"/>
            <a:ext cx="6303817" cy="37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81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27262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Representação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Características opcionais são representadas por círculos vazios</a:t>
            </a:r>
          </a:p>
          <a:p>
            <a:endParaRPr lang="pt-BR" dirty="0"/>
          </a:p>
          <a:p>
            <a:r>
              <a:rPr lang="pt-BR" sz="2000" dirty="0" smtClean="0"/>
              <a:t>Exemplo:</a:t>
            </a:r>
          </a:p>
          <a:p>
            <a:endParaRPr lang="pt-BR" sz="2000" dirty="0"/>
          </a:p>
          <a:p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01" y="2534211"/>
            <a:ext cx="5957482" cy="23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75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208" y="147151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Características Alternativas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" y="1119909"/>
            <a:ext cx="6262255" cy="354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3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Representação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767715"/>
          </a:xfrm>
        </p:spPr>
        <p:txBody>
          <a:bodyPr/>
          <a:lstStyle/>
          <a:p>
            <a:r>
              <a:rPr lang="pt-BR" sz="2000" b="1" dirty="0" smtClean="0"/>
              <a:t>Alternativas XOR</a:t>
            </a:r>
            <a:r>
              <a:rPr lang="pt-BR" sz="2000" dirty="0" smtClean="0"/>
              <a:t>: representadas por um arco vazio entre as alternativas</a:t>
            </a:r>
          </a:p>
          <a:p>
            <a:endParaRPr lang="pt-BR" sz="2000" dirty="0"/>
          </a:p>
          <a:p>
            <a:r>
              <a:rPr lang="pt-BR" sz="2000" dirty="0" smtClean="0"/>
              <a:t>Exemplo:</a:t>
            </a: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6742"/>
            <a:ext cx="6267065" cy="184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95849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Representação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20416"/>
          </a:xfrm>
        </p:spPr>
        <p:txBody>
          <a:bodyPr/>
          <a:lstStyle/>
          <a:p>
            <a:r>
              <a:rPr lang="pt-BR" sz="2000" dirty="0" smtClean="0"/>
              <a:t>Alternativas não exclusiva: representadas por um arco preenchido entre as alternativas</a:t>
            </a:r>
          </a:p>
          <a:p>
            <a:endParaRPr lang="pt-BR" sz="2000" dirty="0"/>
          </a:p>
          <a:p>
            <a:r>
              <a:rPr lang="pt-BR" sz="2000" dirty="0" smtClean="0"/>
              <a:t>Exemplo:</a:t>
            </a:r>
          </a:p>
          <a:p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42" y="2922990"/>
            <a:ext cx="6068318" cy="17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4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38192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Um Modelo de Características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8630"/>
            <a:ext cx="8477133" cy="40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1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4135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Bibliografia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1826"/>
            <a:ext cx="8520600" cy="3416400"/>
          </a:xfrm>
        </p:spPr>
        <p:txBody>
          <a:bodyPr/>
          <a:lstStyle/>
          <a:p>
            <a:r>
              <a:rPr lang="pt-BR" sz="2400" dirty="0"/>
              <a:t>Ian Sommerville. </a:t>
            </a:r>
            <a:r>
              <a:rPr lang="pt-BR" sz="2400" b="1" dirty="0"/>
              <a:t>Engenharia de Software</a:t>
            </a:r>
            <a:r>
              <a:rPr lang="pt-BR" sz="2400" dirty="0"/>
              <a:t>, 9ª </a:t>
            </a:r>
            <a:r>
              <a:rPr lang="pt-BR" sz="2400" dirty="0" smtClean="0"/>
              <a:t>Edição. Pearson </a:t>
            </a:r>
            <a:r>
              <a:rPr lang="pt-BR" sz="2400" dirty="0"/>
              <a:t>Education, 2011. </a:t>
            </a:r>
            <a:endParaRPr lang="pt-BR" sz="2400" dirty="0" smtClean="0"/>
          </a:p>
          <a:p>
            <a:pPr lvl="1"/>
            <a:r>
              <a:rPr lang="pt-BR" sz="1800" dirty="0" smtClean="0"/>
              <a:t>Cap</a:t>
            </a:r>
            <a:r>
              <a:rPr lang="pt-BR" sz="1800" dirty="0"/>
              <a:t>. 16  Reuso de Software (Seção 16.3) </a:t>
            </a:r>
          </a:p>
          <a:p>
            <a:pPr marL="114300" indent="0">
              <a:buNone/>
            </a:pPr>
            <a:endParaRPr lang="pt-BR" dirty="0"/>
          </a:p>
          <a:p>
            <a:r>
              <a:rPr lang="pt-BR" sz="2000" dirty="0"/>
              <a:t>K. Pohl, G. Bockle, F. Linden. </a:t>
            </a:r>
            <a:r>
              <a:rPr lang="pt-BR" sz="2000" b="1" dirty="0"/>
              <a:t>Software Product Line </a:t>
            </a:r>
            <a:r>
              <a:rPr lang="pt-BR" sz="2000" b="1" dirty="0" smtClean="0"/>
              <a:t>Engineering: Foundations</a:t>
            </a:r>
            <a:r>
              <a:rPr lang="pt-BR" sz="2000" b="1" dirty="0"/>
              <a:t>, Principles and Techniques</a:t>
            </a:r>
            <a:r>
              <a:rPr lang="pt-BR" sz="2000" dirty="0"/>
              <a:t>, 1st edition, Springer, 2005</a:t>
            </a:r>
            <a:r>
              <a:rPr lang="pt-BR" sz="2000" dirty="0" smtClean="0"/>
              <a:t>. (</a:t>
            </a:r>
            <a:r>
              <a:rPr lang="pt-BR" sz="2000" dirty="0"/>
              <a:t>Capítulos 1 e 2)</a:t>
            </a:r>
            <a:endParaRPr lang="pt-B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75580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156199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Linha de Produtos de Software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987858"/>
            <a:ext cx="8520600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 smtClean="0"/>
              <a:t>LPS é um conjunto de aplicações definidas sobre uma arquitetura comum e que compartilham componentes </a:t>
            </a:r>
          </a:p>
          <a:p>
            <a:pPr marL="3797300" lvl="8" indent="0">
              <a:lnSpc>
                <a:spcPct val="100000"/>
              </a:lnSpc>
              <a:buNone/>
            </a:pPr>
            <a:r>
              <a:rPr lang="pt-BR" sz="1600" dirty="0" smtClean="0"/>
              <a:t>	SEI</a:t>
            </a:r>
          </a:p>
          <a:p>
            <a:pPr>
              <a:lnSpc>
                <a:spcPct val="100000"/>
              </a:lnSpc>
            </a:pPr>
            <a:r>
              <a:rPr lang="pt-BR" sz="2000" dirty="0" smtClean="0"/>
              <a:t>Engenharia de LPS é um processo de desenvolvimento de aplicações de software usando uma arquitetura comum e customizações</a:t>
            </a:r>
            <a:endParaRPr lang="pt-BR" sz="2000" dirty="0"/>
          </a:p>
          <a:p>
            <a:pPr marL="3797300" lvl="8" indent="0">
              <a:lnSpc>
                <a:spcPct val="100000"/>
              </a:lnSpc>
              <a:buNone/>
            </a:pPr>
            <a:r>
              <a:rPr lang="pt-BR" sz="1600" dirty="0" smtClean="0"/>
              <a:t>	Klaus Pohl</a:t>
            </a:r>
          </a:p>
          <a:p>
            <a:pPr>
              <a:lnSpc>
                <a:spcPct val="100000"/>
              </a:lnSpc>
            </a:pP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8902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313407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Propriedades de uma LPS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2000" dirty="0" smtClean="0"/>
              <a:t>LPS favorece a reutilização em larga escala</a:t>
            </a:r>
          </a:p>
          <a:p>
            <a:endParaRPr lang="pt-BR" dirty="0"/>
          </a:p>
          <a:p>
            <a:r>
              <a:rPr lang="pt-BR" sz="2000" dirty="0" smtClean="0"/>
              <a:t>É geralmente criada a partir de várias aplicações desenvolvidas sobre o mesmo domínio</a:t>
            </a:r>
          </a:p>
          <a:p>
            <a:endParaRPr lang="pt-BR" dirty="0"/>
          </a:p>
          <a:p>
            <a:r>
              <a:rPr lang="pt-BR" sz="2000" dirty="0" smtClean="0"/>
              <a:t>Usa outras técnicas de reutilização:</a:t>
            </a:r>
          </a:p>
          <a:p>
            <a:pPr lvl="1"/>
            <a:r>
              <a:rPr lang="pt-BR" sz="1800" i="1" dirty="0" smtClean="0"/>
              <a:t>Frameworks</a:t>
            </a:r>
            <a:r>
              <a:rPr lang="pt-BR" sz="1800" dirty="0" smtClean="0"/>
              <a:t>, componentes, padrões, etc.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870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17" y="174861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Reuso vs. Customização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69"/>
            <a:ext cx="6331527" cy="378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7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Melhoria da Qualidade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416400"/>
          </a:xfrm>
        </p:spPr>
        <p:txBody>
          <a:bodyPr/>
          <a:lstStyle/>
          <a:p>
            <a:r>
              <a:rPr lang="pt-BR" sz="2000" dirty="0" smtClean="0"/>
              <a:t>Os artefatos de uma LPS são revisados e testados em muitos produtos</a:t>
            </a:r>
          </a:p>
          <a:p>
            <a:pPr lvl="1"/>
            <a:r>
              <a:rPr lang="pt-BR" sz="1800" dirty="0" smtClean="0"/>
              <a:t>Estes artefatos tendem a atingir um elevado grau de confiabilidade (poucas falhas)</a:t>
            </a:r>
          </a:p>
          <a:p>
            <a:pPr lvl="1"/>
            <a:endParaRPr lang="pt-BR" sz="1800" dirty="0"/>
          </a:p>
          <a:p>
            <a:r>
              <a:rPr lang="pt-BR" sz="2000" dirty="0" smtClean="0"/>
              <a:t>Artefatos confiáveis elevam a qualidade de todos os produtos da LPS</a:t>
            </a:r>
            <a:endParaRPr lang="pt-BR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34638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772" y="1844335"/>
            <a:ext cx="5056937" cy="1272938"/>
          </a:xfrm>
        </p:spPr>
        <p:txBody>
          <a:bodyPr/>
          <a:lstStyle/>
          <a:p>
            <a:r>
              <a:rPr lang="pt-BR" sz="3200" dirty="0" smtClean="0"/>
              <a:t>Modelo de Características</a:t>
            </a:r>
            <a:endParaRPr lang="pt-B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792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O Conceito de Característica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416400"/>
          </a:xfrm>
        </p:spPr>
        <p:txBody>
          <a:bodyPr/>
          <a:lstStyle/>
          <a:p>
            <a:r>
              <a:rPr lang="pt-BR" sz="2000" dirty="0" smtClean="0"/>
              <a:t>Característica (</a:t>
            </a:r>
            <a:r>
              <a:rPr lang="pt-BR" sz="2000" i="1" dirty="0" smtClean="0"/>
              <a:t>feature</a:t>
            </a:r>
            <a:r>
              <a:rPr lang="pt-BR" sz="2000" dirty="0" smtClean="0"/>
              <a:t>) é uma propriedade importante e observável do sistema</a:t>
            </a:r>
          </a:p>
          <a:p>
            <a:pPr lvl="1"/>
            <a:r>
              <a:rPr lang="pt-BR" sz="1800" dirty="0" smtClean="0"/>
              <a:t>Um </a:t>
            </a:r>
            <a:r>
              <a:rPr lang="pt-BR" sz="1800" b="1" dirty="0" smtClean="0"/>
              <a:t>modelo de característica </a:t>
            </a:r>
            <a:r>
              <a:rPr lang="pt-BR" sz="1800" dirty="0" smtClean="0"/>
              <a:t>permite expressar a configurabilidade da LPS</a:t>
            </a:r>
          </a:p>
          <a:p>
            <a:pPr lvl="1"/>
            <a:endParaRPr lang="pt-BR" sz="1800" dirty="0" smtClean="0"/>
          </a:p>
          <a:p>
            <a:r>
              <a:rPr lang="pt-BR" sz="2000" dirty="0" smtClean="0"/>
              <a:t>Uma característica deve ter um nome conciso</a:t>
            </a:r>
          </a:p>
          <a:p>
            <a:pPr lvl="1"/>
            <a:r>
              <a:rPr lang="pt-BR" sz="1800" dirty="0" smtClean="0"/>
              <a:t>Facilita a comunicação entre os desenvolvedores</a:t>
            </a:r>
            <a:endParaRPr lang="pt-BR" sz="1800" dirty="0"/>
          </a:p>
          <a:p>
            <a:pPr lvl="1"/>
            <a:endParaRPr lang="pt-BR" sz="1800" dirty="0"/>
          </a:p>
          <a:p>
            <a:pPr lvl="1"/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11011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46254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Elementos de uma LPS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032885"/>
            <a:ext cx="8520600" cy="341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000" dirty="0" smtClean="0"/>
              <a:t>Elementos mandatórios</a:t>
            </a:r>
          </a:p>
          <a:p>
            <a:pPr lvl="1">
              <a:lnSpc>
                <a:spcPct val="100000"/>
              </a:lnSpc>
            </a:pPr>
            <a:r>
              <a:rPr lang="pt-BR" sz="1800" dirty="0" smtClean="0"/>
              <a:t>Aqueles que são encontrados em todos os membros da linha de produto</a:t>
            </a:r>
          </a:p>
          <a:p>
            <a:pPr marL="114300" indent="0">
              <a:buNone/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sz="2000" dirty="0" smtClean="0"/>
              <a:t>Elementos variáveis</a:t>
            </a:r>
          </a:p>
          <a:p>
            <a:pPr lvl="1">
              <a:lnSpc>
                <a:spcPct val="100000"/>
              </a:lnSpc>
            </a:pPr>
            <a:r>
              <a:rPr lang="pt-BR" sz="1800" b="1" dirty="0" smtClean="0"/>
              <a:t>Opcionais</a:t>
            </a:r>
            <a:r>
              <a:rPr lang="pt-BR" sz="1800" dirty="0" smtClean="0"/>
              <a:t>: um produto pode ou não contê-los</a:t>
            </a:r>
          </a:p>
          <a:p>
            <a:pPr lvl="1"/>
            <a:r>
              <a:rPr lang="pt-BR" sz="1800" b="1" dirty="0" smtClean="0"/>
              <a:t>Alternativos</a:t>
            </a:r>
            <a:r>
              <a:rPr lang="pt-BR" sz="1800" dirty="0" smtClean="0"/>
              <a:t>: um produto deve conter uma das alternativas</a:t>
            </a:r>
            <a:endParaRPr lang="pt-B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00237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609" y="230279"/>
            <a:ext cx="8520600" cy="572700"/>
          </a:xfrm>
        </p:spPr>
        <p:txBody>
          <a:bodyPr/>
          <a:lstStyle/>
          <a:p>
            <a:pPr algn="ctr"/>
            <a:r>
              <a:rPr lang="pt-BR" dirty="0" smtClean="0"/>
              <a:t>Exemplo de LPS: MobileMedia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868"/>
            <a:ext cx="6267957" cy="349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1419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345</Words>
  <Application>Microsoft Office PowerPoint</Application>
  <PresentationFormat>On-screen Show (16:9)</PresentationFormat>
  <Paragraphs>80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Linha de Produtos de Software  Prof. Eduardo Campos (CEFET-MG) </vt:lpstr>
      <vt:lpstr>Linha de Produtos de Software</vt:lpstr>
      <vt:lpstr>Propriedades de uma LPS</vt:lpstr>
      <vt:lpstr>Reuso vs. Customização</vt:lpstr>
      <vt:lpstr>Melhoria da Qualidade</vt:lpstr>
      <vt:lpstr>Modelo de Características</vt:lpstr>
      <vt:lpstr>O Conceito de Característica</vt:lpstr>
      <vt:lpstr>Elementos de uma LPS</vt:lpstr>
      <vt:lpstr>Exemplo de LPS: MobileMedia</vt:lpstr>
      <vt:lpstr>Características Mandatórias</vt:lpstr>
      <vt:lpstr>Representação</vt:lpstr>
      <vt:lpstr>Características Opcionais</vt:lpstr>
      <vt:lpstr>Representação</vt:lpstr>
      <vt:lpstr>Características Alternativas</vt:lpstr>
      <vt:lpstr>Representação</vt:lpstr>
      <vt:lpstr>Representação</vt:lpstr>
      <vt:lpstr>Um Modelo de Características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Qualidade de Software  Prof. Eduardo Campos </dc:title>
  <cp:lastModifiedBy>Eduardo Cunha Campos</cp:lastModifiedBy>
  <cp:revision>171</cp:revision>
  <dcterms:modified xsi:type="dcterms:W3CDTF">2020-09-01T12:59:32Z</dcterms:modified>
</cp:coreProperties>
</file>