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</p:sldIdLst>
  <p:sldSz cy="5143500" cx="9144000"/>
  <p:notesSz cx="6858000" cy="9144000"/>
  <p:embeddedFontLst>
    <p:embeddedFont>
      <p:font typeface="Proxima Nova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ProximaNova-regular.fntdata"/><Relationship Id="rId50" Type="http://schemas.openxmlformats.org/officeDocument/2006/relationships/slide" Target="slides/slide45.xml"/><Relationship Id="rId53" Type="http://schemas.openxmlformats.org/officeDocument/2006/relationships/font" Target="fonts/ProximaNova-italic.fntdata"/><Relationship Id="rId52" Type="http://schemas.openxmlformats.org/officeDocument/2006/relationships/font" Target="fonts/ProximaNova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schemas.openxmlformats.org/officeDocument/2006/relationships/font" Target="fonts/ProximaNova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9" name="Google Shape;20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0" name="Google Shape;24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" name="Google Shape;285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8" name="Google Shape;30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4" name="Google Shape;314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" name="Google Shape;32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" name="Google Shape;33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0" name="Google Shape;350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5" name="Google Shape;375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" name="Google Shape;8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" name="Google Shape;18;p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engsoftmoderna.info" TargetMode="External"/><Relationship Id="rId4" Type="http://schemas.openxmlformats.org/officeDocument/2006/relationships/image" Target="../media/image1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.png"/><Relationship Id="rId4" Type="http://schemas.openxmlformats.org/officeDocument/2006/relationships/image" Target="../media/image23.png"/><Relationship Id="rId11" Type="http://schemas.openxmlformats.org/officeDocument/2006/relationships/image" Target="../media/image10.png"/><Relationship Id="rId10" Type="http://schemas.openxmlformats.org/officeDocument/2006/relationships/image" Target="../media/image7.png"/><Relationship Id="rId9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8.png"/><Relationship Id="rId7" Type="http://schemas.openxmlformats.org/officeDocument/2006/relationships/image" Target="../media/image4.png"/><Relationship Id="rId8" Type="http://schemas.openxmlformats.org/officeDocument/2006/relationships/image" Target="../media/image15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21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2150850"/>
            <a:ext cx="8520600" cy="73983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3100"/>
              <a:t>Engenharia de Software II</a:t>
            </a:r>
            <a:r>
              <a:rPr lang="en"/>
              <a:t> 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 sz="3100"/>
              <a:t>Apresentação da Disciplina - 2026/2 </a:t>
            </a:r>
            <a:endParaRPr b="1" sz="31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2400"/>
              <a:t>Prof. Eduardo Cunha Campos</a:t>
            </a:r>
            <a:endParaRPr sz="2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30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1800"/>
              <a:t>edu@cefetmg.br</a:t>
            </a:r>
            <a:endParaRPr sz="18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20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 sz="2000"/>
          </a:p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400"/>
              <a:t>Cargos de mercado para ES </a:t>
            </a:r>
            <a:endParaRPr sz="3400"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679500" y="1152475"/>
            <a:ext cx="3356100" cy="38172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Engenheiro de Software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Desenvolvedor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Desenvolvedor FullStack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Desenvolvedor Frontend 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Desenvolvedor Backend 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Desenvolvedor Mobile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Programador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Tech Lead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Arquiteto de Software</a:t>
            </a:r>
            <a:endParaRPr sz="2000"/>
          </a:p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p22"/>
          <p:cNvSpPr txBox="1"/>
          <p:nvPr>
            <p:ph idx="1" type="body"/>
          </p:nvPr>
        </p:nvSpPr>
        <p:spPr>
          <a:xfrm>
            <a:off x="4637500" y="1152475"/>
            <a:ext cx="3255900" cy="13236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Scrum Master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Agile Master/Coach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Gerente de Projetos</a:t>
            </a:r>
            <a:endParaRPr sz="2000"/>
          </a:p>
        </p:txBody>
      </p:sp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4641900" y="2676475"/>
            <a:ext cx="3356100" cy="9081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Analista de Qualidade (QA)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Analista de Testes</a:t>
            </a:r>
            <a:endParaRPr sz="2000"/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4641900" y="3743275"/>
            <a:ext cx="2823900" cy="13236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Product Owner (PO)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Product Manager (PM)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Analista de Requisitos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100"/>
              <a:t>Devs trabalham próximos dos seguintes cargos</a:t>
            </a:r>
            <a:endParaRPr sz="3100"/>
          </a:p>
        </p:txBody>
      </p:sp>
      <p:sp>
        <p:nvSpPr>
          <p:cNvPr id="123" name="Google Shape;123;p23"/>
          <p:cNvSpPr txBox="1"/>
          <p:nvPr>
            <p:ph idx="12" type="sldNum"/>
          </p:nvPr>
        </p:nvSpPr>
        <p:spPr>
          <a:xfrm>
            <a:off x="59578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2813100" y="1685875"/>
            <a:ext cx="2823900" cy="9081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Cientista de Dados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Engenheiro de Dados</a:t>
            </a:r>
            <a:endParaRPr sz="2000"/>
          </a:p>
        </p:txBody>
      </p:sp>
      <p:sp>
        <p:nvSpPr>
          <p:cNvPr id="125" name="Google Shape;125;p23"/>
          <p:cNvSpPr txBox="1"/>
          <p:nvPr/>
        </p:nvSpPr>
        <p:spPr>
          <a:xfrm>
            <a:off x="3576600" y="1191675"/>
            <a:ext cx="1313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Dados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146100" y="1685875"/>
            <a:ext cx="2459400" cy="13236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UX Designer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UX Researcher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UX Writer</a:t>
            </a:r>
            <a:endParaRPr sz="2000"/>
          </a:p>
        </p:txBody>
      </p:sp>
      <p:sp>
        <p:nvSpPr>
          <p:cNvPr id="127" name="Google Shape;127;p23"/>
          <p:cNvSpPr txBox="1"/>
          <p:nvPr/>
        </p:nvSpPr>
        <p:spPr>
          <a:xfrm>
            <a:off x="833400" y="1191675"/>
            <a:ext cx="1080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UX/UI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3"/>
          <p:cNvSpPr txBox="1"/>
          <p:nvPr>
            <p:ph idx="1" type="body"/>
          </p:nvPr>
        </p:nvSpPr>
        <p:spPr>
          <a:xfrm>
            <a:off x="5937300" y="1685875"/>
            <a:ext cx="3105900" cy="21549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Administrador de Rede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Site Reliability Engineer 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Engenheiro de Release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Analista de Suporte</a:t>
            </a:r>
            <a:endParaRPr sz="2000"/>
          </a:p>
          <a:p>
            <a:pPr indent="0" lvl="0" marL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2000"/>
              <a:t>Analista de Segurança </a:t>
            </a:r>
            <a:endParaRPr sz="2000"/>
          </a:p>
        </p:txBody>
      </p:sp>
      <p:sp>
        <p:nvSpPr>
          <p:cNvPr id="129" name="Google Shape;129;p23"/>
          <p:cNvSpPr txBox="1"/>
          <p:nvPr/>
        </p:nvSpPr>
        <p:spPr>
          <a:xfrm>
            <a:off x="6948082" y="1191675"/>
            <a:ext cx="1353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5" name="Google Shape;135;p24"/>
          <p:cNvSpPr/>
          <p:nvPr/>
        </p:nvSpPr>
        <p:spPr>
          <a:xfrm>
            <a:off x="160700" y="445600"/>
            <a:ext cx="4105800" cy="2599200"/>
          </a:xfrm>
          <a:prstGeom prst="ellipse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24"/>
          <p:cNvSpPr/>
          <p:nvPr/>
        </p:nvSpPr>
        <p:spPr>
          <a:xfrm>
            <a:off x="730475" y="1137150"/>
            <a:ext cx="3065100" cy="1777200"/>
          </a:xfrm>
          <a:prstGeom prst="ellipse">
            <a:avLst/>
          </a:prstGeom>
          <a:solidFill>
            <a:srgbClr val="F6B26B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 txBox="1"/>
          <p:nvPr/>
        </p:nvSpPr>
        <p:spPr>
          <a:xfrm>
            <a:off x="3025675" y="41800"/>
            <a:ext cx="55377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 txBox="1"/>
          <p:nvPr/>
        </p:nvSpPr>
        <p:spPr>
          <a:xfrm>
            <a:off x="3189125" y="272050"/>
            <a:ext cx="39222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                 </a:t>
            </a:r>
            <a:r>
              <a:rPr b="0" i="0" lang="en" sz="16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Bacharéis em CC/SI </a:t>
            </a:r>
            <a:endParaRPr b="0" i="0" sz="16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                 (atuando no "mercado" hoje)</a:t>
            </a:r>
            <a:endParaRPr b="0" i="0" sz="16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/>
        </p:nvSpPr>
        <p:spPr>
          <a:xfrm>
            <a:off x="1207925" y="1567450"/>
            <a:ext cx="18444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Engenheiros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  de Software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4"/>
          <p:cNvSpPr txBox="1"/>
          <p:nvPr/>
        </p:nvSpPr>
        <p:spPr>
          <a:xfrm>
            <a:off x="649425" y="3455725"/>
            <a:ext cx="3065100" cy="5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en" sz="17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Figura meramente ilustrativa</a:t>
            </a:r>
            <a:endParaRPr b="0" i="0" sz="17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6" name="Google Shape;146;p25"/>
          <p:cNvSpPr txBox="1"/>
          <p:nvPr>
            <p:ph idx="1" type="body"/>
          </p:nvPr>
        </p:nvSpPr>
        <p:spPr>
          <a:xfrm>
            <a:off x="311700" y="13048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800">
                <a:solidFill>
                  <a:srgbClr val="0B5394"/>
                </a:solidFill>
              </a:rPr>
              <a:t>O que eu preciso para ser um excelente Engenheiro de Software?</a:t>
            </a:r>
            <a:endParaRPr sz="4800">
              <a:solidFill>
                <a:srgbClr val="0B5394"/>
              </a:solidFill>
            </a:endParaRPr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>
            <p:ph idx="12" type="sldNum"/>
          </p:nvPr>
        </p:nvSpPr>
        <p:spPr>
          <a:xfrm>
            <a:off x="8320058" y="4434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2" name="Google Shape;152;p26"/>
          <p:cNvSpPr txBox="1"/>
          <p:nvPr/>
        </p:nvSpPr>
        <p:spPr>
          <a:xfrm>
            <a:off x="2138000" y="666825"/>
            <a:ext cx="2921700" cy="769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Fundamentos de Programação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26"/>
          <p:cNvSpPr txBox="1"/>
          <p:nvPr/>
        </p:nvSpPr>
        <p:spPr>
          <a:xfrm>
            <a:off x="2138000" y="2343225"/>
            <a:ext cx="2921700" cy="477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Engenharia de Software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 txBox="1"/>
          <p:nvPr/>
        </p:nvSpPr>
        <p:spPr>
          <a:xfrm>
            <a:off x="5490800" y="1733625"/>
            <a:ext cx="2230500" cy="477000"/>
          </a:xfrm>
          <a:prstGeom prst="rect">
            <a:avLst/>
          </a:prstGeom>
          <a:solidFill>
            <a:srgbClr val="FFD966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Fundamentos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6"/>
          <p:cNvSpPr txBox="1"/>
          <p:nvPr/>
        </p:nvSpPr>
        <p:spPr>
          <a:xfrm>
            <a:off x="5490800" y="2800425"/>
            <a:ext cx="2192700" cy="477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Prática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6" name="Google Shape;156;p26"/>
          <p:cNvCxnSpPr>
            <a:stCxn id="153" idx="3"/>
            <a:endCxn id="154" idx="1"/>
          </p:cNvCxnSpPr>
          <p:nvPr/>
        </p:nvCxnSpPr>
        <p:spPr>
          <a:xfrm flipH="1" rot="10800000">
            <a:off x="5059700" y="1972125"/>
            <a:ext cx="431100" cy="609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57" name="Google Shape;157;p26"/>
          <p:cNvCxnSpPr>
            <a:stCxn id="153" idx="3"/>
            <a:endCxn id="155" idx="1"/>
          </p:cNvCxnSpPr>
          <p:nvPr/>
        </p:nvCxnSpPr>
        <p:spPr>
          <a:xfrm>
            <a:off x="5059700" y="2581725"/>
            <a:ext cx="431100" cy="457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8" name="Google Shape;158;p26"/>
          <p:cNvSpPr txBox="1"/>
          <p:nvPr/>
        </p:nvSpPr>
        <p:spPr>
          <a:xfrm>
            <a:off x="1412700" y="3562425"/>
            <a:ext cx="1966800" cy="477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Soft Skills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6"/>
          <p:cNvSpPr txBox="1"/>
          <p:nvPr/>
        </p:nvSpPr>
        <p:spPr>
          <a:xfrm>
            <a:off x="4079700" y="3562425"/>
            <a:ext cx="1966800" cy="477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Negócios</a:t>
            </a:r>
            <a:endParaRPr b="0" i="0" sz="1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0" name="Google Shape;160;p26"/>
          <p:cNvCxnSpPr>
            <a:stCxn id="152" idx="2"/>
            <a:endCxn id="153" idx="0"/>
          </p:cNvCxnSpPr>
          <p:nvPr/>
        </p:nvCxnSpPr>
        <p:spPr>
          <a:xfrm>
            <a:off x="3598850" y="1436325"/>
            <a:ext cx="0" cy="906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1" name="Google Shape;161;p26"/>
          <p:cNvCxnSpPr>
            <a:stCxn id="153" idx="2"/>
            <a:endCxn id="158" idx="0"/>
          </p:cNvCxnSpPr>
          <p:nvPr/>
        </p:nvCxnSpPr>
        <p:spPr>
          <a:xfrm flipH="1">
            <a:off x="2396150" y="2820225"/>
            <a:ext cx="1202700" cy="74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2" name="Google Shape;162;p26"/>
          <p:cNvCxnSpPr>
            <a:stCxn id="153" idx="2"/>
            <a:endCxn id="159" idx="0"/>
          </p:cNvCxnSpPr>
          <p:nvPr/>
        </p:nvCxnSpPr>
        <p:spPr>
          <a:xfrm>
            <a:off x="3598850" y="2820225"/>
            <a:ext cx="1464300" cy="74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3" name="Google Shape;163;p26"/>
          <p:cNvCxnSpPr/>
          <p:nvPr/>
        </p:nvCxnSpPr>
        <p:spPr>
          <a:xfrm flipH="1" rot="10800000">
            <a:off x="309500" y="1589650"/>
            <a:ext cx="8443500" cy="129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64" name="Google Shape;164;p26"/>
          <p:cNvCxnSpPr/>
          <p:nvPr/>
        </p:nvCxnSpPr>
        <p:spPr>
          <a:xfrm flipH="1" rot="10800000">
            <a:off x="309500" y="3418450"/>
            <a:ext cx="8443500" cy="12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65" name="Google Shape;165;p26"/>
          <p:cNvSpPr txBox="1"/>
          <p:nvPr/>
        </p:nvSpPr>
        <p:spPr>
          <a:xfrm>
            <a:off x="7969475" y="1810400"/>
            <a:ext cx="1194300" cy="4000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2ECOM.042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6"/>
          <p:cNvSpPr/>
          <p:nvPr/>
        </p:nvSpPr>
        <p:spPr>
          <a:xfrm>
            <a:off x="7807875" y="1667200"/>
            <a:ext cx="189300" cy="6585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2" name="Google Shape;17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888" y="735926"/>
            <a:ext cx="8856225" cy="335605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3" name="Google Shape;173;p27"/>
          <p:cNvSpPr txBox="1"/>
          <p:nvPr/>
        </p:nvSpPr>
        <p:spPr>
          <a:xfrm>
            <a:off x="830275" y="4284675"/>
            <a:ext cx="75708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Montandon et al. What Skills do IT Companies look for in New Developers? A Study with Stack Overflow Jobs, 2020.</a:t>
            </a:r>
            <a:endParaRPr b="0" i="0" sz="17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9" name="Google Shape;179;p28"/>
          <p:cNvSpPr txBox="1"/>
          <p:nvPr>
            <p:ph idx="1" type="body"/>
          </p:nvPr>
        </p:nvSpPr>
        <p:spPr>
          <a:xfrm>
            <a:off x="311700" y="10762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400">
                <a:solidFill>
                  <a:srgbClr val="666666"/>
                </a:solidFill>
              </a:rPr>
              <a:t>“Muitas vezes, contratamos um dev pelos seus hard skills, mas somos forçados a demiti-lo por causa dos soft skills”</a:t>
            </a:r>
            <a:endParaRPr sz="3400">
              <a:solidFill>
                <a:srgbClr val="666666"/>
              </a:solidFill>
            </a:endParaRPr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5" name="Google Shape;185;p29"/>
          <p:cNvSpPr txBox="1"/>
          <p:nvPr>
            <p:ph idx="1" type="body"/>
          </p:nvPr>
        </p:nvSpPr>
        <p:spPr>
          <a:xfrm>
            <a:off x="311700" y="13048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300"/>
              <a:t>“Eu não quero desenvolvedor só tarefeiro…”</a:t>
            </a:r>
            <a:endParaRPr sz="3300"/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1" name="Google Shape;191;p30"/>
          <p:cNvSpPr txBox="1"/>
          <p:nvPr>
            <p:ph idx="1" type="body"/>
          </p:nvPr>
        </p:nvSpPr>
        <p:spPr>
          <a:xfrm>
            <a:off x="400190" y="1823526"/>
            <a:ext cx="8520600" cy="1664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3200">
                <a:solidFill>
                  <a:srgbClr val="4A86E8"/>
                </a:solidFill>
              </a:rPr>
              <a:t>2ECOM.042 - Engenharia de Software I </a:t>
            </a:r>
            <a:endParaRPr b="1" sz="3200">
              <a:solidFill>
                <a:srgbClr val="4A86E8"/>
              </a:solidFill>
            </a:endParaRPr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" name="Google Shape;197;p31"/>
          <p:cNvSpPr txBox="1"/>
          <p:nvPr>
            <p:ph idx="1" type="body"/>
          </p:nvPr>
        </p:nvSpPr>
        <p:spPr>
          <a:xfrm>
            <a:off x="311700" y="11524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en" sz="2500"/>
              <a:t>Programming in the small</a:t>
            </a:r>
            <a:r>
              <a:rPr lang="en" sz="2500"/>
              <a:t> vs </a:t>
            </a:r>
            <a:r>
              <a:rPr b="1" lang="en" sz="2500"/>
              <a:t>Programming in the large</a:t>
            </a:r>
            <a:endParaRPr b="1" sz="2500"/>
          </a:p>
          <a:p>
            <a:pPr indent="0" lvl="0" marL="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2700"/>
              <a:t>                       </a:t>
            </a:r>
            <a:endParaRPr sz="27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2700"/>
              <a:t>      </a:t>
            </a:r>
            <a:r>
              <a:rPr lang="en" sz="2300"/>
              <a:t>Programação                       Engenharia de software</a:t>
            </a:r>
            <a:endParaRPr sz="2300"/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  <p:cxnSp>
        <p:nvCxnSpPr>
          <p:cNvPr id="198" name="Google Shape;198;p31"/>
          <p:cNvCxnSpPr/>
          <p:nvPr/>
        </p:nvCxnSpPr>
        <p:spPr>
          <a:xfrm>
            <a:off x="2462275" y="1787625"/>
            <a:ext cx="0" cy="6060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99" name="Google Shape;199;p31"/>
          <p:cNvCxnSpPr/>
          <p:nvPr/>
        </p:nvCxnSpPr>
        <p:spPr>
          <a:xfrm>
            <a:off x="6729475" y="1787625"/>
            <a:ext cx="0" cy="6060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235500" y="13810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900"/>
              <a:t>Motivação &amp; Importância</a:t>
            </a:r>
            <a:endParaRPr sz="3300"/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Programação </a:t>
            </a:r>
            <a:r>
              <a:rPr lang="en" sz="2200"/>
              <a:t>(programming in the small)</a:t>
            </a:r>
            <a:endParaRPr sz="2200"/>
          </a:p>
        </p:txBody>
      </p:sp>
      <p:sp>
        <p:nvSpPr>
          <p:cNvPr id="205" name="Google Shape;205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Um problema, algoritmo ou funcionalidade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Um desenvolvedor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Poucas linhas de código (~KLOC)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Pouca ou nenhuma manutenção futura</a:t>
            </a:r>
            <a:endParaRPr sz="2200"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06" name="Google Shape;206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Engenharia de Software </a:t>
            </a:r>
            <a:r>
              <a:rPr lang="en" sz="2200"/>
              <a:t>(programming in the large)</a:t>
            </a:r>
            <a:endParaRPr/>
          </a:p>
        </p:txBody>
      </p:sp>
      <p:sp>
        <p:nvSpPr>
          <p:cNvPr id="212" name="Google Shape;212;p33"/>
          <p:cNvSpPr txBox="1"/>
          <p:nvPr>
            <p:ph idx="1" type="body"/>
          </p:nvPr>
        </p:nvSpPr>
        <p:spPr>
          <a:xfrm>
            <a:off x="311700" y="10762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Dezenas de funcionalidades</a:t>
            </a:r>
            <a:endParaRPr sz="20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Milhões de linhas de código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Dezenas de desenvolvedores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Diversos clientes, versões e tecnologias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Interfaces e integrações externas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Manutenção e operação por anos 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Requisitos não-funcionais (segurança, escalabilidade, etc)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etc</a:t>
            </a:r>
            <a:endParaRPr sz="2200"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13" name="Google Shape;213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/>
          <p:nvPr>
            <p:ph idx="1" type="body"/>
          </p:nvPr>
        </p:nvSpPr>
        <p:spPr>
          <a:xfrm>
            <a:off x="235500" y="542875"/>
            <a:ext cx="87093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Dezenas de desenvolvedores ⇒ </a:t>
            </a:r>
            <a:r>
              <a:rPr b="1" lang="en" sz="2200"/>
              <a:t>Processos </a:t>
            </a:r>
            <a:r>
              <a:rPr lang="en" sz="2200"/>
              <a:t>(cap. 2)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Extreme Programming (XP)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Scrum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Kanban</a:t>
            </a:r>
            <a:endParaRPr sz="2000"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19" name="Google Shape;219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5"/>
          <p:cNvSpPr txBox="1"/>
          <p:nvPr>
            <p:ph idx="1" type="body"/>
          </p:nvPr>
        </p:nvSpPr>
        <p:spPr>
          <a:xfrm>
            <a:off x="235500" y="542875"/>
            <a:ext cx="87093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Dezenas de funcionalidades ⇒ </a:t>
            </a:r>
            <a:r>
              <a:rPr b="1" lang="en" sz="2200"/>
              <a:t>Requisitos </a:t>
            </a:r>
            <a:r>
              <a:rPr lang="en" sz="2200"/>
              <a:t>(cap. 3)</a:t>
            </a:r>
            <a:endParaRPr b="1"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Histórias de Usuários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Casos de Uso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MVPs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Testes A/B</a:t>
            </a:r>
            <a:endParaRPr sz="2000"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25" name="Google Shape;22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6"/>
          <p:cNvSpPr txBox="1"/>
          <p:nvPr>
            <p:ph idx="1" type="body"/>
          </p:nvPr>
        </p:nvSpPr>
        <p:spPr>
          <a:xfrm>
            <a:off x="235500" y="619075"/>
            <a:ext cx="8832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Milhões de LOC ⇒ </a:t>
            </a:r>
            <a:r>
              <a:rPr b="1" lang="en" sz="2200"/>
              <a:t>Modelos </a:t>
            </a:r>
            <a:r>
              <a:rPr lang="en" sz="2200"/>
              <a:t>(cap. 4)</a:t>
            </a:r>
            <a:endParaRPr b="1" sz="2200"/>
          </a:p>
          <a:p>
            <a:pPr indent="-3683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Modelos gráficos (“uma figura vale mais do que mil palavras”)</a:t>
            </a:r>
            <a:endParaRPr sz="2200"/>
          </a:p>
          <a:p>
            <a:pPr indent="-3683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2200"/>
              <a:buChar char="○"/>
            </a:pPr>
            <a:r>
              <a:rPr lang="en" sz="2200"/>
              <a:t>Diagramas UML</a:t>
            </a:r>
            <a:endParaRPr/>
          </a:p>
        </p:txBody>
      </p:sp>
      <p:sp>
        <p:nvSpPr>
          <p:cNvPr id="231" name="Google Shape;231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7"/>
          <p:cNvSpPr txBox="1"/>
          <p:nvPr>
            <p:ph idx="1" type="body"/>
          </p:nvPr>
        </p:nvSpPr>
        <p:spPr>
          <a:xfrm>
            <a:off x="235500" y="546850"/>
            <a:ext cx="8709300" cy="22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Milhões de LOC ⇒ </a:t>
            </a:r>
            <a:r>
              <a:rPr b="1" lang="en" sz="2200"/>
              <a:t>Projeto </a:t>
            </a:r>
            <a:r>
              <a:rPr b="1" lang="en" sz="2000"/>
              <a:t>&amp; </a:t>
            </a:r>
            <a:r>
              <a:rPr b="1" lang="en" sz="2200"/>
              <a:t>Arquitetura</a:t>
            </a:r>
            <a:r>
              <a:rPr lang="en" sz="2200"/>
              <a:t> (caps. 5, 6 e 7)</a:t>
            </a:r>
            <a:endParaRPr sz="2200"/>
          </a:p>
          <a:p>
            <a:pPr indent="-3683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Princípios de Projeto:  coesão &amp; acoplamento; SOLID</a:t>
            </a:r>
            <a:endParaRPr sz="2200"/>
          </a:p>
          <a:p>
            <a:pPr indent="-3683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Padrões de Projeto: </a:t>
            </a:r>
            <a:r>
              <a:rPr lang="en" sz="2000"/>
              <a:t>singleton, Proxy, Adaptadores, etc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200"/>
              <a:t>Arquitetura: camadas, MVC, microsserviços, Pub/Sub, etc</a:t>
            </a:r>
            <a:endParaRPr sz="2000"/>
          </a:p>
          <a:p>
            <a:pPr indent="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37" name="Google Shape;237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3" name="Google Shape;243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70200" y="804062"/>
            <a:ext cx="4569150" cy="367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9"/>
          <p:cNvSpPr txBox="1"/>
          <p:nvPr>
            <p:ph idx="1" type="body"/>
          </p:nvPr>
        </p:nvSpPr>
        <p:spPr>
          <a:xfrm>
            <a:off x="235500" y="542875"/>
            <a:ext cx="87093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200"/>
              <a:t>Mudanças constantes ⇒ </a:t>
            </a:r>
            <a:r>
              <a:rPr b="1" lang="en" sz="2200"/>
              <a:t>Testes </a:t>
            </a:r>
            <a:r>
              <a:rPr b="1" lang="en" sz="2000"/>
              <a:t>Automatizados </a:t>
            </a:r>
            <a:r>
              <a:rPr lang="en" sz="2200"/>
              <a:t>(cap. 8)</a:t>
            </a:r>
            <a:endParaRPr b="1" sz="2200"/>
          </a:p>
          <a:p>
            <a:pPr indent="-3683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Testes de unidade</a:t>
            </a:r>
            <a:endParaRPr sz="2200"/>
          </a:p>
          <a:p>
            <a:pPr indent="-3683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Testes de integração</a:t>
            </a:r>
            <a:endParaRPr sz="2200"/>
          </a:p>
          <a:p>
            <a:pPr indent="-3683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Testes de sistema</a:t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49" name="Google Shape;249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5" name="Google Shape;255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124" y="690574"/>
            <a:ext cx="3703800" cy="19358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6" name="Google Shape;256;p40"/>
          <p:cNvSpPr txBox="1"/>
          <p:nvPr/>
        </p:nvSpPr>
        <p:spPr>
          <a:xfrm>
            <a:off x="4896500" y="664025"/>
            <a:ext cx="3777300" cy="244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0"/>
          <p:cNvSpPr txBox="1"/>
          <p:nvPr/>
        </p:nvSpPr>
        <p:spPr>
          <a:xfrm>
            <a:off x="5228250" y="1213900"/>
            <a:ext cx="32613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" sz="3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Qual código falta aqui?</a:t>
            </a:r>
            <a:endParaRPr b="0" i="0" sz="3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63" name="Google Shape;26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9124" y="538174"/>
            <a:ext cx="3703800" cy="19358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4" name="Google Shape;26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08725" y="511400"/>
            <a:ext cx="3765150" cy="22910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83100" y="15334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400"/>
              <a:t>Toda empresa está se transformando em uma empresa de software</a:t>
            </a:r>
            <a:endParaRPr sz="3400"/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2"/>
          <p:cNvSpPr txBox="1"/>
          <p:nvPr>
            <p:ph idx="1" type="body"/>
          </p:nvPr>
        </p:nvSpPr>
        <p:spPr>
          <a:xfrm>
            <a:off x="235500" y="542875"/>
            <a:ext cx="87093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200"/>
              <a:t>Usado por anos ⇒ </a:t>
            </a:r>
            <a:r>
              <a:rPr b="1" lang="en" sz="2200"/>
              <a:t>Manutenção ou refactoring </a:t>
            </a:r>
            <a:r>
              <a:rPr lang="en" sz="2200"/>
              <a:t>(cap. 9)</a:t>
            </a:r>
            <a:endParaRPr b="1" sz="2200"/>
          </a:p>
          <a:p>
            <a:pPr indent="-3683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Catálogos de refactoring</a:t>
            </a:r>
            <a:endParaRPr sz="2200"/>
          </a:p>
          <a:p>
            <a:pPr indent="-3683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○"/>
            </a:pPr>
            <a:r>
              <a:rPr lang="en" sz="2200"/>
              <a:t>Code smells</a:t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70" name="Google Shape;270;p4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43"/>
          <p:cNvSpPr txBox="1"/>
          <p:nvPr>
            <p:ph idx="1" type="body"/>
          </p:nvPr>
        </p:nvSpPr>
        <p:spPr>
          <a:xfrm>
            <a:off x="235500" y="542875"/>
            <a:ext cx="87093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200"/>
              <a:t>Temos também que operar ⇒ </a:t>
            </a:r>
            <a:r>
              <a:rPr b="1" lang="en" sz="2200"/>
              <a:t>DevOps </a:t>
            </a:r>
            <a:r>
              <a:rPr lang="en" sz="2200"/>
              <a:t>(cap. 10)</a:t>
            </a:r>
            <a:endParaRPr b="1"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Controle de versões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Gerenciamento de branches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Integração Contínua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Deployment contínuo </a:t>
            </a:r>
            <a:endParaRPr sz="2000"/>
          </a:p>
          <a:p>
            <a:pPr indent="-355600" lvl="1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 sz="2000"/>
              <a:t>etc</a:t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76" name="Google Shape;276;p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2" name="Google Shape;282;p44"/>
          <p:cNvSpPr txBox="1"/>
          <p:nvPr>
            <p:ph idx="1" type="body"/>
          </p:nvPr>
        </p:nvSpPr>
        <p:spPr>
          <a:xfrm>
            <a:off x="311700" y="14572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400">
                <a:solidFill>
                  <a:srgbClr val="666666"/>
                </a:solidFill>
              </a:rPr>
              <a:t>Mais uma comparação para tentar explicar o trabalho de um ES</a:t>
            </a:r>
            <a:endParaRPr sz="3400">
              <a:solidFill>
                <a:srgbClr val="666666"/>
              </a:solidFill>
            </a:endParaRPr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8" name="Google Shape;288;p45"/>
          <p:cNvSpPr txBox="1"/>
          <p:nvPr>
            <p:ph idx="1" type="body"/>
          </p:nvPr>
        </p:nvSpPr>
        <p:spPr>
          <a:xfrm>
            <a:off x="235500" y="6190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100"/>
              <a:t>Trabalho de um ES é parecido com a administração de uma grande cidade</a:t>
            </a:r>
            <a:endParaRPr sz="31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1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3400"/>
              <a:t>software 〜 cidade digital</a:t>
            </a:r>
            <a:endParaRPr sz="34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4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Explorando um pouco mais…</a:t>
            </a:r>
            <a:endParaRPr sz="2200"/>
          </a:p>
        </p:txBody>
      </p:sp>
      <p:sp>
        <p:nvSpPr>
          <p:cNvPr id="294" name="Google Shape;294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BH funciona 24 horas → idem software (operação)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BH tem diversos bairros → módulos, camadas, etc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BH tem que se integrar com municípios vizinhos → integração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BH precisa de um plano de expansão → novas features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BH tem problemas de segurança → idem para software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BH tem milhares de funcionários  → idem empresas software</a:t>
            </a:r>
            <a:endParaRPr sz="2200"/>
          </a:p>
          <a:p>
            <a:pPr indent="-368300" lvl="0" marL="4572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BH tem problemas de limpeza → clean code, qualidade </a:t>
            </a:r>
            <a:endParaRPr sz="22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95" name="Google Shape;295;p4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7"/>
          <p:cNvSpPr txBox="1"/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4 T's da Engenharia de Software</a:t>
            </a:r>
            <a:endParaRPr sz="2200"/>
          </a:p>
        </p:txBody>
      </p:sp>
      <p:sp>
        <p:nvSpPr>
          <p:cNvPr id="301" name="Google Shape;301;p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2" name="Google Shape;302;p47"/>
          <p:cNvSpPr txBox="1"/>
          <p:nvPr/>
        </p:nvSpPr>
        <p:spPr>
          <a:xfrm>
            <a:off x="823875" y="1075850"/>
            <a:ext cx="3089400" cy="1645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i="0" lang="en" sz="2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endParaRPr b="1" i="0" sz="2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alinhar pessoas, processos, trabalho em equipe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 txBox="1"/>
          <p:nvPr/>
        </p:nvSpPr>
        <p:spPr>
          <a:xfrm>
            <a:off x="4786275" y="1075850"/>
            <a:ext cx="3090600" cy="1645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i="0" lang="en" sz="2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Tempo</a:t>
            </a:r>
            <a:endParaRPr b="1" i="0" sz="2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sistemas duram anos; manutenção, evolução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47"/>
          <p:cNvSpPr txBox="1"/>
          <p:nvPr/>
        </p:nvSpPr>
        <p:spPr>
          <a:xfrm>
            <a:off x="823875" y="3133250"/>
            <a:ext cx="3089400" cy="1645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i="0" lang="en" sz="2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en" sz="26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amanho</a:t>
            </a:r>
            <a:endParaRPr b="1" i="0" sz="2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sistemas têm MLOC; complexidade</a:t>
            </a:r>
            <a:endParaRPr b="0" i="0" sz="1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47"/>
          <p:cNvSpPr txBox="1"/>
          <p:nvPr/>
        </p:nvSpPr>
        <p:spPr>
          <a:xfrm>
            <a:off x="4786275" y="3133250"/>
            <a:ext cx="3090600" cy="1645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i="0" lang="en" sz="2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Tecnologia</a:t>
            </a:r>
            <a:endParaRPr b="1" i="0" sz="29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ferramenta de trabalho; evolução constante; legado</a:t>
            </a:r>
            <a:endParaRPr b="0" i="0" sz="18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1" name="Google Shape;311;p48"/>
          <p:cNvSpPr txBox="1"/>
          <p:nvPr>
            <p:ph idx="1" type="body"/>
          </p:nvPr>
        </p:nvSpPr>
        <p:spPr>
          <a:xfrm>
            <a:off x="464100" y="16858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400"/>
              <a:t>Mais informações sobre a disciplina</a:t>
            </a:r>
            <a:endParaRPr sz="3400"/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Pré-requisitos</a:t>
            </a:r>
            <a:endParaRPr/>
          </a:p>
        </p:txBody>
      </p:sp>
      <p:sp>
        <p:nvSpPr>
          <p:cNvPr id="317" name="Google Shape;317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Algoritmos e estruturas de dados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Orientação a objetos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Conhecimento básico de BDs (para o trabalho prático)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Importante para alunos que não são de CC ou SI 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Desejável: aluno deve estar na metade final do seu curso</a:t>
            </a:r>
            <a:endParaRPr sz="22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	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18" name="Google Shape;318;p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Bibliografia Principal </a:t>
            </a:r>
            <a:endParaRPr/>
          </a:p>
        </p:txBody>
      </p:sp>
      <p:sp>
        <p:nvSpPr>
          <p:cNvPr id="324" name="Google Shape;324;p5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5" name="Google Shape;325;p50"/>
          <p:cNvSpPr txBox="1"/>
          <p:nvPr/>
        </p:nvSpPr>
        <p:spPr>
          <a:xfrm>
            <a:off x="642950" y="3862700"/>
            <a:ext cx="7170000" cy="8436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Versão Web (aberta): </a:t>
            </a:r>
            <a:r>
              <a:rPr b="0" i="0" lang="en" sz="20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https://engsoftmoderna.info</a:t>
            </a:r>
            <a:endParaRPr b="0" i="0" sz="2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3200" y="1170125"/>
            <a:ext cx="3151213" cy="254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Capítulos</a:t>
            </a:r>
            <a:endParaRPr/>
          </a:p>
        </p:txBody>
      </p:sp>
      <p:sp>
        <p:nvSpPr>
          <p:cNvPr id="332" name="Google Shape;332;p51"/>
          <p:cNvSpPr txBox="1"/>
          <p:nvPr>
            <p:ph idx="1" type="body"/>
          </p:nvPr>
        </p:nvSpPr>
        <p:spPr>
          <a:xfrm>
            <a:off x="311700" y="1152475"/>
            <a:ext cx="4342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Introdução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Processos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Requisitos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Modelos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Princípios de Projeto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Padrões de Projeto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rabicPeriod"/>
            </a:pPr>
            <a:r>
              <a:rPr lang="en" sz="2200"/>
              <a:t>Arquitetura</a:t>
            </a:r>
            <a:r>
              <a:rPr lang="en"/>
              <a:t>	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33" name="Google Shape;333;p5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4" name="Google Shape;334;p51"/>
          <p:cNvSpPr txBox="1"/>
          <p:nvPr>
            <p:ph idx="1" type="body"/>
          </p:nvPr>
        </p:nvSpPr>
        <p:spPr>
          <a:xfrm>
            <a:off x="4807500" y="1152475"/>
            <a:ext cx="4109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AutoNum type="arabicPeriod" startAt="8"/>
            </a:pPr>
            <a:r>
              <a:rPr lang="en" sz="2200"/>
              <a:t>Testes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rabicPeriod" startAt="8"/>
            </a:pPr>
            <a:r>
              <a:rPr lang="en" sz="2200"/>
              <a:t>Refactoring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rabicPeriod" startAt="8"/>
            </a:pPr>
            <a:r>
              <a:rPr lang="en" sz="2200"/>
              <a:t>DevOps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AutoNum type="arabicPeriod" startAt="8"/>
            </a:pPr>
            <a:r>
              <a:rPr lang="en" sz="2200"/>
              <a:t>Apêndice A: Git</a:t>
            </a:r>
            <a:endParaRPr sz="2200"/>
          </a:p>
          <a:p>
            <a:pPr indent="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	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83100" y="1533475"/>
            <a:ext cx="89382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400"/>
              <a:t>Bancos, comércio, transporte, hotéis, mídia, educação, saúde, lazer, moeda, etc</a:t>
            </a:r>
            <a:endParaRPr sz="3400"/>
          </a:p>
          <a:p>
            <a:pPr indent="0" lvl="0" marL="45720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6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Também estão disponíveis </a:t>
            </a:r>
            <a:r>
              <a:rPr lang="en" sz="1900"/>
              <a:t>(</a:t>
            </a:r>
            <a:r>
              <a:rPr lang="en" sz="1900">
                <a:solidFill>
                  <a:schemeClr val="dk2"/>
                </a:solidFill>
              </a:rPr>
              <a:t>https://engsoftmoderna.info</a:t>
            </a:r>
            <a:r>
              <a:rPr lang="en" sz="1900"/>
              <a:t>)</a:t>
            </a:r>
            <a:endParaRPr sz="1900"/>
          </a:p>
        </p:txBody>
      </p:sp>
      <p:sp>
        <p:nvSpPr>
          <p:cNvPr id="340" name="Google Shape;340;p52"/>
          <p:cNvSpPr txBox="1"/>
          <p:nvPr>
            <p:ph idx="1" type="body"/>
          </p:nvPr>
        </p:nvSpPr>
        <p:spPr>
          <a:xfrm>
            <a:off x="311700" y="1152475"/>
            <a:ext cx="8709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Slides (para cada capítulo)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Exercícios de V ou F (para cada capítulo)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Código fonte (IDE online repl.it)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FAQs (cada capítulo)</a:t>
            </a:r>
            <a:endParaRPr sz="2200"/>
          </a:p>
          <a:p>
            <a:pPr indent="-368300" lvl="0" marL="457200" marR="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Artigos didáticos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/>
              <a:t>	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914400" rtl="0" algn="l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41" name="Google Shape;341;p5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3"/>
          <p:cNvSpPr txBox="1"/>
          <p:nvPr>
            <p:ph type="title"/>
          </p:nvPr>
        </p:nvSpPr>
        <p:spPr>
          <a:xfrm>
            <a:off x="1579475" y="1740425"/>
            <a:ext cx="6049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3200"/>
              <a:t>Bibliografia Complementar</a:t>
            </a:r>
            <a:endParaRPr sz="3200"/>
          </a:p>
        </p:txBody>
      </p:sp>
      <p:sp>
        <p:nvSpPr>
          <p:cNvPr id="347" name="Google Shape;347;p5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4"/>
          <p:cNvSpPr txBox="1"/>
          <p:nvPr/>
        </p:nvSpPr>
        <p:spPr>
          <a:xfrm>
            <a:off x="4095400" y="679325"/>
            <a:ext cx="7344600" cy="8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53" name="Google Shape;353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150" y="152400"/>
            <a:ext cx="1461879" cy="233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2791" y="152400"/>
            <a:ext cx="1569300" cy="2335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62853" y="164525"/>
            <a:ext cx="1793497" cy="233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17112" y="209550"/>
            <a:ext cx="1738676" cy="218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5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316550" y="209550"/>
            <a:ext cx="1793500" cy="218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5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4150" y="2824187"/>
            <a:ext cx="1461875" cy="176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5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149425" y="2824187"/>
            <a:ext cx="1461875" cy="1928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5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855150" y="2824187"/>
            <a:ext cx="1142557" cy="172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5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903150" y="2824187"/>
            <a:ext cx="1569300" cy="1981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09800" y="228600"/>
            <a:ext cx="1475650" cy="2249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54640" y="228600"/>
            <a:ext cx="1643275" cy="2209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2204" y="234025"/>
            <a:ext cx="1729071" cy="216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5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5675" y="2819400"/>
            <a:ext cx="1643275" cy="2103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5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167600" y="2822275"/>
            <a:ext cx="1643275" cy="216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5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89350" y="2826507"/>
            <a:ext cx="1729075" cy="2136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5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54950" y="309587"/>
            <a:ext cx="1569300" cy="2049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Avaliação</a:t>
            </a:r>
            <a:endParaRPr/>
          </a:p>
        </p:txBody>
      </p:sp>
      <p:sp>
        <p:nvSpPr>
          <p:cNvPr id="378" name="Google Shape;378;p56"/>
          <p:cNvSpPr txBox="1"/>
          <p:nvPr>
            <p:ph idx="1" type="body"/>
          </p:nvPr>
        </p:nvSpPr>
        <p:spPr>
          <a:xfrm>
            <a:off x="311700" y="966192"/>
            <a:ext cx="8637900" cy="39854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200"/>
              <a:t>3 listas de exercícios práticos: 5 pontos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Lista 1 – 1 ponto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Lista 2 e Lista 3 – 2 pontos cada uma</a:t>
            </a:r>
            <a:endParaRPr sz="1800"/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2200"/>
              <a:t>3 provas presenciais e sem consulta: 95 pontos</a:t>
            </a:r>
            <a:endParaRPr sz="2200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Prova 1 – 30 pontos – </a:t>
            </a:r>
            <a:r>
              <a:rPr i="1" lang="en" sz="1800"/>
              <a:t>Aulas 01, 02, 03, 04, 05 e 06</a:t>
            </a:r>
            <a:endParaRPr sz="1800"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Prova 2 – 30 pontos – </a:t>
            </a:r>
            <a:r>
              <a:rPr i="1" lang="en" sz="1800"/>
              <a:t>Aulas 07, 08, 09, 10, 11 e 12 </a:t>
            </a:r>
            <a:endParaRPr/>
          </a:p>
          <a:p>
            <a:pPr indent="-3429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Prova 3 – 35 pontos – </a:t>
            </a:r>
            <a:r>
              <a:rPr i="1" lang="en" sz="1800"/>
              <a:t>Aulas 13, 14, 15, 16, 17 e 18</a:t>
            </a:r>
            <a:endParaRPr sz="1800"/>
          </a:p>
          <a:p>
            <a:pPr indent="-3429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Prova de 2a chamada (para quem perdeu alguma prova - matéria toda)</a:t>
            </a:r>
            <a:endParaRPr sz="1800"/>
          </a:p>
          <a:p>
            <a:pPr indent="-3429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Exame Especial (matéria toda)</a:t>
            </a:r>
            <a:endParaRPr sz="1800"/>
          </a:p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79" name="Google Shape;379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7"/>
          <p:cNvSpPr txBox="1"/>
          <p:nvPr>
            <p:ph type="title"/>
          </p:nvPr>
        </p:nvSpPr>
        <p:spPr>
          <a:xfrm>
            <a:off x="332550" y="1283225"/>
            <a:ext cx="858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600">
                <a:solidFill>
                  <a:schemeClr val="dk2"/>
                </a:solidFill>
              </a:rPr>
              <a:t>Obrigado!</a:t>
            </a:r>
            <a:endParaRPr sz="46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34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500">
                <a:solidFill>
                  <a:schemeClr val="dk2"/>
                </a:solidFill>
              </a:rPr>
              <a:t>eduardocunha11@gmail.com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385" name="Google Shape;385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83100" y="13048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400"/>
              <a:t>X  = empresa &amp; app</a:t>
            </a:r>
            <a:endParaRPr sz="34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4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83100" y="13048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sz="3400"/>
              <a:t>X  = empresa &amp; app</a:t>
            </a:r>
            <a:endParaRPr sz="34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400"/>
          </a:p>
          <a:p>
            <a:pPr indent="0" lvl="0" marL="0" rtl="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/>
              <a:t>X = Uber, iFood, Zoom, YouTube, Inter, Nubank, etc.</a:t>
            </a:r>
            <a:endParaRPr sz="28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4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3400"/>
          </a:p>
          <a:p>
            <a:pPr indent="0" lvl="0" marL="0" marR="0" rtl="0" algn="ctr">
              <a:lnSpc>
                <a:spcPct val="114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3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83100" y="1618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SzPts val="1800"/>
              <a:buNone/>
            </a:pPr>
            <a:r>
              <a:rPr lang="en" sz="3000"/>
              <a:t>Empresa de software ⇒ movida por </a:t>
            </a:r>
            <a:r>
              <a:rPr b="1" lang="en" sz="3000"/>
              <a:t>engenheiros de software</a:t>
            </a:r>
            <a:endParaRPr b="1" sz="3000"/>
          </a:p>
        </p:txBody>
      </p:sp>
      <p:pic>
        <p:nvPicPr>
          <p:cNvPr id="92" name="Google Shape;9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0885" y="1546550"/>
            <a:ext cx="5269824" cy="296427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/>
          <p:nvPr/>
        </p:nvSpPr>
        <p:spPr>
          <a:xfrm>
            <a:off x="2871350" y="4658875"/>
            <a:ext cx="3279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rPr>
              <a:t>GitLab team photo, New Orleans, 2019</a:t>
            </a:r>
            <a:endParaRPr b="0" i="0" sz="1400" u="none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9" name="Google Shape;9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838200"/>
            <a:ext cx="8839201" cy="2199654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0" name="Google Shape;100;p20"/>
          <p:cNvSpPr txBox="1"/>
          <p:nvPr/>
        </p:nvSpPr>
        <p:spPr>
          <a:xfrm>
            <a:off x="951625" y="3327875"/>
            <a:ext cx="7664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https://tecnoblog.net/457977/nubank-abre-300-vagas-de-emprego-40-sao-para-engenheiros/</a:t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21"/>
          <p:cNvSpPr txBox="1"/>
          <p:nvPr>
            <p:ph idx="1" type="body"/>
          </p:nvPr>
        </p:nvSpPr>
        <p:spPr>
          <a:xfrm>
            <a:off x="235500" y="466675"/>
            <a:ext cx="8520600" cy="8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4000"/>
              </a:lnSpc>
              <a:spcBef>
                <a:spcPts val="0"/>
              </a:spcBef>
              <a:spcAft>
                <a:spcPts val="1000"/>
              </a:spcAft>
              <a:buSzPts val="1800"/>
              <a:buNone/>
            </a:pPr>
            <a:r>
              <a:rPr lang="en" sz="3400"/>
              <a:t>Mercado de trabalho global</a:t>
            </a:r>
            <a:endParaRPr b="1" sz="3400"/>
          </a:p>
        </p:txBody>
      </p:sp>
      <p:pic>
        <p:nvPicPr>
          <p:cNvPr id="107" name="Google Shape;10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1450" y="1398238"/>
            <a:ext cx="7968700" cy="3153925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