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1ac448721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1ac448721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12c3f7de0c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12c3f7de0c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12c3f7de0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12c3f7de0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12c3f7de0c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12c3f7de0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001f3dbebd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001f3dbebd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3f6406d39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3f6406d39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3f6406d39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3f6406d39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417108e21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417108e21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417108e21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417108e21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3f6406d39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3f6406d39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b51f9d112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fb51f9d112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b4d6c77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b4d6c77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fb51f9d112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fb51f9d112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fb51f9d112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fb51f9d112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fb51f9d112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fb51f9d112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fb51f9d112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fb51f9d112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0630333a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0630333a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fb51f9d112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fb51f9d112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3f6406d394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3f6406d39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3f6406d394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3f6406d394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3f6406d394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3f6406d394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3f6406d394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3f6406d394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fb51f9d112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fb51f9d112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3f6406d39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3f6406d39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3f6406d394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3f6406d394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fb51f9d112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fb51f9d112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fb51f9d112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fb51f9d112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fb51f9d112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fb51f9d112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2487928f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2487928f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fb51f9d112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fb51f9d112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fb51f9d112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fb51f9d112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fb51f9d112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fb51f9d112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fb51f9d112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fb51f9d112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fb51f9d112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fb51f9d112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1944e03c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1944e03c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1944e03ce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1944e03ce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1944e03ce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1944e03ce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001f3dbebd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001f3dbebd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3f6406d3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3f6406d3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12c3f7de0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12c3f7de0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2c3f7de0c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2c3f7de0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12c3f7de0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12c3f7de0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12c3f7de0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12c3f7de0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142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creativecommons.org/licenses/by/3.0/b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https://gist.githubusercontent.com/yvan/81067209bfc284e67f963b44f87fd3c6/raw/996d0c27b1abf268de43219017ed88e1acd0e25e/first_cobol_conditionals.cb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title"/>
          </p:nvPr>
        </p:nvSpPr>
        <p:spPr>
          <a:xfrm>
            <a:off x="311700" y="23032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2650"/>
              <a:t>Compreensão, Manutenção e Evolução de Software</a:t>
            </a:r>
            <a:endParaRPr sz="2650"/>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a:p>
            <a:pPr indent="0" lvl="0" marL="0" rtl="0" algn="ctr">
              <a:spcBef>
                <a:spcPts val="0"/>
              </a:spcBef>
              <a:spcAft>
                <a:spcPts val="0"/>
              </a:spcAft>
              <a:buNone/>
            </a:pPr>
            <a:r>
              <a:rPr b="1" lang="en" sz="3550"/>
              <a:t>Cap. 1 - Introdução</a:t>
            </a:r>
            <a:endParaRPr b="1" sz="3550"/>
          </a:p>
          <a:p>
            <a:pPr indent="0" lvl="0" marL="0" rtl="0" algn="ctr">
              <a:spcBef>
                <a:spcPts val="0"/>
              </a:spcBef>
              <a:spcAft>
                <a:spcPts val="0"/>
              </a:spcAft>
              <a:buNone/>
            </a:pPr>
            <a:r>
              <a:t/>
            </a:r>
            <a:endParaRPr b="1" sz="3200"/>
          </a:p>
          <a:p>
            <a:pPr indent="0" lvl="0" marL="0" rtl="0" algn="ctr">
              <a:spcBef>
                <a:spcPts val="0"/>
              </a:spcBef>
              <a:spcAft>
                <a:spcPts val="0"/>
              </a:spcAft>
              <a:buClr>
                <a:schemeClr val="dk1"/>
              </a:buClr>
              <a:buSzPct val="45833"/>
              <a:buFont typeface="Arial"/>
              <a:buNone/>
            </a:pPr>
            <a:r>
              <a:rPr lang="en" sz="2400"/>
              <a:t>Prof. Marco Tulio Valente</a:t>
            </a:r>
            <a:endParaRPr sz="2400"/>
          </a:p>
          <a:p>
            <a:pPr indent="0" lvl="0" marL="0" rtl="0" algn="ctr">
              <a:spcBef>
                <a:spcPts val="0"/>
              </a:spcBef>
              <a:spcAft>
                <a:spcPts val="0"/>
              </a:spcAft>
              <a:buClr>
                <a:schemeClr val="dk1"/>
              </a:buClr>
              <a:buSzPct val="45833"/>
              <a:buFont typeface="Arial"/>
              <a:buNone/>
            </a:pPr>
            <a:r>
              <a:t/>
            </a:r>
            <a:endParaRPr sz="2400"/>
          </a:p>
          <a:p>
            <a:pPr indent="0" lvl="0" marL="0" rtl="0" algn="ctr">
              <a:spcBef>
                <a:spcPts val="0"/>
              </a:spcBef>
              <a:spcAft>
                <a:spcPts val="0"/>
              </a:spcAft>
              <a:buNone/>
            </a:pPr>
            <a:r>
              <a:t/>
            </a:r>
            <a:endParaRPr b="1" sz="3200"/>
          </a:p>
          <a:p>
            <a:pPr indent="0" lvl="0" marL="0" rtl="0" algn="ctr">
              <a:spcBef>
                <a:spcPts val="0"/>
              </a:spcBef>
              <a:spcAft>
                <a:spcPts val="0"/>
              </a:spcAft>
              <a:buNone/>
            </a:pPr>
            <a:r>
              <a:t/>
            </a:r>
            <a:endParaRPr sz="3000"/>
          </a:p>
          <a:p>
            <a:pPr indent="0" lvl="0" marL="0" rtl="0" algn="ctr">
              <a:spcBef>
                <a:spcPts val="0"/>
              </a:spcBef>
              <a:spcAft>
                <a:spcPts val="0"/>
              </a:spcAft>
              <a:buNone/>
            </a:pPr>
            <a:r>
              <a:t/>
            </a:r>
            <a:endParaRPr sz="2400"/>
          </a:p>
          <a:p>
            <a:pPr indent="0" lvl="0" marL="0" rtl="0" algn="ctr">
              <a:spcBef>
                <a:spcPts val="0"/>
              </a:spcBef>
              <a:spcAft>
                <a:spcPts val="0"/>
              </a:spcAft>
              <a:buNone/>
            </a:pPr>
            <a:r>
              <a:t/>
            </a:r>
            <a:endParaRPr sz="1844"/>
          </a:p>
        </p:txBody>
      </p:sp>
      <p:sp>
        <p:nvSpPr>
          <p:cNvPr id="100" name="Google Shape;10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1" name="Google Shape;101;p25"/>
          <p:cNvSpPr txBox="1"/>
          <p:nvPr/>
        </p:nvSpPr>
        <p:spPr>
          <a:xfrm>
            <a:off x="751450" y="4455775"/>
            <a:ext cx="7695900" cy="52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666666"/>
                </a:solidFill>
                <a:highlight>
                  <a:schemeClr val="lt1"/>
                </a:highlight>
              </a:rPr>
              <a:t>Licença </a:t>
            </a:r>
            <a:r>
              <a:rPr lang="en" sz="1200" u="sng">
                <a:solidFill>
                  <a:srgbClr val="666666"/>
                </a:solidFill>
                <a:highlight>
                  <a:schemeClr val="lt1"/>
                </a:highlight>
                <a:hlinkClick r:id="rId3">
                  <a:extLst>
                    <a:ext uri="{A12FA001-AC4F-418D-AE19-62706E023703}">
                      <ahyp:hlinkClr val="tx"/>
                    </a:ext>
                  </a:extLst>
                </a:hlinkClick>
              </a:rPr>
              <a:t>CC-BY</a:t>
            </a:r>
            <a:r>
              <a:rPr lang="en" sz="1200">
                <a:solidFill>
                  <a:srgbClr val="666666"/>
                </a:solidFill>
                <a:highlight>
                  <a:schemeClr val="lt1"/>
                </a:highlight>
              </a:rPr>
              <a:t>; permite copiar, distribuir, adaptar etc; porém, cr</a:t>
            </a:r>
            <a:r>
              <a:rPr lang="en" sz="1200">
                <a:solidFill>
                  <a:srgbClr val="666666"/>
                </a:solidFill>
                <a:highlight>
                  <a:schemeClr val="lt1"/>
                </a:highlight>
              </a:rPr>
              <a:t>é</a:t>
            </a:r>
            <a:r>
              <a:rPr lang="en" sz="1200">
                <a:solidFill>
                  <a:srgbClr val="666666"/>
                </a:solidFill>
                <a:highlight>
                  <a:schemeClr val="lt1"/>
                </a:highlight>
              </a:rPr>
              <a:t>ditos devem ser dados ao autor dos slides</a:t>
            </a:r>
            <a:endParaRPr>
              <a:solidFill>
                <a:srgbClr val="66666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4"/>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4" name="Google Shape;174;p34"/>
          <p:cNvSpPr/>
          <p:nvPr/>
        </p:nvSpPr>
        <p:spPr>
          <a:xfrm>
            <a:off x="2519075" y="1662675"/>
            <a:ext cx="1741200" cy="147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Código do</a:t>
            </a:r>
            <a:endParaRPr/>
          </a:p>
          <a:p>
            <a:pPr indent="0" lvl="0" marL="0" rtl="0" algn="ctr">
              <a:spcBef>
                <a:spcPts val="0"/>
              </a:spcBef>
              <a:spcAft>
                <a:spcPts val="0"/>
              </a:spcAft>
              <a:buNone/>
            </a:pPr>
            <a:r>
              <a:rPr lang="en"/>
              <a:t>CrowdStrike</a:t>
            </a:r>
            <a:endParaRPr/>
          </a:p>
        </p:txBody>
      </p:sp>
      <p:sp>
        <p:nvSpPr>
          <p:cNvPr id="175" name="Google Shape;175;p34"/>
          <p:cNvSpPr/>
          <p:nvPr/>
        </p:nvSpPr>
        <p:spPr>
          <a:xfrm>
            <a:off x="5084900" y="1718325"/>
            <a:ext cx="1392000" cy="13749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Arquivos que descrevem as regras de segurança que são verificadas</a:t>
            </a:r>
            <a:endParaRPr sz="1200"/>
          </a:p>
        </p:txBody>
      </p:sp>
      <p:cxnSp>
        <p:nvCxnSpPr>
          <p:cNvPr id="176" name="Google Shape;176;p34"/>
          <p:cNvCxnSpPr>
            <a:stCxn id="174" idx="3"/>
            <a:endCxn id="175" idx="2"/>
          </p:cNvCxnSpPr>
          <p:nvPr/>
        </p:nvCxnSpPr>
        <p:spPr>
          <a:xfrm>
            <a:off x="4260275" y="2398125"/>
            <a:ext cx="824700" cy="7800"/>
          </a:xfrm>
          <a:prstGeom prst="straightConnector1">
            <a:avLst/>
          </a:prstGeom>
          <a:noFill/>
          <a:ln cap="flat" cmpd="sng" w="9525">
            <a:solidFill>
              <a:schemeClr val="dk2"/>
            </a:solidFill>
            <a:prstDash val="solid"/>
            <a:round/>
            <a:headEnd len="med" w="med" type="triangle"/>
            <a:tailEnd len="med" w="med" type="triangle"/>
          </a:ln>
        </p:spPr>
      </p:cxnSp>
      <p:sp>
        <p:nvSpPr>
          <p:cNvPr id="177" name="Google Shape;177;p34"/>
          <p:cNvSpPr txBox="1"/>
          <p:nvPr/>
        </p:nvSpPr>
        <p:spPr>
          <a:xfrm>
            <a:off x="2524325" y="3210175"/>
            <a:ext cx="17412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A86E8"/>
                </a:solidFill>
              </a:rPr>
              <a:t>Não foi atualizado</a:t>
            </a:r>
            <a:endParaRPr>
              <a:solidFill>
                <a:srgbClr val="4A86E8"/>
              </a:solidFill>
            </a:endParaRPr>
          </a:p>
        </p:txBody>
      </p:sp>
      <p:sp>
        <p:nvSpPr>
          <p:cNvPr id="178" name="Google Shape;178;p34"/>
          <p:cNvSpPr txBox="1"/>
          <p:nvPr/>
        </p:nvSpPr>
        <p:spPr>
          <a:xfrm>
            <a:off x="4962725" y="3210175"/>
            <a:ext cx="16575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Foi atualizado</a:t>
            </a:r>
            <a:endParaRPr>
              <a:solidFill>
                <a:srgbClr val="FF0000"/>
              </a:solidFill>
            </a:endParaRPr>
          </a:p>
        </p:txBody>
      </p:sp>
      <p:sp>
        <p:nvSpPr>
          <p:cNvPr id="179" name="Google Shape;179;p34"/>
          <p:cNvSpPr txBox="1"/>
          <p:nvPr/>
        </p:nvSpPr>
        <p:spPr>
          <a:xfrm>
            <a:off x="142325" y="1066850"/>
            <a:ext cx="1931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a:solidFill>
                  <a:srgbClr val="4A86E8"/>
                </a:solidFill>
              </a:rPr>
              <a:t>Sujeito a gradual </a:t>
            </a:r>
            <a:endParaRPr b="1">
              <a:solidFill>
                <a:srgbClr val="4A86E8"/>
              </a:solidFill>
            </a:endParaRPr>
          </a:p>
          <a:p>
            <a:pPr indent="0" lvl="0" marL="0" marR="0" rtl="0" algn="ctr">
              <a:lnSpc>
                <a:spcPct val="100000"/>
              </a:lnSpc>
              <a:spcBef>
                <a:spcPts val="0"/>
              </a:spcBef>
              <a:spcAft>
                <a:spcPts val="0"/>
              </a:spcAft>
              <a:buNone/>
            </a:pPr>
            <a:r>
              <a:rPr b="1" lang="en">
                <a:solidFill>
                  <a:srgbClr val="4A86E8"/>
                </a:solidFill>
              </a:rPr>
              <a:t>deployment</a:t>
            </a:r>
            <a:endParaRPr b="1">
              <a:solidFill>
                <a:srgbClr val="4A86E8"/>
              </a:solidFill>
            </a:endParaRPr>
          </a:p>
        </p:txBody>
      </p:sp>
      <p:sp>
        <p:nvSpPr>
          <p:cNvPr id="180" name="Google Shape;180;p34"/>
          <p:cNvSpPr txBox="1"/>
          <p:nvPr/>
        </p:nvSpPr>
        <p:spPr>
          <a:xfrm>
            <a:off x="6847925" y="1066850"/>
            <a:ext cx="1931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0000"/>
                </a:solidFill>
              </a:rPr>
              <a:t>Deployment para todos os usuários</a:t>
            </a:r>
            <a:endParaRPr b="1">
              <a:solidFill>
                <a:srgbClr val="FF0000"/>
              </a:solidFill>
            </a:endParaRPr>
          </a:p>
        </p:txBody>
      </p:sp>
      <p:cxnSp>
        <p:nvCxnSpPr>
          <p:cNvPr id="181" name="Google Shape;181;p34"/>
          <p:cNvCxnSpPr>
            <a:stCxn id="174" idx="1"/>
            <a:endCxn id="179" idx="2"/>
          </p:cNvCxnSpPr>
          <p:nvPr/>
        </p:nvCxnSpPr>
        <p:spPr>
          <a:xfrm rot="10800000">
            <a:off x="1108175" y="1682325"/>
            <a:ext cx="1410900" cy="715800"/>
          </a:xfrm>
          <a:prstGeom prst="straightConnector1">
            <a:avLst/>
          </a:prstGeom>
          <a:noFill/>
          <a:ln cap="flat" cmpd="sng" w="9525">
            <a:solidFill>
              <a:schemeClr val="dk2"/>
            </a:solidFill>
            <a:prstDash val="dash"/>
            <a:round/>
            <a:headEnd len="med" w="med" type="none"/>
            <a:tailEnd len="med" w="med" type="triangle"/>
          </a:ln>
        </p:spPr>
      </p:cxnSp>
      <p:cxnSp>
        <p:nvCxnSpPr>
          <p:cNvPr id="182" name="Google Shape;182;p34"/>
          <p:cNvCxnSpPr/>
          <p:nvPr/>
        </p:nvCxnSpPr>
        <p:spPr>
          <a:xfrm flipH="1" rot="10800000">
            <a:off x="6481475" y="1744725"/>
            <a:ext cx="765300" cy="653400"/>
          </a:xfrm>
          <a:prstGeom prst="straightConnector1">
            <a:avLst/>
          </a:prstGeom>
          <a:noFill/>
          <a:ln cap="flat" cmpd="sng" w="9525">
            <a:solidFill>
              <a:schemeClr val="dk2"/>
            </a:solidFill>
            <a:prstDash val="dash"/>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5"/>
          <p:cNvSpPr txBox="1"/>
          <p:nvPr>
            <p:ph idx="1" type="body"/>
          </p:nvPr>
        </p:nvSpPr>
        <p:spPr>
          <a:xfrm>
            <a:off x="311700" y="1762075"/>
            <a:ext cx="8668800" cy="609300"/>
          </a:xfrm>
          <a:prstGeom prst="rect">
            <a:avLst/>
          </a:prstGeom>
        </p:spPr>
        <p:txBody>
          <a:bodyPr anchorCtr="0" anchor="t" bIns="91425" lIns="91425" spcFirstLastPara="1" rIns="91425" wrap="square" tIns="91425">
            <a:noAutofit/>
          </a:bodyPr>
          <a:lstStyle/>
          <a:p>
            <a:pPr indent="0" lvl="0" marL="0" rtl="0" algn="ctr">
              <a:lnSpc>
                <a:spcPct val="113000"/>
              </a:lnSpc>
              <a:spcBef>
                <a:spcPts val="0"/>
              </a:spcBef>
              <a:spcAft>
                <a:spcPts val="0"/>
              </a:spcAft>
              <a:buNone/>
            </a:pPr>
            <a:r>
              <a:rPr lang="en" sz="3200"/>
              <a:t>Mas manutenção não é apenas corrigir bugs</a:t>
            </a:r>
            <a:endParaRPr sz="3200"/>
          </a:p>
          <a:p>
            <a:pPr indent="0" lvl="0" marL="0" rtl="0" algn="ctr">
              <a:spcBef>
                <a:spcPts val="1000"/>
              </a:spcBef>
              <a:spcAft>
                <a:spcPts val="1600"/>
              </a:spcAft>
              <a:buNone/>
            </a:pPr>
            <a:r>
              <a:t/>
            </a:r>
            <a:endParaRPr b="1" sz="3600"/>
          </a:p>
        </p:txBody>
      </p:sp>
      <p:sp>
        <p:nvSpPr>
          <p:cNvPr id="188" name="Google Shape;188;p35"/>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35"/>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
            </a:r>
            <a:r>
              <a:rPr lang="en"/>
              <a:t>anutenção não</a:t>
            </a:r>
            <a:r>
              <a:rPr lang="en"/>
              <a:t> é apenas corrigir bugs…</a:t>
            </a:r>
            <a:endParaRPr/>
          </a:p>
        </p:txBody>
      </p:sp>
      <p:sp>
        <p:nvSpPr>
          <p:cNvPr id="195" name="Google Shape;195;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lnSpc>
                <a:spcPct val="114000"/>
              </a:lnSpc>
              <a:spcBef>
                <a:spcPts val="0"/>
              </a:spcBef>
              <a:spcAft>
                <a:spcPts val="0"/>
              </a:spcAft>
              <a:buSzPts val="2400"/>
              <a:buAutoNum type="arabicPeriod"/>
            </a:pPr>
            <a:r>
              <a:rPr lang="en" sz="2400"/>
              <a:t>Preventiva</a:t>
            </a:r>
            <a:endParaRPr sz="2400"/>
          </a:p>
          <a:p>
            <a:pPr indent="-381000" lvl="0" marL="457200" rtl="0" algn="l">
              <a:lnSpc>
                <a:spcPct val="114000"/>
              </a:lnSpc>
              <a:spcBef>
                <a:spcPts val="1000"/>
              </a:spcBef>
              <a:spcAft>
                <a:spcPts val="0"/>
              </a:spcAft>
              <a:buSzPts val="2400"/>
              <a:buAutoNum type="arabicPeriod"/>
            </a:pPr>
            <a:r>
              <a:rPr lang="en" sz="2400"/>
              <a:t>Corretiva</a:t>
            </a:r>
            <a:endParaRPr sz="2400"/>
          </a:p>
          <a:p>
            <a:pPr indent="-381000" lvl="0" marL="457200" rtl="0" algn="l">
              <a:lnSpc>
                <a:spcPct val="114000"/>
              </a:lnSpc>
              <a:spcBef>
                <a:spcPts val="1000"/>
              </a:spcBef>
              <a:spcAft>
                <a:spcPts val="0"/>
              </a:spcAft>
              <a:buSzPts val="2400"/>
              <a:buAutoNum type="arabicPeriod"/>
            </a:pPr>
            <a:r>
              <a:rPr lang="en" sz="2400">
                <a:highlight>
                  <a:srgbClr val="FFF2CC"/>
                </a:highlight>
              </a:rPr>
              <a:t>Adaptativa: customizações, novas versões de LP/SO</a:t>
            </a:r>
            <a:endParaRPr sz="2400">
              <a:highlight>
                <a:srgbClr val="FFF2CC"/>
              </a:highlight>
            </a:endParaRPr>
          </a:p>
          <a:p>
            <a:pPr indent="-381000" lvl="0" marL="457200" rtl="0" algn="l">
              <a:lnSpc>
                <a:spcPct val="114000"/>
              </a:lnSpc>
              <a:spcBef>
                <a:spcPts val="1000"/>
              </a:spcBef>
              <a:spcAft>
                <a:spcPts val="0"/>
              </a:spcAft>
              <a:buSzPts val="2400"/>
              <a:buAutoNum type="arabicPeriod"/>
            </a:pPr>
            <a:r>
              <a:rPr lang="en" sz="2400">
                <a:highlight>
                  <a:srgbClr val="FFF2CC"/>
                </a:highlight>
              </a:rPr>
              <a:t>Evolutiva: novas funcionalidades</a:t>
            </a:r>
            <a:endParaRPr sz="2400">
              <a:highlight>
                <a:srgbClr val="FFF2CC"/>
              </a:highlight>
            </a:endParaRPr>
          </a:p>
          <a:p>
            <a:pPr indent="-381000" lvl="0" marL="457200" rtl="0" algn="l">
              <a:lnSpc>
                <a:spcPct val="114000"/>
              </a:lnSpc>
              <a:spcBef>
                <a:spcPts val="1000"/>
              </a:spcBef>
              <a:spcAft>
                <a:spcPts val="1000"/>
              </a:spcAft>
              <a:buSzPts val="2400"/>
              <a:buAutoNum type="arabicPeriod"/>
            </a:pPr>
            <a:r>
              <a:rPr lang="en" sz="2400">
                <a:highlight>
                  <a:srgbClr val="FFF2CC"/>
                </a:highlight>
              </a:rPr>
              <a:t>Refactoring: melhorias no código ou design</a:t>
            </a:r>
            <a:endParaRPr sz="2400">
              <a:highlight>
                <a:srgbClr val="FFF2CC"/>
              </a:highlight>
            </a:endParaRPr>
          </a:p>
        </p:txBody>
      </p:sp>
      <p:sp>
        <p:nvSpPr>
          <p:cNvPr id="196" name="Google Shape;19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7" name="Google Shape;197;p36"/>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Exercícios</a:t>
            </a:r>
            <a:endParaRPr/>
          </a:p>
        </p:txBody>
      </p:sp>
      <p:sp>
        <p:nvSpPr>
          <p:cNvPr id="203" name="Google Shape;203;p37"/>
          <p:cNvSpPr txBox="1"/>
          <p:nvPr>
            <p:ph idx="1" type="body"/>
          </p:nvPr>
        </p:nvSpPr>
        <p:spPr>
          <a:xfrm>
            <a:off x="311700" y="1174150"/>
            <a:ext cx="8520600" cy="30900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1. </a:t>
            </a:r>
            <a:r>
              <a:rPr lang="en" sz="2200"/>
              <a:t>P</a:t>
            </a:r>
            <a:r>
              <a:rPr lang="en" sz="2200"/>
              <a:t>ense em um prédio:</a:t>
            </a:r>
            <a:endParaRPr sz="2200"/>
          </a:p>
          <a:p>
            <a:pPr indent="-368300" lvl="0" marL="914400" marR="0" rtl="0" algn="l">
              <a:lnSpc>
                <a:spcPct val="115000"/>
              </a:lnSpc>
              <a:spcBef>
                <a:spcPts val="1000"/>
              </a:spcBef>
              <a:spcAft>
                <a:spcPts val="0"/>
              </a:spcAft>
              <a:buSzPts val="2200"/>
              <a:buAutoNum type="alphaLcParenBoth"/>
            </a:pPr>
            <a:r>
              <a:rPr lang="en" sz="2200"/>
              <a:t>O que seria uma manutenção evolutiva?</a:t>
            </a:r>
            <a:endParaRPr sz="2200"/>
          </a:p>
          <a:p>
            <a:pPr indent="-368300" lvl="0" marL="914400" marR="0" rtl="0" algn="l">
              <a:lnSpc>
                <a:spcPct val="115000"/>
              </a:lnSpc>
              <a:spcBef>
                <a:spcPts val="1000"/>
              </a:spcBef>
              <a:spcAft>
                <a:spcPts val="0"/>
              </a:spcAft>
              <a:buSzPts val="2200"/>
              <a:buAutoNum type="alphaLcParenBoth"/>
            </a:pPr>
            <a:r>
              <a:rPr lang="en" sz="2200"/>
              <a:t>Adaptativa? Refactoring?</a:t>
            </a:r>
            <a:endParaRPr sz="2200"/>
          </a:p>
          <a:p>
            <a:pPr indent="-368300" lvl="0" marL="914400" marR="0" rtl="0" algn="l">
              <a:lnSpc>
                <a:spcPct val="115000"/>
              </a:lnSpc>
              <a:spcBef>
                <a:spcPts val="1000"/>
              </a:spcBef>
              <a:spcAft>
                <a:spcPts val="0"/>
              </a:spcAft>
              <a:buSzPts val="2200"/>
              <a:buAutoNum type="alphaLcParenBoth"/>
            </a:pPr>
            <a:r>
              <a:rPr lang="en" sz="2200"/>
              <a:t>Corretiva? Preventiva?</a:t>
            </a:r>
            <a:endParaRPr sz="2200"/>
          </a:p>
          <a:p>
            <a:pPr indent="0" lvl="0" marL="0" marR="0" rtl="0" algn="l">
              <a:lnSpc>
                <a:spcPct val="115000"/>
              </a:lnSpc>
              <a:spcBef>
                <a:spcPts val="1000"/>
              </a:spcBef>
              <a:spcAft>
                <a:spcPts val="1000"/>
              </a:spcAft>
              <a:buNone/>
            </a:pPr>
            <a:r>
              <a:t/>
            </a:r>
            <a:endParaRPr sz="2200"/>
          </a:p>
        </p:txBody>
      </p:sp>
      <p:sp>
        <p:nvSpPr>
          <p:cNvPr id="204" name="Google Shape;204;p37"/>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Exercícios</a:t>
            </a:r>
            <a:endParaRPr/>
          </a:p>
        </p:txBody>
      </p:sp>
      <p:sp>
        <p:nvSpPr>
          <p:cNvPr id="210" name="Google Shape;210;p38"/>
          <p:cNvSpPr txBox="1"/>
          <p:nvPr>
            <p:ph idx="1" type="body"/>
          </p:nvPr>
        </p:nvSpPr>
        <p:spPr>
          <a:xfrm>
            <a:off x="311700" y="1174150"/>
            <a:ext cx="8520600" cy="30900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2. </a:t>
            </a:r>
            <a:r>
              <a:rPr lang="en" sz="2200"/>
              <a:t>Como você classificaria:</a:t>
            </a:r>
            <a:endParaRPr sz="2200"/>
          </a:p>
          <a:p>
            <a:pPr indent="-368300" lvl="0" marL="914400" marR="0" rtl="0" algn="l">
              <a:lnSpc>
                <a:spcPct val="115000"/>
              </a:lnSpc>
              <a:spcBef>
                <a:spcPts val="1000"/>
              </a:spcBef>
              <a:spcAft>
                <a:spcPts val="0"/>
              </a:spcAft>
              <a:buSzPts val="2200"/>
              <a:buAutoNum type="alphaLcParenBoth"/>
            </a:pPr>
            <a:r>
              <a:rPr lang="en" sz="2200"/>
              <a:t>Uma manutenção para melhorar o desempenho de uma funcionalidade?</a:t>
            </a:r>
            <a:endParaRPr sz="2200"/>
          </a:p>
          <a:p>
            <a:pPr indent="-368300" lvl="0" marL="914400" marR="0" rtl="0" algn="l">
              <a:lnSpc>
                <a:spcPct val="115000"/>
              </a:lnSpc>
              <a:spcBef>
                <a:spcPts val="1000"/>
              </a:spcBef>
              <a:spcAft>
                <a:spcPts val="1000"/>
              </a:spcAft>
              <a:buSzPts val="2200"/>
              <a:buAutoNum type="alphaLcParenBoth"/>
            </a:pPr>
            <a:r>
              <a:rPr lang="en" sz="2200"/>
              <a:t>E para eliminar uma falha de segurança?</a:t>
            </a:r>
            <a:endParaRPr sz="2200"/>
          </a:p>
        </p:txBody>
      </p:sp>
      <p:sp>
        <p:nvSpPr>
          <p:cNvPr id="211" name="Google Shape;211;p38"/>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9"/>
          <p:cNvSpPr txBox="1"/>
          <p:nvPr>
            <p:ph idx="1" type="body"/>
          </p:nvPr>
        </p:nvSpPr>
        <p:spPr>
          <a:xfrm>
            <a:off x="311700" y="238075"/>
            <a:ext cx="8520600" cy="23337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3. </a:t>
            </a:r>
            <a:r>
              <a:rPr lang="en"/>
              <a:t>Seja a seguinte classe de um sistema Python. Classifique as seguintes mudanças segundo os tipos de manutenção estudados:</a:t>
            </a:r>
            <a:endParaRPr/>
          </a:p>
          <a:p>
            <a:pPr indent="0" lvl="0" marL="0" marR="0" rtl="0" algn="l">
              <a:lnSpc>
                <a:spcPct val="115000"/>
              </a:lnSpc>
              <a:spcBef>
                <a:spcPts val="800"/>
              </a:spcBef>
              <a:spcAft>
                <a:spcPts val="0"/>
              </a:spcAft>
              <a:buNone/>
            </a:pPr>
            <a:r>
              <a:rPr lang="en"/>
              <a:t>a) Verificar se a conta possui saldo antes de um saque.</a:t>
            </a:r>
            <a:endParaRPr/>
          </a:p>
          <a:p>
            <a:pPr indent="0" lvl="0" marL="0" marR="0" rtl="0" algn="l">
              <a:lnSpc>
                <a:spcPct val="115000"/>
              </a:lnSpc>
              <a:spcBef>
                <a:spcPts val="800"/>
              </a:spcBef>
              <a:spcAft>
                <a:spcPts val="0"/>
              </a:spcAft>
              <a:buNone/>
            </a:pPr>
            <a:r>
              <a:rPr lang="en"/>
              <a:t>b) Implementar um novo método para realizar transferências entre contas.</a:t>
            </a:r>
            <a:endParaRPr/>
          </a:p>
          <a:p>
            <a:pPr indent="0" lvl="0" marL="0" marR="0" rtl="0" algn="l">
              <a:lnSpc>
                <a:spcPct val="115000"/>
              </a:lnSpc>
              <a:spcBef>
                <a:spcPts val="800"/>
              </a:spcBef>
              <a:spcAft>
                <a:spcPts val="0"/>
              </a:spcAft>
              <a:buNone/>
            </a:pPr>
            <a:r>
              <a:rPr lang="en"/>
              <a:t>c) Migrar o sistema para uma outra linguagem de programação.</a:t>
            </a:r>
            <a:endParaRPr/>
          </a:p>
          <a:p>
            <a:pPr indent="0" lvl="0" marL="0" rtl="0" algn="l">
              <a:lnSpc>
                <a:spcPct val="135000"/>
              </a:lnSpc>
              <a:spcBef>
                <a:spcPts val="800"/>
              </a:spcBef>
              <a:spcAft>
                <a:spcPts val="0"/>
              </a:spcAft>
              <a:buClr>
                <a:schemeClr val="dk1"/>
              </a:buClr>
              <a:buSzPts val="1100"/>
              <a:buFont typeface="Arial"/>
              <a:buNone/>
            </a:pPr>
            <a:r>
              <a:t/>
            </a:r>
            <a:endParaRPr sz="1400">
              <a:solidFill>
                <a:schemeClr val="dk1"/>
              </a:solidFill>
              <a:latin typeface="Courier New"/>
              <a:ea typeface="Courier New"/>
              <a:cs typeface="Courier New"/>
              <a:sym typeface="Courier New"/>
            </a:endParaRPr>
          </a:p>
        </p:txBody>
      </p:sp>
      <p:sp>
        <p:nvSpPr>
          <p:cNvPr id="217" name="Google Shape;217;p39"/>
          <p:cNvSpPr txBox="1"/>
          <p:nvPr/>
        </p:nvSpPr>
        <p:spPr>
          <a:xfrm>
            <a:off x="722375" y="2307700"/>
            <a:ext cx="5052600" cy="2727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35000"/>
              </a:lnSpc>
              <a:spcBef>
                <a:spcPts val="0"/>
              </a:spcBef>
              <a:spcAft>
                <a:spcPts val="0"/>
              </a:spcAft>
              <a:buClr>
                <a:schemeClr val="dk1"/>
              </a:buClr>
              <a:buSzPts val="1100"/>
              <a:buFont typeface="Arial"/>
              <a:buNone/>
            </a:pPr>
            <a:r>
              <a:rPr b="1" lang="en">
                <a:solidFill>
                  <a:schemeClr val="dk1"/>
                </a:solidFill>
                <a:latin typeface="Courier New"/>
                <a:ea typeface="Courier New"/>
                <a:cs typeface="Courier New"/>
                <a:sym typeface="Courier New"/>
              </a:rPr>
              <a:t>class</a:t>
            </a:r>
            <a:r>
              <a:rPr lang="en">
                <a:solidFill>
                  <a:schemeClr val="dk1"/>
                </a:solidFill>
                <a:latin typeface="Courier New"/>
                <a:ea typeface="Courier New"/>
                <a:cs typeface="Courier New"/>
                <a:sym typeface="Courier New"/>
              </a:rPr>
              <a:t> ContaBancaria:</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    </a:t>
            </a:r>
            <a:r>
              <a:rPr b="1" lang="en">
                <a:solidFill>
                  <a:schemeClr val="dk1"/>
                </a:solidFill>
                <a:latin typeface="Courier New"/>
                <a:ea typeface="Courier New"/>
                <a:cs typeface="Courier New"/>
                <a:sym typeface="Courier New"/>
              </a:rPr>
              <a:t>def</a:t>
            </a:r>
            <a:r>
              <a:rPr lang="en">
                <a:solidFill>
                  <a:schemeClr val="dk1"/>
                </a:solidFill>
                <a:latin typeface="Courier New"/>
                <a:ea typeface="Courier New"/>
                <a:cs typeface="Courier New"/>
                <a:sym typeface="Courier New"/>
              </a:rPr>
              <a:t> __init__(self, saldo):</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        self.saldo = saldo</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    </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    </a:t>
            </a:r>
            <a:r>
              <a:rPr b="1" lang="en">
                <a:solidFill>
                  <a:schemeClr val="dk1"/>
                </a:solidFill>
                <a:latin typeface="Courier New"/>
                <a:ea typeface="Courier New"/>
                <a:cs typeface="Courier New"/>
                <a:sym typeface="Courier New"/>
              </a:rPr>
              <a:t>def</a:t>
            </a:r>
            <a:r>
              <a:rPr lang="en">
                <a:solidFill>
                  <a:schemeClr val="dk1"/>
                </a:solidFill>
                <a:latin typeface="Courier New"/>
                <a:ea typeface="Courier New"/>
                <a:cs typeface="Courier New"/>
                <a:sym typeface="Courier New"/>
              </a:rPr>
              <a:t> sacar(self, valor):</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        self.saldo = self.saldo - valor</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    </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    </a:t>
            </a:r>
            <a:r>
              <a:rPr b="1" lang="en">
                <a:solidFill>
                  <a:schemeClr val="dk1"/>
                </a:solidFill>
                <a:latin typeface="Courier New"/>
                <a:ea typeface="Courier New"/>
                <a:cs typeface="Courier New"/>
                <a:sym typeface="Courier New"/>
              </a:rPr>
              <a:t>def</a:t>
            </a:r>
            <a:r>
              <a:rPr lang="en">
                <a:solidFill>
                  <a:schemeClr val="dk1"/>
                </a:solidFill>
                <a:latin typeface="Courier New"/>
                <a:ea typeface="Courier New"/>
                <a:cs typeface="Courier New"/>
                <a:sym typeface="Courier New"/>
              </a:rPr>
              <a:t> depositar(self, valor):</a:t>
            </a:r>
            <a:endParaRPr>
              <a:solidFill>
                <a:schemeClr val="dk1"/>
              </a:solidFill>
              <a:latin typeface="Courier New"/>
              <a:ea typeface="Courier New"/>
              <a:cs typeface="Courier New"/>
              <a:sym typeface="Courier New"/>
            </a:endParaRPr>
          </a:p>
          <a:p>
            <a:pPr indent="0" lvl="0" marL="0" rtl="0" algn="l">
              <a:lnSpc>
                <a:spcPct val="135000"/>
              </a:lnSpc>
              <a:spcBef>
                <a:spcPts val="0"/>
              </a:spcBef>
              <a:spcAft>
                <a:spcPts val="0"/>
              </a:spcAft>
              <a:buNone/>
            </a:pPr>
            <a:r>
              <a:rPr lang="en">
                <a:solidFill>
                  <a:schemeClr val="dk1"/>
                </a:solidFill>
                <a:latin typeface="Courier New"/>
                <a:ea typeface="Courier New"/>
                <a:cs typeface="Courier New"/>
                <a:sym typeface="Courier New"/>
              </a:rPr>
              <a:t>        self.saldo = self.saldo + valor</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Exercício para Discussão</a:t>
            </a:r>
            <a:endParaRPr/>
          </a:p>
        </p:txBody>
      </p:sp>
      <p:sp>
        <p:nvSpPr>
          <p:cNvPr id="223" name="Google Shape;223;p40"/>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4" name="Google Shape;224;p40"/>
          <p:cNvSpPr txBox="1"/>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68300" lvl="0" marL="457200" rtl="0" algn="l">
              <a:lnSpc>
                <a:spcPct val="114000"/>
              </a:lnSpc>
              <a:spcBef>
                <a:spcPts val="0"/>
              </a:spcBef>
              <a:spcAft>
                <a:spcPts val="0"/>
              </a:spcAft>
              <a:buClr>
                <a:schemeClr val="dk2"/>
              </a:buClr>
              <a:buSzPts val="2200"/>
              <a:buChar char="●"/>
            </a:pPr>
            <a:r>
              <a:rPr lang="en" sz="2200">
                <a:solidFill>
                  <a:schemeClr val="dk2"/>
                </a:solidFill>
              </a:rPr>
              <a:t>Existem sistemas importantes e grandes que sofrem pouquíssima manutenção? </a:t>
            </a:r>
            <a:endParaRPr sz="2200">
              <a:solidFill>
                <a:schemeClr val="dk2"/>
              </a:solidFill>
            </a:endParaRPr>
          </a:p>
          <a:p>
            <a:pPr indent="-368300" lvl="1" marL="914400" rtl="0" algn="l">
              <a:lnSpc>
                <a:spcPct val="114000"/>
              </a:lnSpc>
              <a:spcBef>
                <a:spcPts val="1000"/>
              </a:spcBef>
              <a:spcAft>
                <a:spcPts val="1000"/>
              </a:spcAft>
              <a:buClr>
                <a:schemeClr val="dk2"/>
              </a:buClr>
              <a:buSzPts val="2200"/>
              <a:buChar char="○"/>
            </a:pPr>
            <a:r>
              <a:rPr lang="en" sz="2200">
                <a:solidFill>
                  <a:schemeClr val="dk2"/>
                </a:solidFill>
              </a:rPr>
              <a:t>(e que continuam sendo usados)</a:t>
            </a:r>
            <a:endParaRPr sz="22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41"/>
          <p:cNvPicPr preferRelativeResize="0"/>
          <p:nvPr/>
        </p:nvPicPr>
        <p:blipFill>
          <a:blip r:embed="rId3">
            <a:alphaModFix/>
          </a:blip>
          <a:stretch>
            <a:fillRect/>
          </a:stretch>
        </p:blipFill>
        <p:spPr>
          <a:xfrm>
            <a:off x="152400" y="76200"/>
            <a:ext cx="5313950" cy="4706648"/>
          </a:xfrm>
          <a:prstGeom prst="rect">
            <a:avLst/>
          </a:prstGeom>
          <a:noFill/>
          <a:ln cap="flat" cmpd="sng" w="9525">
            <a:solidFill>
              <a:schemeClr val="dk2"/>
            </a:solidFill>
            <a:prstDash val="solid"/>
            <a:round/>
            <a:headEnd len="sm" w="sm" type="none"/>
            <a:tailEnd len="sm" w="sm" type="none"/>
          </a:ln>
        </p:spPr>
      </p:pic>
      <p:sp>
        <p:nvSpPr>
          <p:cNvPr id="230" name="Google Shape;230;p41"/>
          <p:cNvSpPr txBox="1"/>
          <p:nvPr/>
        </p:nvSpPr>
        <p:spPr>
          <a:xfrm>
            <a:off x="250350" y="4927000"/>
            <a:ext cx="7085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https://www.nasa.gov/missions/voyager-program/nasas-voyager-team-focuses-on-software-patch-thrusters/</a:t>
            </a:r>
            <a:endParaRPr sz="1100">
              <a:solidFill>
                <a:schemeClr val="dk2"/>
              </a:solidFill>
            </a:endParaRPr>
          </a:p>
        </p:txBody>
      </p:sp>
      <p:sp>
        <p:nvSpPr>
          <p:cNvPr id="231" name="Google Shape;231;p41"/>
          <p:cNvSpPr txBox="1"/>
          <p:nvPr/>
        </p:nvSpPr>
        <p:spPr>
          <a:xfrm>
            <a:off x="5886950" y="79025"/>
            <a:ext cx="3262200" cy="436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2"/>
                </a:solidFill>
              </a:rPr>
              <a:t>Voyager 1 and Voyager 2 have traveled more than 15 billion and 12 billion miles from Earth, respectively. </a:t>
            </a:r>
            <a:endParaRPr>
              <a:solidFill>
                <a:schemeClr val="dk2"/>
              </a:solidFill>
            </a:endParaRPr>
          </a:p>
          <a:p>
            <a:pPr indent="0" lvl="0" marL="0" marR="0" rtl="0" algn="ctr">
              <a:lnSpc>
                <a:spcPct val="115000"/>
              </a:lnSpc>
              <a:spcBef>
                <a:spcPts val="0"/>
              </a:spcBef>
              <a:spcAft>
                <a:spcPts val="0"/>
              </a:spcAft>
              <a:buNone/>
            </a:pPr>
            <a:r>
              <a:t/>
            </a:r>
            <a:endParaRPr sz="1200">
              <a:solidFill>
                <a:srgbClr val="666666"/>
              </a:solidFill>
              <a:highlight>
                <a:schemeClr val="lt1"/>
              </a:highlight>
            </a:endParaRPr>
          </a:p>
          <a:p>
            <a:pPr indent="0" lvl="0" marL="0" rtl="0" algn="l">
              <a:lnSpc>
                <a:spcPct val="115000"/>
              </a:lnSpc>
              <a:spcBef>
                <a:spcPts val="0"/>
              </a:spcBef>
              <a:spcAft>
                <a:spcPts val="0"/>
              </a:spcAft>
              <a:buNone/>
            </a:pPr>
            <a:r>
              <a:rPr lang="en">
                <a:solidFill>
                  <a:schemeClr val="dk2"/>
                </a:solidFill>
              </a:rPr>
              <a:t>At those distances, the patch instructions will take over 18 hours to travel to the spacecraft. </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a:p>
            <a:pPr indent="0" lvl="0" marL="0" rtl="0" algn="l">
              <a:lnSpc>
                <a:spcPct val="115000"/>
              </a:lnSpc>
              <a:spcBef>
                <a:spcPts val="0"/>
              </a:spcBef>
              <a:spcAft>
                <a:spcPts val="0"/>
              </a:spcAft>
              <a:buNone/>
            </a:pPr>
            <a:r>
              <a:rPr lang="en">
                <a:solidFill>
                  <a:schemeClr val="dk2"/>
                </a:solidFill>
              </a:rPr>
              <a:t>Because of the spacecraft’s age and the communication lag time, there’s some risk the patch could overwrite essential code or have other unintended effects on the spacecraft. </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a:p>
            <a:pPr indent="0" lvl="0" marL="0" rtl="0" algn="l">
              <a:lnSpc>
                <a:spcPct val="115000"/>
              </a:lnSpc>
              <a:spcBef>
                <a:spcPts val="0"/>
              </a:spcBef>
              <a:spcAft>
                <a:spcPts val="0"/>
              </a:spcAft>
              <a:buNone/>
            </a:pPr>
            <a:r>
              <a:rPr lang="en">
                <a:solidFill>
                  <a:schemeClr val="dk2"/>
                </a:solidFill>
              </a:rPr>
              <a:t>To reduce those risks, </a:t>
            </a:r>
            <a:r>
              <a:rPr lang="en">
                <a:solidFill>
                  <a:schemeClr val="dk2"/>
                </a:solidFill>
                <a:highlight>
                  <a:srgbClr val="FFF2CC"/>
                </a:highlight>
              </a:rPr>
              <a:t>the team has spent months writing, reviewing, and checking the code</a:t>
            </a:r>
            <a:r>
              <a:rPr lang="en">
                <a:solidFill>
                  <a:schemeClr val="dk2"/>
                </a:solidFill>
              </a:rPr>
              <a:t>.</a:t>
            </a:r>
            <a:r>
              <a:rPr lang="en" sz="1600">
                <a:solidFill>
                  <a:schemeClr val="dk2"/>
                </a:solidFill>
              </a:rPr>
              <a:t> </a:t>
            </a:r>
            <a:endParaRPr sz="16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Evolução de Software</a:t>
            </a:r>
            <a:endParaRPr sz="2700"/>
          </a:p>
        </p:txBody>
      </p:sp>
      <p:sp>
        <p:nvSpPr>
          <p:cNvPr id="237" name="Google Shape;237;p42"/>
          <p:cNvSpPr txBox="1"/>
          <p:nvPr>
            <p:ph idx="1" type="body"/>
          </p:nvPr>
        </p:nvSpPr>
        <p:spPr>
          <a:xfrm>
            <a:off x="311700" y="1174150"/>
            <a:ext cx="8520600" cy="1082400"/>
          </a:xfrm>
          <a:prstGeom prst="rect">
            <a:avLst/>
          </a:prstGeom>
        </p:spPr>
        <p:txBody>
          <a:bodyPr anchorCtr="0" anchor="t" bIns="91425" lIns="91425" spcFirstLastPara="1" rIns="91425" wrap="square" tIns="91425">
            <a:noAutofit/>
          </a:bodyPr>
          <a:lstStyle/>
          <a:p>
            <a:pPr indent="-381000" lvl="0" marL="457200" rtl="0" algn="l">
              <a:lnSpc>
                <a:spcPct val="114000"/>
              </a:lnSpc>
              <a:spcBef>
                <a:spcPts val="0"/>
              </a:spcBef>
              <a:spcAft>
                <a:spcPts val="1000"/>
              </a:spcAft>
              <a:buSzPts val="2400"/>
              <a:buChar char="●"/>
            </a:pPr>
            <a:r>
              <a:rPr lang="en" sz="2400"/>
              <a:t>Conceito tão importante que faz parte do nome da disciplina</a:t>
            </a:r>
            <a:r>
              <a:rPr lang="en" sz="2400"/>
              <a:t> </a:t>
            </a:r>
            <a:endParaRPr sz="2400"/>
          </a:p>
        </p:txBody>
      </p:sp>
      <p:sp>
        <p:nvSpPr>
          <p:cNvPr id="238" name="Google Shape;238;p42"/>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3"/>
          <p:cNvPicPr preferRelativeResize="0"/>
          <p:nvPr/>
        </p:nvPicPr>
        <p:blipFill>
          <a:blip r:embed="rId3">
            <a:alphaModFix/>
          </a:blip>
          <a:stretch>
            <a:fillRect/>
          </a:stretch>
        </p:blipFill>
        <p:spPr>
          <a:xfrm>
            <a:off x="320425" y="984300"/>
            <a:ext cx="7923502" cy="3582599"/>
          </a:xfrm>
          <a:prstGeom prst="rect">
            <a:avLst/>
          </a:prstGeom>
          <a:noFill/>
          <a:ln cap="flat" cmpd="sng" w="9525">
            <a:solidFill>
              <a:schemeClr val="dk2"/>
            </a:solidFill>
            <a:prstDash val="solid"/>
            <a:round/>
            <a:headEnd len="sm" w="sm" type="none"/>
            <a:tailEnd len="sm" w="sm" type="none"/>
          </a:ln>
        </p:spPr>
      </p:pic>
      <p:sp>
        <p:nvSpPr>
          <p:cNvPr id="244" name="Google Shape;244;p43"/>
          <p:cNvSpPr/>
          <p:nvPr/>
        </p:nvSpPr>
        <p:spPr>
          <a:xfrm>
            <a:off x="734175" y="964050"/>
            <a:ext cx="736500" cy="461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43"/>
          <p:cNvSpPr txBox="1"/>
          <p:nvPr/>
        </p:nvSpPr>
        <p:spPr>
          <a:xfrm>
            <a:off x="2264575" y="4599750"/>
            <a:ext cx="473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https://dblp.org/db/conf/icsm/index.html</a:t>
            </a:r>
            <a:endParaRPr sz="1800">
              <a:solidFill>
                <a:schemeClr val="dk2"/>
              </a:solidFill>
            </a:endParaRPr>
          </a:p>
        </p:txBody>
      </p:sp>
      <p:sp>
        <p:nvSpPr>
          <p:cNvPr id="246" name="Google Shape;246;p43"/>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7" name="Google Shape;247;p43"/>
          <p:cNvSpPr txBox="1"/>
          <p:nvPr>
            <p:ph type="title"/>
          </p:nvPr>
        </p:nvSpPr>
        <p:spPr>
          <a:xfrm>
            <a:off x="1593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Principal conferência da área: ICSM ⇒ ICSME</a:t>
            </a:r>
            <a:endParaRPr/>
          </a:p>
        </p:txBody>
      </p:sp>
      <p:sp>
        <p:nvSpPr>
          <p:cNvPr id="248" name="Google Shape;248;p43"/>
          <p:cNvSpPr/>
          <p:nvPr/>
        </p:nvSpPr>
        <p:spPr>
          <a:xfrm>
            <a:off x="734175" y="2869050"/>
            <a:ext cx="736500" cy="461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6"/>
          <p:cNvPicPr preferRelativeResize="0"/>
          <p:nvPr/>
        </p:nvPicPr>
        <p:blipFill>
          <a:blip r:embed="rId3">
            <a:alphaModFix/>
          </a:blip>
          <a:stretch>
            <a:fillRect/>
          </a:stretch>
        </p:blipFill>
        <p:spPr>
          <a:xfrm>
            <a:off x="1337675" y="519225"/>
            <a:ext cx="5015577" cy="4033851"/>
          </a:xfrm>
          <a:prstGeom prst="rect">
            <a:avLst/>
          </a:prstGeom>
          <a:noFill/>
          <a:ln>
            <a:noFill/>
          </a:ln>
        </p:spPr>
      </p:pic>
      <p:sp>
        <p:nvSpPr>
          <p:cNvPr id="107" name="Google Shape;107;p26"/>
          <p:cNvSpPr txBox="1"/>
          <p:nvPr/>
        </p:nvSpPr>
        <p:spPr>
          <a:xfrm>
            <a:off x="2075725" y="88125"/>
            <a:ext cx="95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2014</a:t>
            </a:r>
            <a:endParaRPr sz="1600">
              <a:solidFill>
                <a:schemeClr val="dk2"/>
              </a:solidFill>
            </a:endParaRPr>
          </a:p>
        </p:txBody>
      </p:sp>
      <p:sp>
        <p:nvSpPr>
          <p:cNvPr id="108" name="Google Shape;108;p26"/>
          <p:cNvSpPr txBox="1"/>
          <p:nvPr/>
        </p:nvSpPr>
        <p:spPr>
          <a:xfrm>
            <a:off x="4590325" y="88125"/>
            <a:ext cx="953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rPr>
              <a:t>2024</a:t>
            </a:r>
            <a:endParaRPr sz="1600">
              <a:solidFill>
                <a:schemeClr val="dk2"/>
              </a:solidFill>
            </a:endParaRPr>
          </a:p>
        </p:txBody>
      </p:sp>
      <p:pic>
        <p:nvPicPr>
          <p:cNvPr id="109" name="Google Shape;109;p26"/>
          <p:cNvPicPr preferRelativeResize="0"/>
          <p:nvPr/>
        </p:nvPicPr>
        <p:blipFill>
          <a:blip r:embed="rId4">
            <a:alphaModFix/>
          </a:blip>
          <a:stretch>
            <a:fillRect/>
          </a:stretch>
        </p:blipFill>
        <p:spPr>
          <a:xfrm>
            <a:off x="6719800" y="96975"/>
            <a:ext cx="2294325" cy="486400"/>
          </a:xfrm>
          <a:prstGeom prst="rect">
            <a:avLst/>
          </a:prstGeom>
          <a:noFill/>
          <a:ln>
            <a:noFill/>
          </a:ln>
        </p:spPr>
      </p:pic>
      <p:sp>
        <p:nvSpPr>
          <p:cNvPr id="110" name="Google Shape;110;p26"/>
          <p:cNvSpPr txBox="1"/>
          <p:nvPr>
            <p:ph idx="12" type="sldNum"/>
          </p:nvPr>
        </p:nvSpPr>
        <p:spPr>
          <a:xfrm>
            <a:off x="142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1" name="Google Shape;111;p26"/>
          <p:cNvSpPr/>
          <p:nvPr/>
        </p:nvSpPr>
        <p:spPr>
          <a:xfrm>
            <a:off x="1396800" y="1988375"/>
            <a:ext cx="2407500" cy="180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 name="Google Shape;112;p26"/>
          <p:cNvSpPr/>
          <p:nvPr/>
        </p:nvSpPr>
        <p:spPr>
          <a:xfrm>
            <a:off x="3804225" y="1988375"/>
            <a:ext cx="2440200" cy="180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26"/>
          <p:cNvSpPr txBox="1"/>
          <p:nvPr/>
        </p:nvSpPr>
        <p:spPr>
          <a:xfrm>
            <a:off x="1017225" y="4714575"/>
            <a:ext cx="558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https://www.computer.org/education/bodies-of-knowledge/software-engineering</a:t>
            </a:r>
            <a:endParaRPr sz="12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4"/>
          <p:cNvSpPr txBox="1"/>
          <p:nvPr>
            <p:ph idx="1" type="body"/>
          </p:nvPr>
        </p:nvSpPr>
        <p:spPr>
          <a:xfrm>
            <a:off x="311700" y="1609675"/>
            <a:ext cx="8668800" cy="60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600"/>
              <a:t>Leis de Lehman</a:t>
            </a:r>
            <a:endParaRPr sz="3600"/>
          </a:p>
        </p:txBody>
      </p:sp>
      <p:sp>
        <p:nvSpPr>
          <p:cNvPr id="254" name="Google Shape;254;p44"/>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5"/>
          <p:cNvSpPr txBox="1"/>
          <p:nvPr>
            <p:ph type="title"/>
          </p:nvPr>
        </p:nvSpPr>
        <p:spPr>
          <a:xfrm>
            <a:off x="2355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Leis de Lehman (ou Leis da Evolução de Software)</a:t>
            </a:r>
            <a:endParaRPr/>
          </a:p>
        </p:txBody>
      </p:sp>
      <p:sp>
        <p:nvSpPr>
          <p:cNvPr id="260" name="Google Shape;260;p45"/>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1" name="Google Shape;261;p45"/>
          <p:cNvPicPr preferRelativeResize="0"/>
          <p:nvPr/>
        </p:nvPicPr>
        <p:blipFill>
          <a:blip r:embed="rId3">
            <a:alphaModFix/>
          </a:blip>
          <a:stretch>
            <a:fillRect/>
          </a:stretch>
        </p:blipFill>
        <p:spPr>
          <a:xfrm>
            <a:off x="473274" y="1350122"/>
            <a:ext cx="2553724" cy="2047774"/>
          </a:xfrm>
          <a:prstGeom prst="rect">
            <a:avLst/>
          </a:prstGeom>
          <a:noFill/>
          <a:ln>
            <a:noFill/>
          </a:ln>
        </p:spPr>
      </p:pic>
      <p:sp>
        <p:nvSpPr>
          <p:cNvPr id="262" name="Google Shape;262;p45"/>
          <p:cNvSpPr txBox="1"/>
          <p:nvPr/>
        </p:nvSpPr>
        <p:spPr>
          <a:xfrm>
            <a:off x="509250" y="3550300"/>
            <a:ext cx="225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Meir "Manny" Lehman</a:t>
            </a:r>
            <a:endParaRPr sz="1600">
              <a:solidFill>
                <a:schemeClr val="dk2"/>
              </a:solidFill>
            </a:endParaRPr>
          </a:p>
        </p:txBody>
      </p:sp>
      <p:pic>
        <p:nvPicPr>
          <p:cNvPr id="263" name="Google Shape;263;p45"/>
          <p:cNvPicPr preferRelativeResize="0"/>
          <p:nvPr/>
        </p:nvPicPr>
        <p:blipFill>
          <a:blip r:embed="rId4">
            <a:alphaModFix/>
          </a:blip>
          <a:stretch>
            <a:fillRect/>
          </a:stretch>
        </p:blipFill>
        <p:spPr>
          <a:xfrm>
            <a:off x="3432850" y="1147662"/>
            <a:ext cx="5408026" cy="2848200"/>
          </a:xfrm>
          <a:prstGeom prst="rect">
            <a:avLst/>
          </a:prstGeom>
          <a:noFill/>
          <a:ln cap="flat" cmpd="sng" w="9525">
            <a:solidFill>
              <a:schemeClr val="dk2"/>
            </a:solidFill>
            <a:prstDash val="solid"/>
            <a:round/>
            <a:headEnd len="sm" w="sm" type="none"/>
            <a:tailEnd len="sm" w="sm" type="none"/>
          </a:ln>
        </p:spPr>
      </p:pic>
      <p:sp>
        <p:nvSpPr>
          <p:cNvPr id="264" name="Google Shape;264;p45"/>
          <p:cNvSpPr txBox="1"/>
          <p:nvPr/>
        </p:nvSpPr>
        <p:spPr>
          <a:xfrm>
            <a:off x="5515500" y="4086500"/>
            <a:ext cx="141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ICSE 1976</a:t>
            </a:r>
            <a:endParaRPr sz="16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6"/>
          <p:cNvPicPr preferRelativeResize="0"/>
          <p:nvPr/>
        </p:nvPicPr>
        <p:blipFill>
          <a:blip r:embed="rId3">
            <a:alphaModFix/>
          </a:blip>
          <a:stretch>
            <a:fillRect/>
          </a:stretch>
        </p:blipFill>
        <p:spPr>
          <a:xfrm>
            <a:off x="2556922" y="472050"/>
            <a:ext cx="4059724" cy="3101325"/>
          </a:xfrm>
          <a:prstGeom prst="rect">
            <a:avLst/>
          </a:prstGeom>
          <a:noFill/>
          <a:ln cap="flat" cmpd="sng" w="9525">
            <a:solidFill>
              <a:schemeClr val="dk2"/>
            </a:solidFill>
            <a:prstDash val="solid"/>
            <a:round/>
            <a:headEnd len="sm" w="sm" type="none"/>
            <a:tailEnd len="sm" w="sm" type="none"/>
          </a:ln>
        </p:spPr>
      </p:pic>
      <p:sp>
        <p:nvSpPr>
          <p:cNvPr id="270" name="Google Shape;270;p46"/>
          <p:cNvSpPr txBox="1"/>
          <p:nvPr/>
        </p:nvSpPr>
        <p:spPr>
          <a:xfrm>
            <a:off x="3409400" y="3838550"/>
            <a:ext cx="229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Continuous Growth</a:t>
            </a:r>
            <a:endParaRPr sz="1800">
              <a:solidFill>
                <a:schemeClr val="dk2"/>
              </a:solidFill>
            </a:endParaRPr>
          </a:p>
        </p:txBody>
      </p:sp>
      <p:sp>
        <p:nvSpPr>
          <p:cNvPr id="271" name="Google Shape;271;p46"/>
          <p:cNvSpPr txBox="1"/>
          <p:nvPr/>
        </p:nvSpPr>
        <p:spPr>
          <a:xfrm>
            <a:off x="1607500" y="4575775"/>
            <a:ext cx="612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2"/>
                </a:solidFill>
              </a:rPr>
              <a:t>Meir M. Lehman, Juan F. Ramil, Paul Wernick, Dewayne E. Perry, Wladyslaw M. Turski:</a:t>
            </a:r>
            <a:endParaRPr sz="1200">
              <a:solidFill>
                <a:schemeClr val="dk2"/>
              </a:solidFill>
            </a:endParaRPr>
          </a:p>
          <a:p>
            <a:pPr indent="0" lvl="0" marL="0" rtl="0" algn="l">
              <a:spcBef>
                <a:spcPts val="0"/>
              </a:spcBef>
              <a:spcAft>
                <a:spcPts val="0"/>
              </a:spcAft>
              <a:buNone/>
            </a:pPr>
            <a:r>
              <a:rPr lang="en" sz="1200">
                <a:solidFill>
                  <a:schemeClr val="dk2"/>
                </a:solidFill>
              </a:rPr>
              <a:t>Metrics and Laws of Software Evolution - The Nineties View. IEEE METRICS 1997.</a:t>
            </a:r>
            <a:endParaRPr sz="1800">
              <a:solidFill>
                <a:schemeClr val="dk2"/>
              </a:solidFill>
            </a:endParaRPr>
          </a:p>
        </p:txBody>
      </p:sp>
      <p:sp>
        <p:nvSpPr>
          <p:cNvPr id="272" name="Google Shape;272;p46"/>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47"/>
          <p:cNvPicPr preferRelativeResize="0"/>
          <p:nvPr/>
        </p:nvPicPr>
        <p:blipFill>
          <a:blip r:embed="rId3">
            <a:alphaModFix/>
          </a:blip>
          <a:stretch>
            <a:fillRect/>
          </a:stretch>
        </p:blipFill>
        <p:spPr>
          <a:xfrm>
            <a:off x="1536500" y="155800"/>
            <a:ext cx="6366523" cy="4307174"/>
          </a:xfrm>
          <a:prstGeom prst="rect">
            <a:avLst/>
          </a:prstGeom>
          <a:noFill/>
          <a:ln cap="flat" cmpd="sng" w="9525">
            <a:solidFill>
              <a:schemeClr val="dk2"/>
            </a:solidFill>
            <a:prstDash val="solid"/>
            <a:round/>
            <a:headEnd len="sm" w="sm" type="none"/>
            <a:tailEnd len="sm" w="sm" type="none"/>
          </a:ln>
        </p:spPr>
      </p:pic>
      <p:sp>
        <p:nvSpPr>
          <p:cNvPr id="278" name="Google Shape;278;p47"/>
          <p:cNvSpPr txBox="1"/>
          <p:nvPr/>
        </p:nvSpPr>
        <p:spPr>
          <a:xfrm>
            <a:off x="1421450" y="4555625"/>
            <a:ext cx="6647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2"/>
                </a:solidFill>
              </a:rPr>
              <a:t>Stephen Cook, Rachel Harrison, Meir M. Lehman, Paul Wernick. Evolution in software systems: foundations of the SPE classification scheme. J. Softw. Maintenance Res. Pract., 2006</a:t>
            </a:r>
            <a:endParaRPr sz="12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279" name="Google Shape;279;p47"/>
          <p:cNvSpPr/>
          <p:nvPr/>
        </p:nvSpPr>
        <p:spPr>
          <a:xfrm>
            <a:off x="1583525" y="959075"/>
            <a:ext cx="312300" cy="1644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 name="Google Shape;280;p47"/>
          <p:cNvSpPr/>
          <p:nvPr/>
        </p:nvSpPr>
        <p:spPr>
          <a:xfrm>
            <a:off x="1583525" y="1263875"/>
            <a:ext cx="312300" cy="1644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 name="Google Shape;281;p47"/>
          <p:cNvSpPr/>
          <p:nvPr/>
        </p:nvSpPr>
        <p:spPr>
          <a:xfrm>
            <a:off x="1583525" y="2711675"/>
            <a:ext cx="312300" cy="1644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47"/>
          <p:cNvSpPr/>
          <p:nvPr/>
        </p:nvSpPr>
        <p:spPr>
          <a:xfrm>
            <a:off x="1583525" y="3245075"/>
            <a:ext cx="312300" cy="1644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 name="Google Shape;283;p47"/>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8"/>
          <p:cNvSpPr txBox="1"/>
          <p:nvPr/>
        </p:nvSpPr>
        <p:spPr>
          <a:xfrm>
            <a:off x="1194425" y="2033175"/>
            <a:ext cx="240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Continuous Change</a:t>
            </a:r>
            <a:endParaRPr sz="1800">
              <a:solidFill>
                <a:schemeClr val="dk2"/>
              </a:solidFill>
            </a:endParaRPr>
          </a:p>
        </p:txBody>
      </p:sp>
      <p:sp>
        <p:nvSpPr>
          <p:cNvPr id="289" name="Google Shape;289;p48"/>
          <p:cNvSpPr txBox="1"/>
          <p:nvPr/>
        </p:nvSpPr>
        <p:spPr>
          <a:xfrm>
            <a:off x="4708525" y="1118775"/>
            <a:ext cx="302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Increasing Complexity</a:t>
            </a:r>
            <a:endParaRPr sz="1800">
              <a:solidFill>
                <a:schemeClr val="dk2"/>
              </a:solidFill>
            </a:endParaRPr>
          </a:p>
        </p:txBody>
      </p:sp>
      <p:sp>
        <p:nvSpPr>
          <p:cNvPr id="290" name="Google Shape;290;p48"/>
          <p:cNvSpPr txBox="1"/>
          <p:nvPr/>
        </p:nvSpPr>
        <p:spPr>
          <a:xfrm>
            <a:off x="4708525" y="2033175"/>
            <a:ext cx="302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Continuous Growth</a:t>
            </a:r>
            <a:endParaRPr sz="1800">
              <a:solidFill>
                <a:schemeClr val="dk2"/>
              </a:solidFill>
            </a:endParaRPr>
          </a:p>
        </p:txBody>
      </p:sp>
      <p:sp>
        <p:nvSpPr>
          <p:cNvPr id="291" name="Google Shape;291;p48"/>
          <p:cNvSpPr txBox="1"/>
          <p:nvPr/>
        </p:nvSpPr>
        <p:spPr>
          <a:xfrm>
            <a:off x="4708525" y="2947575"/>
            <a:ext cx="302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Declining Quality</a:t>
            </a:r>
            <a:endParaRPr sz="1800">
              <a:solidFill>
                <a:schemeClr val="dk2"/>
              </a:solidFill>
            </a:endParaRPr>
          </a:p>
        </p:txBody>
      </p:sp>
      <p:cxnSp>
        <p:nvCxnSpPr>
          <p:cNvPr id="292" name="Google Shape;292;p48"/>
          <p:cNvCxnSpPr>
            <a:stCxn id="288" idx="3"/>
            <a:endCxn id="289" idx="1"/>
          </p:cNvCxnSpPr>
          <p:nvPr/>
        </p:nvCxnSpPr>
        <p:spPr>
          <a:xfrm flipH="1" rot="10800000">
            <a:off x="3601025" y="1349625"/>
            <a:ext cx="1107600" cy="914400"/>
          </a:xfrm>
          <a:prstGeom prst="straightConnector1">
            <a:avLst/>
          </a:prstGeom>
          <a:noFill/>
          <a:ln cap="flat" cmpd="sng" w="9525">
            <a:solidFill>
              <a:schemeClr val="dk2"/>
            </a:solidFill>
            <a:prstDash val="solid"/>
            <a:round/>
            <a:headEnd len="med" w="med" type="none"/>
            <a:tailEnd len="med" w="med" type="triangle"/>
          </a:ln>
        </p:spPr>
      </p:cxnSp>
      <p:cxnSp>
        <p:nvCxnSpPr>
          <p:cNvPr id="293" name="Google Shape;293;p48"/>
          <p:cNvCxnSpPr>
            <a:stCxn id="288" idx="3"/>
            <a:endCxn id="290" idx="1"/>
          </p:cNvCxnSpPr>
          <p:nvPr/>
        </p:nvCxnSpPr>
        <p:spPr>
          <a:xfrm>
            <a:off x="3601025" y="2264025"/>
            <a:ext cx="1107600" cy="0"/>
          </a:xfrm>
          <a:prstGeom prst="straightConnector1">
            <a:avLst/>
          </a:prstGeom>
          <a:noFill/>
          <a:ln cap="flat" cmpd="sng" w="9525">
            <a:solidFill>
              <a:schemeClr val="dk2"/>
            </a:solidFill>
            <a:prstDash val="solid"/>
            <a:round/>
            <a:headEnd len="med" w="med" type="none"/>
            <a:tailEnd len="med" w="med" type="triangle"/>
          </a:ln>
        </p:spPr>
      </p:cxnSp>
      <p:cxnSp>
        <p:nvCxnSpPr>
          <p:cNvPr id="294" name="Google Shape;294;p48"/>
          <p:cNvCxnSpPr>
            <a:stCxn id="288" idx="3"/>
            <a:endCxn id="291" idx="1"/>
          </p:cNvCxnSpPr>
          <p:nvPr/>
        </p:nvCxnSpPr>
        <p:spPr>
          <a:xfrm>
            <a:off x="3601025" y="2264025"/>
            <a:ext cx="1107600" cy="914400"/>
          </a:xfrm>
          <a:prstGeom prst="straightConnector1">
            <a:avLst/>
          </a:prstGeom>
          <a:noFill/>
          <a:ln cap="flat" cmpd="sng" w="9525">
            <a:solidFill>
              <a:schemeClr val="dk2"/>
            </a:solidFill>
            <a:prstDash val="solid"/>
            <a:round/>
            <a:headEnd len="med" w="med" type="none"/>
            <a:tailEnd len="med" w="med" type="triangle"/>
          </a:ln>
        </p:spPr>
      </p:cxnSp>
      <p:sp>
        <p:nvSpPr>
          <p:cNvPr id="295" name="Google Shape;295;p48"/>
          <p:cNvSpPr txBox="1"/>
          <p:nvPr/>
        </p:nvSpPr>
        <p:spPr>
          <a:xfrm>
            <a:off x="1194425" y="3099975"/>
            <a:ext cx="2406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Users' satisfaction</a:t>
            </a:r>
            <a:endParaRPr sz="1800">
              <a:solidFill>
                <a:schemeClr val="dk2"/>
              </a:solidFill>
            </a:endParaRPr>
          </a:p>
        </p:txBody>
      </p:sp>
      <p:cxnSp>
        <p:nvCxnSpPr>
          <p:cNvPr id="296" name="Google Shape;296;p48"/>
          <p:cNvCxnSpPr>
            <a:stCxn id="288" idx="2"/>
            <a:endCxn id="295" idx="0"/>
          </p:cNvCxnSpPr>
          <p:nvPr/>
        </p:nvCxnSpPr>
        <p:spPr>
          <a:xfrm>
            <a:off x="2397725" y="2494875"/>
            <a:ext cx="0" cy="605100"/>
          </a:xfrm>
          <a:prstGeom prst="straightConnector1">
            <a:avLst/>
          </a:prstGeom>
          <a:noFill/>
          <a:ln cap="flat" cmpd="sng" w="9525">
            <a:solidFill>
              <a:schemeClr val="dk2"/>
            </a:solidFill>
            <a:prstDash val="solid"/>
            <a:round/>
            <a:headEnd len="med" w="med" type="stealth"/>
            <a:tailEnd len="med" w="med" type="triangle"/>
          </a:ln>
        </p:spPr>
      </p:cxnSp>
      <p:sp>
        <p:nvSpPr>
          <p:cNvPr id="297" name="Google Shape;297;p48"/>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Leis de Lehman: Resumo</a:t>
            </a:r>
            <a:endParaRPr/>
          </a:p>
        </p:txBody>
      </p:sp>
      <p:sp>
        <p:nvSpPr>
          <p:cNvPr id="303" name="Google Shape;303;p49"/>
          <p:cNvSpPr txBox="1"/>
          <p:nvPr>
            <p:ph idx="1" type="body"/>
          </p:nvPr>
        </p:nvSpPr>
        <p:spPr>
          <a:xfrm>
            <a:off x="311700" y="1000075"/>
            <a:ext cx="8520600" cy="2697900"/>
          </a:xfrm>
          <a:prstGeom prst="rect">
            <a:avLst/>
          </a:prstGeom>
        </p:spPr>
        <p:txBody>
          <a:bodyPr anchorCtr="0" anchor="t" bIns="91425" lIns="91425" spcFirstLastPara="1" rIns="91425" wrap="square" tIns="91425">
            <a:noAutofit/>
          </a:bodyPr>
          <a:lstStyle/>
          <a:p>
            <a:pPr indent="-381000" lvl="0" marL="457200" rtl="0" algn="l">
              <a:lnSpc>
                <a:spcPct val="114000"/>
              </a:lnSpc>
              <a:spcBef>
                <a:spcPts val="0"/>
              </a:spcBef>
              <a:spcAft>
                <a:spcPts val="0"/>
              </a:spcAft>
              <a:buSzPts val="2400"/>
              <a:buChar char="●"/>
            </a:pPr>
            <a:r>
              <a:rPr lang="en" sz="2400"/>
              <a:t>Um sistema deve ser continuamente modificado para se adaptar ao seu ambiente </a:t>
            </a:r>
            <a:endParaRPr sz="2400"/>
          </a:p>
          <a:p>
            <a:pPr indent="-381000" lvl="0" marL="457200" rtl="0" algn="l">
              <a:lnSpc>
                <a:spcPct val="114000"/>
              </a:lnSpc>
              <a:spcBef>
                <a:spcPts val="1000"/>
              </a:spcBef>
              <a:spcAft>
                <a:spcPts val="0"/>
              </a:spcAft>
              <a:buSzPts val="2400"/>
              <a:buChar char="●"/>
            </a:pPr>
            <a:r>
              <a:rPr lang="en" sz="2400"/>
              <a:t>Porém, à medida que um sistema sofre modificações:</a:t>
            </a:r>
            <a:endParaRPr sz="2400"/>
          </a:p>
          <a:p>
            <a:pPr indent="-381000" lvl="1" marL="914400" rtl="0" algn="l">
              <a:lnSpc>
                <a:spcPct val="114000"/>
              </a:lnSpc>
              <a:spcBef>
                <a:spcPts val="1000"/>
              </a:spcBef>
              <a:spcAft>
                <a:spcPts val="0"/>
              </a:spcAft>
              <a:buSzPts val="2400"/>
              <a:buChar char="○"/>
            </a:pPr>
            <a:r>
              <a:rPr lang="en" sz="2400"/>
              <a:t>Complexidade interna ⇒ aumenta</a:t>
            </a:r>
            <a:endParaRPr sz="2400"/>
          </a:p>
          <a:p>
            <a:pPr indent="-381000" lvl="1" marL="914400" rtl="0" algn="l">
              <a:lnSpc>
                <a:spcPct val="114000"/>
              </a:lnSpc>
              <a:spcBef>
                <a:spcPts val="1000"/>
              </a:spcBef>
              <a:spcAft>
                <a:spcPts val="1000"/>
              </a:spcAft>
              <a:buSzPts val="2400"/>
              <a:buChar char="○"/>
            </a:pPr>
            <a:r>
              <a:rPr lang="en" sz="2400"/>
              <a:t>Qualidade interna </a:t>
            </a:r>
            <a:r>
              <a:rPr lang="en" sz="2400"/>
              <a:t> ⇒ diminui</a:t>
            </a:r>
            <a:endParaRPr sz="2400"/>
          </a:p>
        </p:txBody>
      </p:sp>
      <p:sp>
        <p:nvSpPr>
          <p:cNvPr id="304" name="Google Shape;304;p49"/>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a:t>
            </a:r>
            <a:r>
              <a:rPr lang="en"/>
              <a:t>ício</a:t>
            </a:r>
            <a:endParaRPr/>
          </a:p>
        </p:txBody>
      </p:sp>
      <p:sp>
        <p:nvSpPr>
          <p:cNvPr id="310" name="Google Shape;310;p50"/>
          <p:cNvSpPr txBox="1"/>
          <p:nvPr>
            <p:ph idx="1" type="body"/>
          </p:nvPr>
        </p:nvSpPr>
        <p:spPr>
          <a:xfrm>
            <a:off x="311700" y="1106950"/>
            <a:ext cx="8520600" cy="3416400"/>
          </a:xfrm>
          <a:prstGeom prst="rect">
            <a:avLst/>
          </a:prstGeom>
        </p:spPr>
        <p:txBody>
          <a:bodyPr anchorCtr="0" anchor="t" bIns="91425" lIns="91425" spcFirstLastPara="1" rIns="91425" wrap="square" tIns="91425">
            <a:noAutofit/>
          </a:bodyPr>
          <a:lstStyle/>
          <a:p>
            <a:pPr indent="0" lvl="0" marL="0" marR="0" rtl="0" algn="l">
              <a:lnSpc>
                <a:spcPct val="114000"/>
              </a:lnSpc>
              <a:spcBef>
                <a:spcPts val="0"/>
              </a:spcBef>
              <a:spcAft>
                <a:spcPts val="0"/>
              </a:spcAft>
              <a:buNone/>
            </a:pPr>
            <a:r>
              <a:rPr lang="en" sz="2200"/>
              <a:t>4. Uma das Leis de Lehman afirma que </a:t>
            </a:r>
            <a:endParaRPr sz="2200"/>
          </a:p>
          <a:p>
            <a:pPr indent="0" lvl="0" marL="457200" marR="0" rtl="0" algn="l">
              <a:lnSpc>
                <a:spcPct val="114000"/>
              </a:lnSpc>
              <a:spcBef>
                <a:spcPts val="1000"/>
              </a:spcBef>
              <a:spcAft>
                <a:spcPts val="0"/>
              </a:spcAft>
              <a:buNone/>
            </a:pPr>
            <a:r>
              <a:rPr lang="en" sz="2200"/>
              <a:t>“à medida que um sistema sofre manutenções, sua complexidade interna aumenta [...], </a:t>
            </a:r>
            <a:r>
              <a:rPr lang="en" sz="2200">
                <a:highlight>
                  <a:srgbClr val="FFF2CC"/>
                </a:highlight>
              </a:rPr>
              <a:t>a não ser que um trabalho seja realizado para estabilizar ou evitar tal fenômeno</a:t>
            </a:r>
            <a:r>
              <a:rPr lang="en" sz="2200"/>
              <a:t>.” </a:t>
            </a:r>
            <a:endParaRPr sz="2200"/>
          </a:p>
          <a:p>
            <a:pPr indent="0" lvl="0" marL="0" marR="0" rtl="0" algn="l">
              <a:lnSpc>
                <a:spcPct val="114000"/>
              </a:lnSpc>
              <a:spcBef>
                <a:spcPts val="1000"/>
              </a:spcBef>
              <a:spcAft>
                <a:spcPts val="0"/>
              </a:spcAft>
              <a:buNone/>
            </a:pPr>
            <a:r>
              <a:rPr lang="en" sz="2200"/>
              <a:t>Qual o nome que se dá atualmente para esse trabalho realizado para evitar a degradação da qualidade interna de um sistema?</a:t>
            </a:r>
            <a:endParaRPr sz="2200"/>
          </a:p>
          <a:p>
            <a:pPr indent="0" lvl="0" marL="0" marR="0" rtl="0" algn="l">
              <a:lnSpc>
                <a:spcPct val="114000"/>
              </a:lnSpc>
              <a:spcBef>
                <a:spcPts val="1000"/>
              </a:spcBef>
              <a:spcAft>
                <a:spcPts val="1000"/>
              </a:spcAft>
              <a:buNone/>
            </a:pPr>
            <a:r>
              <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Compreensão de Software</a:t>
            </a:r>
            <a:endParaRPr sz="2700"/>
          </a:p>
        </p:txBody>
      </p:sp>
      <p:sp>
        <p:nvSpPr>
          <p:cNvPr id="316" name="Google Shape;316;p51"/>
          <p:cNvSpPr txBox="1"/>
          <p:nvPr>
            <p:ph idx="1" type="body"/>
          </p:nvPr>
        </p:nvSpPr>
        <p:spPr>
          <a:xfrm>
            <a:off x="311700" y="1174150"/>
            <a:ext cx="8520600" cy="1082400"/>
          </a:xfrm>
          <a:prstGeom prst="rect">
            <a:avLst/>
          </a:prstGeom>
        </p:spPr>
        <p:txBody>
          <a:bodyPr anchorCtr="0" anchor="t" bIns="91425" lIns="91425" spcFirstLastPara="1" rIns="91425" wrap="square" tIns="91425">
            <a:noAutofit/>
          </a:bodyPr>
          <a:lstStyle/>
          <a:p>
            <a:pPr indent="-381000" lvl="0" marL="457200" rtl="0" algn="l">
              <a:lnSpc>
                <a:spcPct val="114000"/>
              </a:lnSpc>
              <a:spcBef>
                <a:spcPts val="0"/>
              </a:spcBef>
              <a:spcAft>
                <a:spcPts val="0"/>
              </a:spcAft>
              <a:buSzPts val="2400"/>
              <a:buChar char="●"/>
            </a:pPr>
            <a:r>
              <a:rPr lang="en" sz="2400"/>
              <a:t>Super importante também</a:t>
            </a:r>
            <a:endParaRPr sz="2400"/>
          </a:p>
          <a:p>
            <a:pPr indent="-381000" lvl="0" marL="457200" rtl="0" algn="l">
              <a:lnSpc>
                <a:spcPct val="114000"/>
              </a:lnSpc>
              <a:spcBef>
                <a:spcPts val="1000"/>
              </a:spcBef>
              <a:spcAft>
                <a:spcPts val="0"/>
              </a:spcAft>
              <a:buSzPts val="2400"/>
              <a:buChar char="●"/>
            </a:pPr>
            <a:r>
              <a:rPr lang="en" sz="2400"/>
              <a:t>Deveria fazer parte do nome da disciplina</a:t>
            </a:r>
            <a:endParaRPr sz="2400"/>
          </a:p>
          <a:p>
            <a:pPr indent="-381000" lvl="0" marL="457200" rtl="0" algn="l">
              <a:lnSpc>
                <a:spcPct val="114000"/>
              </a:lnSpc>
              <a:spcBef>
                <a:spcPts val="1000"/>
              </a:spcBef>
              <a:spcAft>
                <a:spcPts val="0"/>
              </a:spcAft>
              <a:buSzPts val="2400"/>
              <a:buChar char="●"/>
            </a:pPr>
            <a:r>
              <a:rPr lang="en" sz="2400"/>
              <a:t>Você vai passar mais tempo lendo código do que escrevendo</a:t>
            </a:r>
            <a:endParaRPr sz="2400"/>
          </a:p>
          <a:p>
            <a:pPr indent="-381000" lvl="0" marL="457200" rtl="0" algn="l">
              <a:lnSpc>
                <a:spcPct val="114000"/>
              </a:lnSpc>
              <a:spcBef>
                <a:spcPts val="1000"/>
              </a:spcBef>
              <a:spcAft>
                <a:spcPts val="1000"/>
              </a:spcAft>
              <a:buSzPts val="2400"/>
              <a:buChar char="●"/>
            </a:pPr>
            <a:r>
              <a:rPr lang="en" sz="2400"/>
              <a:t>Importante: otimizar para leitura</a:t>
            </a:r>
            <a:endParaRPr sz="2400"/>
          </a:p>
        </p:txBody>
      </p:sp>
      <p:sp>
        <p:nvSpPr>
          <p:cNvPr id="317" name="Google Shape;317;p51"/>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2"/>
          <p:cNvSpPr txBox="1"/>
          <p:nvPr>
            <p:ph idx="1" type="body"/>
          </p:nvPr>
        </p:nvSpPr>
        <p:spPr>
          <a:xfrm>
            <a:off x="311700" y="1762075"/>
            <a:ext cx="8668800" cy="609300"/>
          </a:xfrm>
          <a:prstGeom prst="rect">
            <a:avLst/>
          </a:prstGeom>
        </p:spPr>
        <p:txBody>
          <a:bodyPr anchorCtr="0" anchor="t" bIns="91425" lIns="91425" spcFirstLastPara="1" rIns="91425" wrap="square" tIns="91425">
            <a:noAutofit/>
          </a:bodyPr>
          <a:lstStyle/>
          <a:p>
            <a:pPr indent="0" lvl="0" marL="0" rtl="0" algn="ctr">
              <a:lnSpc>
                <a:spcPct val="113000"/>
              </a:lnSpc>
              <a:spcBef>
                <a:spcPts val="0"/>
              </a:spcBef>
              <a:spcAft>
                <a:spcPts val="0"/>
              </a:spcAft>
              <a:buNone/>
            </a:pPr>
            <a:r>
              <a:rPr lang="en" sz="3200"/>
              <a:t>Como é o dia de trabalho de um dev?</a:t>
            </a:r>
            <a:endParaRPr sz="3200"/>
          </a:p>
          <a:p>
            <a:pPr indent="0" lvl="0" marL="0" rtl="0" algn="ctr">
              <a:spcBef>
                <a:spcPts val="1000"/>
              </a:spcBef>
              <a:spcAft>
                <a:spcPts val="1600"/>
              </a:spcAft>
              <a:buNone/>
            </a:pPr>
            <a:r>
              <a:t/>
            </a:r>
            <a:endParaRPr b="1" sz="3600"/>
          </a:p>
        </p:txBody>
      </p:sp>
      <p:sp>
        <p:nvSpPr>
          <p:cNvPr id="323" name="Google Shape;323;p52"/>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4" name="Google Shape;324;p52"/>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3"/>
          <p:cNvPicPr preferRelativeResize="0"/>
          <p:nvPr/>
        </p:nvPicPr>
        <p:blipFill>
          <a:blip r:embed="rId3">
            <a:alphaModFix/>
          </a:blip>
          <a:stretch>
            <a:fillRect/>
          </a:stretch>
        </p:blipFill>
        <p:spPr>
          <a:xfrm>
            <a:off x="914400" y="76200"/>
            <a:ext cx="6717751" cy="4663299"/>
          </a:xfrm>
          <a:prstGeom prst="rect">
            <a:avLst/>
          </a:prstGeom>
          <a:noFill/>
          <a:ln>
            <a:noFill/>
          </a:ln>
        </p:spPr>
      </p:pic>
      <p:sp>
        <p:nvSpPr>
          <p:cNvPr id="330" name="Google Shape;330;p53"/>
          <p:cNvSpPr txBox="1"/>
          <p:nvPr/>
        </p:nvSpPr>
        <p:spPr>
          <a:xfrm>
            <a:off x="1064775" y="4683900"/>
            <a:ext cx="6554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rPr>
              <a:t>Satisfaction and performance of software developers during enforced work from home in the COVID-19 pandemic. EMSE 2023</a:t>
            </a:r>
            <a:endParaRPr sz="1100">
              <a:solidFill>
                <a:schemeClr val="dk2"/>
              </a:solidFill>
            </a:endParaRPr>
          </a:p>
        </p:txBody>
      </p:sp>
      <p:sp>
        <p:nvSpPr>
          <p:cNvPr id="331" name="Google Shape;331;p53"/>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7"/>
          <p:cNvSpPr txBox="1"/>
          <p:nvPr>
            <p:ph idx="1" type="body"/>
          </p:nvPr>
        </p:nvSpPr>
        <p:spPr>
          <a:xfrm>
            <a:off x="311700" y="1304875"/>
            <a:ext cx="8520600" cy="60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200"/>
              <a:t>Uma boa maneira de definir manutenção de software é explicando os tipos de manutenção</a:t>
            </a:r>
            <a:endParaRPr sz="3200"/>
          </a:p>
        </p:txBody>
      </p:sp>
      <p:sp>
        <p:nvSpPr>
          <p:cNvPr id="119" name="Google Shape;119;p27"/>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54"/>
          <p:cNvPicPr preferRelativeResize="0"/>
          <p:nvPr/>
        </p:nvPicPr>
        <p:blipFill>
          <a:blip r:embed="rId3">
            <a:alphaModFix/>
          </a:blip>
          <a:stretch>
            <a:fillRect/>
          </a:stretch>
        </p:blipFill>
        <p:spPr>
          <a:xfrm>
            <a:off x="457200" y="76200"/>
            <a:ext cx="8051150" cy="4838701"/>
          </a:xfrm>
          <a:prstGeom prst="rect">
            <a:avLst/>
          </a:prstGeom>
          <a:noFill/>
          <a:ln>
            <a:noFill/>
          </a:ln>
        </p:spPr>
      </p:pic>
      <p:sp>
        <p:nvSpPr>
          <p:cNvPr id="337" name="Google Shape;337;p54"/>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55"/>
          <p:cNvPicPr preferRelativeResize="0"/>
          <p:nvPr/>
        </p:nvPicPr>
        <p:blipFill>
          <a:blip r:embed="rId3">
            <a:alphaModFix/>
          </a:blip>
          <a:stretch>
            <a:fillRect/>
          </a:stretch>
        </p:blipFill>
        <p:spPr>
          <a:xfrm>
            <a:off x="1008975" y="158525"/>
            <a:ext cx="6617076" cy="3366576"/>
          </a:xfrm>
          <a:prstGeom prst="rect">
            <a:avLst/>
          </a:prstGeom>
          <a:noFill/>
          <a:ln>
            <a:noFill/>
          </a:ln>
        </p:spPr>
      </p:pic>
      <p:sp>
        <p:nvSpPr>
          <p:cNvPr id="343" name="Google Shape;343;p55"/>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4" name="Google Shape;344;p55"/>
          <p:cNvSpPr txBox="1"/>
          <p:nvPr/>
        </p:nvSpPr>
        <p:spPr>
          <a:xfrm>
            <a:off x="394475" y="3572575"/>
            <a:ext cx="84738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Navigation time refers to the time that developers spend in browsing through software [52], including navigation using IDEs or web browsers, clicking a link, and searching for particular program entities or code, etc. Editing time refers to the time that developers spend on editing source code. Comprehension time refers to the time that developers spend in program comprehension, including inspection activities such as inspecting console and breakpoint within the IDE, or reading through a piece of code (identified by e.g., detecting mouse drifting actions).</a:t>
            </a:r>
            <a:endParaRPr sz="13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6"/>
          <p:cNvSpPr txBox="1"/>
          <p:nvPr>
            <p:ph idx="1" type="body"/>
          </p:nvPr>
        </p:nvSpPr>
        <p:spPr>
          <a:xfrm>
            <a:off x="311700" y="1304875"/>
            <a:ext cx="8668800" cy="60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600"/>
              <a:t>ISO/IEC 25002 (antiga 9126) </a:t>
            </a:r>
            <a:endParaRPr sz="3600"/>
          </a:p>
        </p:txBody>
      </p:sp>
      <p:sp>
        <p:nvSpPr>
          <p:cNvPr id="350" name="Google Shape;350;p56"/>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Objetivo</a:t>
            </a:r>
            <a:endParaRPr/>
          </a:p>
        </p:txBody>
      </p:sp>
      <p:sp>
        <p:nvSpPr>
          <p:cNvPr id="356" name="Google Shape;356;p57"/>
          <p:cNvSpPr txBox="1"/>
          <p:nvPr>
            <p:ph idx="1" type="body"/>
          </p:nvPr>
        </p:nvSpPr>
        <p:spPr>
          <a:xfrm>
            <a:off x="311700" y="1000075"/>
            <a:ext cx="8520600" cy="1082400"/>
          </a:xfrm>
          <a:prstGeom prst="rect">
            <a:avLst/>
          </a:prstGeom>
        </p:spPr>
        <p:txBody>
          <a:bodyPr anchorCtr="0" anchor="t" bIns="91425" lIns="91425" spcFirstLastPara="1" rIns="91425" wrap="square" tIns="91425">
            <a:noAutofit/>
          </a:bodyPr>
          <a:lstStyle/>
          <a:p>
            <a:pPr indent="-381000" lvl="0" marL="457200" rtl="0" algn="l">
              <a:lnSpc>
                <a:spcPct val="114000"/>
              </a:lnSpc>
              <a:spcBef>
                <a:spcPts val="0"/>
              </a:spcBef>
              <a:spcAft>
                <a:spcPts val="1000"/>
              </a:spcAft>
              <a:buSzPts val="2400"/>
              <a:buChar char="●"/>
            </a:pPr>
            <a:r>
              <a:rPr lang="en" sz="2400"/>
              <a:t>"ISO9001", mas sobre características para avaliar a qualidade de produtos de software</a:t>
            </a:r>
            <a:endParaRPr sz="2400"/>
          </a:p>
        </p:txBody>
      </p:sp>
      <p:sp>
        <p:nvSpPr>
          <p:cNvPr id="357" name="Google Shape;357;p57"/>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8" name="Google Shape;358;p57"/>
          <p:cNvPicPr preferRelativeResize="0"/>
          <p:nvPr/>
        </p:nvPicPr>
        <p:blipFill>
          <a:blip r:embed="rId3">
            <a:alphaModFix/>
          </a:blip>
          <a:stretch>
            <a:fillRect/>
          </a:stretch>
        </p:blipFill>
        <p:spPr>
          <a:xfrm>
            <a:off x="1980173" y="2333750"/>
            <a:ext cx="5638523" cy="24475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8"/>
          <p:cNvPicPr preferRelativeResize="0"/>
          <p:nvPr/>
        </p:nvPicPr>
        <p:blipFill>
          <a:blip r:embed="rId3">
            <a:alphaModFix/>
          </a:blip>
          <a:stretch>
            <a:fillRect/>
          </a:stretch>
        </p:blipFill>
        <p:spPr>
          <a:xfrm>
            <a:off x="76200" y="990600"/>
            <a:ext cx="8839200" cy="3032696"/>
          </a:xfrm>
          <a:prstGeom prst="rect">
            <a:avLst/>
          </a:prstGeom>
          <a:noFill/>
          <a:ln>
            <a:noFill/>
          </a:ln>
        </p:spPr>
      </p:pic>
      <p:sp>
        <p:nvSpPr>
          <p:cNvPr id="364" name="Google Shape;364;p58"/>
          <p:cNvSpPr/>
          <p:nvPr/>
        </p:nvSpPr>
        <p:spPr>
          <a:xfrm>
            <a:off x="5880725" y="1440925"/>
            <a:ext cx="920100" cy="2448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p58"/>
          <p:cNvSpPr txBox="1"/>
          <p:nvPr/>
        </p:nvSpPr>
        <p:spPr>
          <a:xfrm>
            <a:off x="6129475" y="102300"/>
            <a:ext cx="2879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Características de Qualidade</a:t>
            </a:r>
            <a:endParaRPr sz="1600">
              <a:solidFill>
                <a:schemeClr val="dk2"/>
              </a:solidFill>
            </a:endParaRPr>
          </a:p>
        </p:txBody>
      </p:sp>
      <p:sp>
        <p:nvSpPr>
          <p:cNvPr id="366" name="Google Shape;366;p58"/>
          <p:cNvSpPr txBox="1"/>
          <p:nvPr/>
        </p:nvSpPr>
        <p:spPr>
          <a:xfrm>
            <a:off x="6793550" y="559500"/>
            <a:ext cx="2215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Subc</a:t>
            </a:r>
            <a:r>
              <a:rPr lang="en" sz="1600">
                <a:solidFill>
                  <a:schemeClr val="dk2"/>
                </a:solidFill>
              </a:rPr>
              <a:t>aracterística</a:t>
            </a:r>
            <a:endParaRPr sz="1600">
              <a:solidFill>
                <a:schemeClr val="dk2"/>
              </a:solidFill>
            </a:endParaRPr>
          </a:p>
        </p:txBody>
      </p:sp>
      <p:cxnSp>
        <p:nvCxnSpPr>
          <p:cNvPr id="367" name="Google Shape;367;p58"/>
          <p:cNvCxnSpPr>
            <a:stCxn id="364" idx="0"/>
          </p:cNvCxnSpPr>
          <p:nvPr/>
        </p:nvCxnSpPr>
        <p:spPr>
          <a:xfrm flipH="1" rot="10800000">
            <a:off x="6340775" y="492925"/>
            <a:ext cx="405000" cy="948000"/>
          </a:xfrm>
          <a:prstGeom prst="straightConnector1">
            <a:avLst/>
          </a:prstGeom>
          <a:noFill/>
          <a:ln cap="flat" cmpd="sng" w="9525">
            <a:solidFill>
              <a:schemeClr val="dk2"/>
            </a:solidFill>
            <a:prstDash val="solid"/>
            <a:round/>
            <a:headEnd len="med" w="med" type="none"/>
            <a:tailEnd len="med" w="med" type="triangle"/>
          </a:ln>
        </p:spPr>
      </p:cxnSp>
      <p:cxnSp>
        <p:nvCxnSpPr>
          <p:cNvPr id="368" name="Google Shape;368;p58"/>
          <p:cNvCxnSpPr/>
          <p:nvPr/>
        </p:nvCxnSpPr>
        <p:spPr>
          <a:xfrm flipH="1" rot="10800000">
            <a:off x="6622450" y="944775"/>
            <a:ext cx="460200" cy="1240800"/>
          </a:xfrm>
          <a:prstGeom prst="straightConnector1">
            <a:avLst/>
          </a:prstGeom>
          <a:noFill/>
          <a:ln cap="flat" cmpd="sng" w="9525">
            <a:solidFill>
              <a:schemeClr val="dk2"/>
            </a:solidFill>
            <a:prstDash val="solid"/>
            <a:round/>
            <a:headEnd len="med" w="med" type="none"/>
            <a:tailEnd len="med" w="med" type="triangle"/>
          </a:ln>
        </p:spPr>
      </p:cxnSp>
      <p:sp>
        <p:nvSpPr>
          <p:cNvPr id="369" name="Google Shape;369;p58"/>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Subcaracterísticas de Manutenibilidade</a:t>
            </a:r>
            <a:endParaRPr/>
          </a:p>
        </p:txBody>
      </p:sp>
      <p:sp>
        <p:nvSpPr>
          <p:cNvPr id="375" name="Google Shape;375;p59"/>
          <p:cNvSpPr txBox="1"/>
          <p:nvPr>
            <p:ph idx="1" type="body"/>
          </p:nvPr>
        </p:nvSpPr>
        <p:spPr>
          <a:xfrm>
            <a:off x="212325" y="1170125"/>
            <a:ext cx="8520600" cy="3416400"/>
          </a:xfrm>
          <a:prstGeom prst="rect">
            <a:avLst/>
          </a:prstGeom>
        </p:spPr>
        <p:txBody>
          <a:bodyPr anchorCtr="0" anchor="t" bIns="91425" lIns="91425" spcFirstLastPara="1" rIns="91425" wrap="square" tIns="91425">
            <a:noAutofit/>
          </a:bodyPr>
          <a:lstStyle/>
          <a:p>
            <a:pPr indent="-381000" lvl="0" marL="457200" rtl="0" algn="l">
              <a:lnSpc>
                <a:spcPct val="114000"/>
              </a:lnSpc>
              <a:spcBef>
                <a:spcPts val="0"/>
              </a:spcBef>
              <a:spcAft>
                <a:spcPts val="0"/>
              </a:spcAft>
              <a:buSzPts val="2400"/>
              <a:buChar char="●"/>
            </a:pPr>
            <a:r>
              <a:rPr lang="en" sz="2400">
                <a:highlight>
                  <a:srgbClr val="FFF2CC"/>
                </a:highlight>
              </a:rPr>
              <a:t>Modularidade</a:t>
            </a:r>
            <a:r>
              <a:rPr lang="en" sz="2400"/>
              <a:t>: o sistema tem componentes bem definidos que se comunicam por meio de interfaces (APIs)?</a:t>
            </a:r>
            <a:endParaRPr sz="2400"/>
          </a:p>
          <a:p>
            <a:pPr indent="-381000" lvl="0" marL="457200" rtl="0" algn="l">
              <a:lnSpc>
                <a:spcPct val="114000"/>
              </a:lnSpc>
              <a:spcBef>
                <a:spcPts val="1000"/>
              </a:spcBef>
              <a:spcAft>
                <a:spcPts val="0"/>
              </a:spcAft>
              <a:buSzPts val="2400"/>
              <a:buChar char="●"/>
            </a:pPr>
            <a:r>
              <a:rPr lang="en" sz="2400"/>
              <a:t>Reusabilidade: é fácil </a:t>
            </a:r>
            <a:r>
              <a:rPr lang="en" sz="2400">
                <a:highlight>
                  <a:srgbClr val="FFF2CC"/>
                </a:highlight>
              </a:rPr>
              <a:t>reusar</a:t>
            </a:r>
            <a:r>
              <a:rPr lang="en" sz="2400"/>
              <a:t> um componente?</a:t>
            </a:r>
            <a:endParaRPr sz="2400"/>
          </a:p>
          <a:p>
            <a:pPr indent="-381000" lvl="0" marL="457200" rtl="0" algn="l">
              <a:lnSpc>
                <a:spcPct val="114000"/>
              </a:lnSpc>
              <a:spcBef>
                <a:spcPts val="1000"/>
              </a:spcBef>
              <a:spcAft>
                <a:spcPts val="0"/>
              </a:spcAft>
              <a:buSzPts val="2400"/>
              <a:buChar char="●"/>
            </a:pPr>
            <a:r>
              <a:rPr lang="en" sz="2400"/>
              <a:t>Analisabilidade: é fácil </a:t>
            </a:r>
            <a:r>
              <a:rPr lang="en" sz="2400">
                <a:highlight>
                  <a:srgbClr val="FFF2CC"/>
                </a:highlight>
              </a:rPr>
              <a:t>entender</a:t>
            </a:r>
            <a:r>
              <a:rPr lang="en" sz="2400"/>
              <a:t> um componente?</a:t>
            </a:r>
            <a:endParaRPr sz="2400"/>
          </a:p>
          <a:p>
            <a:pPr indent="-381000" lvl="0" marL="457200" rtl="0" algn="l">
              <a:lnSpc>
                <a:spcPct val="114000"/>
              </a:lnSpc>
              <a:spcBef>
                <a:spcPts val="1000"/>
              </a:spcBef>
              <a:spcAft>
                <a:spcPts val="0"/>
              </a:spcAft>
              <a:buSzPts val="2400"/>
              <a:buChar char="●"/>
            </a:pPr>
            <a:r>
              <a:rPr lang="en" sz="2400"/>
              <a:t>Modificabilidade: é fácil </a:t>
            </a:r>
            <a:r>
              <a:rPr lang="en" sz="2400">
                <a:highlight>
                  <a:srgbClr val="FFF2CC"/>
                </a:highlight>
              </a:rPr>
              <a:t>modificar</a:t>
            </a:r>
            <a:r>
              <a:rPr lang="en" sz="2400"/>
              <a:t> um componente?</a:t>
            </a:r>
            <a:endParaRPr sz="2400"/>
          </a:p>
          <a:p>
            <a:pPr indent="-381000" lvl="0" marL="457200" rtl="0" algn="l">
              <a:lnSpc>
                <a:spcPct val="114000"/>
              </a:lnSpc>
              <a:spcBef>
                <a:spcPts val="1000"/>
              </a:spcBef>
              <a:spcAft>
                <a:spcPts val="1000"/>
              </a:spcAft>
              <a:buSzPts val="2400"/>
              <a:buChar char="●"/>
            </a:pPr>
            <a:r>
              <a:rPr lang="en" sz="2400"/>
              <a:t>Testabilidade: é fácil </a:t>
            </a:r>
            <a:r>
              <a:rPr lang="en" sz="2400">
                <a:highlight>
                  <a:srgbClr val="FFF2CC"/>
                </a:highlight>
              </a:rPr>
              <a:t>testar</a:t>
            </a:r>
            <a:r>
              <a:rPr lang="en" sz="2400"/>
              <a:t> um componente?</a:t>
            </a:r>
            <a:endParaRPr sz="2400"/>
          </a:p>
        </p:txBody>
      </p:sp>
      <p:sp>
        <p:nvSpPr>
          <p:cNvPr id="376" name="Google Shape;376;p59"/>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0"/>
          <p:cNvSpPr txBox="1"/>
          <p:nvPr>
            <p:ph idx="1" type="body"/>
          </p:nvPr>
        </p:nvSpPr>
        <p:spPr>
          <a:xfrm>
            <a:off x="311700" y="1304875"/>
            <a:ext cx="8668800" cy="60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600"/>
              <a:t>Sistemas Legados</a:t>
            </a:r>
            <a:endParaRPr sz="3600"/>
          </a:p>
        </p:txBody>
      </p:sp>
      <p:sp>
        <p:nvSpPr>
          <p:cNvPr id="382" name="Google Shape;382;p60"/>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Sistemas Legados</a:t>
            </a:r>
            <a:endParaRPr/>
          </a:p>
        </p:txBody>
      </p:sp>
      <p:sp>
        <p:nvSpPr>
          <p:cNvPr id="388" name="Google Shape;388;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lnSpc>
                <a:spcPct val="113000"/>
              </a:lnSpc>
              <a:spcBef>
                <a:spcPts val="0"/>
              </a:spcBef>
              <a:spcAft>
                <a:spcPts val="0"/>
              </a:spcAft>
              <a:buSzPts val="2400"/>
              <a:buChar char="●"/>
            </a:pPr>
            <a:r>
              <a:rPr lang="en" sz="2400"/>
              <a:t>Sistemas antigos, usando linguagens, SOs, BDs antigos</a:t>
            </a:r>
            <a:endParaRPr sz="2400"/>
          </a:p>
          <a:p>
            <a:pPr indent="-381000" lvl="0" marL="457200" rtl="0" algn="l">
              <a:lnSpc>
                <a:spcPct val="113000"/>
              </a:lnSpc>
              <a:spcBef>
                <a:spcPts val="1000"/>
              </a:spcBef>
              <a:spcAft>
                <a:spcPts val="0"/>
              </a:spcAft>
              <a:buSzPts val="2400"/>
              <a:buChar char="●"/>
            </a:pPr>
            <a:r>
              <a:rPr lang="en" sz="2400"/>
              <a:t>Manutenção custosa e arriscada</a:t>
            </a:r>
            <a:endParaRPr sz="2400"/>
          </a:p>
          <a:p>
            <a:pPr indent="-381000" lvl="0" marL="457200" rtl="0" algn="l">
              <a:lnSpc>
                <a:spcPct val="113000"/>
              </a:lnSpc>
              <a:spcBef>
                <a:spcPts val="1000"/>
              </a:spcBef>
              <a:spcAft>
                <a:spcPts val="0"/>
              </a:spcAft>
              <a:buSzPts val="2400"/>
              <a:buChar char="●"/>
            </a:pPr>
            <a:r>
              <a:rPr lang="en" sz="2400"/>
              <a:t>Muitas vezes, são importantes </a:t>
            </a:r>
            <a:r>
              <a:rPr lang="en" sz="2300"/>
              <a:t>(legado ≠ irrelevante)</a:t>
            </a:r>
            <a:endParaRPr sz="2300"/>
          </a:p>
          <a:p>
            <a:pPr indent="0" lvl="0" marL="0" rtl="0" algn="l">
              <a:lnSpc>
                <a:spcPct val="114000"/>
              </a:lnSpc>
              <a:spcBef>
                <a:spcPts val="1000"/>
              </a:spcBef>
              <a:spcAft>
                <a:spcPts val="1000"/>
              </a:spcAft>
              <a:buNone/>
            </a:pPr>
            <a:r>
              <a:t/>
            </a:r>
            <a:endParaRPr sz="1800"/>
          </a:p>
        </p:txBody>
      </p:sp>
      <p:sp>
        <p:nvSpPr>
          <p:cNvPr id="389" name="Google Shape;389;p61"/>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COBOL</a:t>
            </a:r>
            <a:endParaRPr/>
          </a:p>
        </p:txBody>
      </p:sp>
      <p:sp>
        <p:nvSpPr>
          <p:cNvPr id="395" name="Google Shape;395;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lnSpc>
                <a:spcPct val="113000"/>
              </a:lnSpc>
              <a:spcBef>
                <a:spcPts val="0"/>
              </a:spcBef>
              <a:spcAft>
                <a:spcPts val="0"/>
              </a:spcAft>
              <a:buSzPts val="2400"/>
              <a:buChar char="●"/>
            </a:pPr>
            <a:r>
              <a:rPr lang="en" sz="2400"/>
              <a:t>Estima-se que existam </a:t>
            </a:r>
            <a:r>
              <a:rPr lang="en" sz="2400">
                <a:highlight>
                  <a:srgbClr val="FFF2CC"/>
                </a:highlight>
              </a:rPr>
              <a:t>~200 bilhões de LOC em COBOL</a:t>
            </a:r>
            <a:endParaRPr sz="2400">
              <a:highlight>
                <a:srgbClr val="FFF2CC"/>
              </a:highlight>
            </a:endParaRPr>
          </a:p>
          <a:p>
            <a:pPr indent="-381000" lvl="0" marL="457200" rtl="0" algn="l">
              <a:lnSpc>
                <a:spcPct val="113000"/>
              </a:lnSpc>
              <a:spcBef>
                <a:spcPts val="1000"/>
              </a:spcBef>
              <a:spcAft>
                <a:spcPts val="0"/>
              </a:spcAft>
              <a:buSzPts val="2400"/>
              <a:buChar char="●"/>
            </a:pPr>
            <a:r>
              <a:rPr lang="en" sz="2400"/>
              <a:t>Maioria são sistemas de bancos</a:t>
            </a:r>
            <a:endParaRPr sz="2400"/>
          </a:p>
          <a:p>
            <a:pPr indent="-381000" lvl="1" marL="914400" marR="0" rtl="0" algn="l">
              <a:lnSpc>
                <a:spcPct val="113000"/>
              </a:lnSpc>
              <a:spcBef>
                <a:spcPts val="1000"/>
              </a:spcBef>
              <a:spcAft>
                <a:spcPts val="0"/>
              </a:spcAft>
              <a:buSzPts val="2400"/>
              <a:buChar char="○"/>
            </a:pPr>
            <a:r>
              <a:rPr lang="en" sz="2400"/>
              <a:t>95% das transações em ATMs são em COBOL</a:t>
            </a:r>
            <a:endParaRPr sz="2400"/>
          </a:p>
          <a:p>
            <a:pPr indent="-381000" lvl="1" marL="914400" marR="0" rtl="0" algn="l">
              <a:lnSpc>
                <a:spcPct val="113000"/>
              </a:lnSpc>
              <a:spcBef>
                <a:spcPts val="1000"/>
              </a:spcBef>
              <a:spcAft>
                <a:spcPts val="0"/>
              </a:spcAft>
              <a:buSzPts val="2400"/>
              <a:buChar char="○"/>
            </a:pPr>
            <a:r>
              <a:rPr lang="en" sz="2400"/>
              <a:t>Um único banco europeu tem 250 MLOC em COBOL</a:t>
            </a:r>
            <a:endParaRPr sz="2400"/>
          </a:p>
          <a:p>
            <a:pPr indent="0" lvl="0" marL="0" rtl="0" algn="l">
              <a:lnSpc>
                <a:spcPct val="114000"/>
              </a:lnSpc>
              <a:spcBef>
                <a:spcPts val="1000"/>
              </a:spcBef>
              <a:spcAft>
                <a:spcPts val="1000"/>
              </a:spcAft>
              <a:buNone/>
            </a:pPr>
            <a:r>
              <a:t/>
            </a:r>
            <a:endParaRPr sz="1800"/>
          </a:p>
        </p:txBody>
      </p:sp>
      <p:sp>
        <p:nvSpPr>
          <p:cNvPr id="396" name="Google Shape;396;p62"/>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7" name="Google Shape;397;p62"/>
          <p:cNvSpPr txBox="1"/>
          <p:nvPr/>
        </p:nvSpPr>
        <p:spPr>
          <a:xfrm>
            <a:off x="1927125" y="4558925"/>
            <a:ext cx="5930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Fonte: palestra de Vadim Zaytsev na SLE 2020 (https://youtu.be/sSkIUTdfDjs)</a:t>
            </a:r>
            <a:endParaRPr sz="12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3"/>
          <p:cNvSpPr txBox="1"/>
          <p:nvPr>
            <p:ph type="title"/>
          </p:nvPr>
        </p:nvSpPr>
        <p:spPr>
          <a:xfrm>
            <a:off x="311700" y="-12175"/>
            <a:ext cx="383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Programa em COBOL</a:t>
            </a:r>
            <a:endParaRPr/>
          </a:p>
        </p:txBody>
      </p:sp>
      <p:sp>
        <p:nvSpPr>
          <p:cNvPr id="403" name="Google Shape;403;p63"/>
          <p:cNvSpPr txBox="1"/>
          <p:nvPr>
            <p:ph idx="1" type="body"/>
          </p:nvPr>
        </p:nvSpPr>
        <p:spPr>
          <a:xfrm>
            <a:off x="311700" y="695275"/>
            <a:ext cx="3835500" cy="3682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PROGRAM-ID. CONDITIONALS.</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DATA DIVISION.</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WORKING-STORAGE SECTION.</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setting up places to store values</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no values set yet</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01 NUM1 PIC 9(9).</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01 NUM2 PIC 9(9).</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01 NUM3 PIC 9(5).</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01 NUM4 PIC 9(6).</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create a positive and a negative</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number to check</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01 NEG-NUM PIC S9(9) VALUE -1234.</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create variables for testing classes</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01 CLASS1 PIC X(9) VALUE 'ABCD '.</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create statements that can be fed</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into a cobol conditional</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01 CHECK-VAL PIC 9(3).</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88 PASS VALUES ARE 041 THRU 100.</a:t>
            </a:r>
            <a:endParaRPr sz="1000">
              <a:solidFill>
                <a:srgbClr val="434343"/>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88 FAIL VALUES ARE 000 THRU 40.</a:t>
            </a:r>
            <a:endParaRPr sz="1000"/>
          </a:p>
        </p:txBody>
      </p:sp>
      <p:sp>
        <p:nvSpPr>
          <p:cNvPr id="404" name="Google Shape;404;p63"/>
          <p:cNvSpPr txBox="1"/>
          <p:nvPr/>
        </p:nvSpPr>
        <p:spPr>
          <a:xfrm>
            <a:off x="4349475" y="39100"/>
            <a:ext cx="4678200" cy="51180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IDENTIFICATION DIVISION.</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PROCEDURE DIVISION.</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set 25 into num1 and num3</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set 15 into num2 and num4</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MOVE 25 TO NUM1 NUM3.</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MOVE 15 TO NUM2 NUM4.</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comparing two numbers and checking for equality</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IF NUM1 &gt; NUM2 THEN</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DISPLAY 'IN LOOP 1 - IF BLOCK'</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IF NUM3 = NUM4 THEN</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DISPLAY 'IN LOOP 2 - IF BLOCK'</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ELSE</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DISPLAY 'IN LOOP 2 - ELSE BLOCK'</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END-IF</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ELSE</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DISPLAY 'IN LOOP 1 -ELSE BLOCK'</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END-IF</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*&gt; a switch statment</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EVALUATE TRUE</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WHEN NUM1 &lt; 2</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DISPLAY 'NUM1 LESS THAN 2'</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WHEN NUM1 &lt; 19</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DISPLAY 'NUM1 LESS THAN 19'</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WHEN NUM1 &lt; 1000</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DISPLAY 'NUM1 LESS THAN 1000'</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  END-EVALUATE.</a:t>
            </a:r>
            <a:endParaRPr sz="1000">
              <a:solidFill>
                <a:srgbClr val="434343"/>
              </a:solidFill>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ts val="1100"/>
              <a:buFont typeface="Arial"/>
              <a:buNone/>
            </a:pPr>
            <a:r>
              <a:rPr lang="en" sz="1000">
                <a:solidFill>
                  <a:srgbClr val="434343"/>
                </a:solidFill>
                <a:latin typeface="Courier New"/>
                <a:ea typeface="Courier New"/>
                <a:cs typeface="Courier New"/>
                <a:sym typeface="Courier New"/>
              </a:rPr>
              <a:t>STOP RUN.</a:t>
            </a:r>
            <a:endParaRPr sz="1000">
              <a:solidFill>
                <a:srgbClr val="434343"/>
              </a:solidFill>
              <a:latin typeface="Courier New"/>
              <a:ea typeface="Courier New"/>
              <a:cs typeface="Courier New"/>
              <a:sym typeface="Courier New"/>
            </a:endParaRPr>
          </a:p>
        </p:txBody>
      </p:sp>
      <p:sp>
        <p:nvSpPr>
          <p:cNvPr id="405" name="Google Shape;405;p63"/>
          <p:cNvSpPr txBox="1"/>
          <p:nvPr/>
        </p:nvSpPr>
        <p:spPr>
          <a:xfrm>
            <a:off x="277150" y="4746325"/>
            <a:ext cx="2225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Source: </a:t>
            </a:r>
            <a:r>
              <a:rPr lang="en" sz="1100" u="sng">
                <a:solidFill>
                  <a:schemeClr val="hlink"/>
                </a:solidFill>
                <a:hlinkClick r:id="rId3"/>
              </a:rPr>
              <a:t>GitHub gist</a:t>
            </a:r>
            <a:r>
              <a:rPr lang="en" sz="1100">
                <a:solidFill>
                  <a:schemeClr val="dk2"/>
                </a:solidFill>
              </a:rPr>
              <a:t> </a:t>
            </a:r>
            <a:endParaRPr sz="11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Tipos de Manutenção</a:t>
            </a:r>
            <a:endParaRPr/>
          </a:p>
        </p:txBody>
      </p:sp>
      <p:sp>
        <p:nvSpPr>
          <p:cNvPr id="125" name="Google Shape;125;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lnSpc>
                <a:spcPct val="114000"/>
              </a:lnSpc>
              <a:spcBef>
                <a:spcPts val="0"/>
              </a:spcBef>
              <a:spcAft>
                <a:spcPts val="0"/>
              </a:spcAft>
              <a:buSzPts val="2400"/>
              <a:buAutoNum type="arabicPeriod"/>
            </a:pPr>
            <a:r>
              <a:rPr lang="en" sz="2400"/>
              <a:t>Preventiva</a:t>
            </a:r>
            <a:endParaRPr sz="2400"/>
          </a:p>
          <a:p>
            <a:pPr indent="-381000" lvl="0" marL="457200" rtl="0" algn="l">
              <a:lnSpc>
                <a:spcPct val="114000"/>
              </a:lnSpc>
              <a:spcBef>
                <a:spcPts val="1000"/>
              </a:spcBef>
              <a:spcAft>
                <a:spcPts val="0"/>
              </a:spcAft>
              <a:buSzPts val="2400"/>
              <a:buAutoNum type="arabicPeriod"/>
            </a:pPr>
            <a:r>
              <a:rPr lang="en" sz="2400"/>
              <a:t>Corretiva</a:t>
            </a:r>
            <a:endParaRPr sz="2400"/>
          </a:p>
          <a:p>
            <a:pPr indent="-381000" lvl="0" marL="457200" rtl="0" algn="l">
              <a:lnSpc>
                <a:spcPct val="114000"/>
              </a:lnSpc>
              <a:spcBef>
                <a:spcPts val="1000"/>
              </a:spcBef>
              <a:spcAft>
                <a:spcPts val="0"/>
              </a:spcAft>
              <a:buSzPts val="2400"/>
              <a:buAutoNum type="arabicPeriod"/>
            </a:pPr>
            <a:r>
              <a:rPr lang="en" sz="2400"/>
              <a:t>Adaptativa</a:t>
            </a:r>
            <a:endParaRPr sz="2400"/>
          </a:p>
          <a:p>
            <a:pPr indent="-381000" lvl="0" marL="457200" rtl="0" algn="l">
              <a:lnSpc>
                <a:spcPct val="114000"/>
              </a:lnSpc>
              <a:spcBef>
                <a:spcPts val="1000"/>
              </a:spcBef>
              <a:spcAft>
                <a:spcPts val="0"/>
              </a:spcAft>
              <a:buSzPts val="2400"/>
              <a:buAutoNum type="arabicPeriod"/>
            </a:pPr>
            <a:r>
              <a:rPr lang="en" sz="2400"/>
              <a:t>Evolutiva</a:t>
            </a:r>
            <a:endParaRPr sz="2400"/>
          </a:p>
          <a:p>
            <a:pPr indent="-381000" lvl="0" marL="457200" rtl="0" algn="l">
              <a:lnSpc>
                <a:spcPct val="114000"/>
              </a:lnSpc>
              <a:spcBef>
                <a:spcPts val="1000"/>
              </a:spcBef>
              <a:spcAft>
                <a:spcPts val="1000"/>
              </a:spcAft>
              <a:buSzPts val="2400"/>
              <a:buAutoNum type="arabicPeriod"/>
            </a:pPr>
            <a:r>
              <a:rPr lang="en" sz="2400"/>
              <a:t>Refactoring</a:t>
            </a:r>
            <a:endParaRPr sz="2400"/>
          </a:p>
        </p:txBody>
      </p:sp>
      <p:sp>
        <p:nvSpPr>
          <p:cNvPr id="126" name="Google Shape;126;p28"/>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7" name="Google Shape;127;p28"/>
          <p:cNvSpPr txBox="1"/>
          <p:nvPr/>
        </p:nvSpPr>
        <p:spPr>
          <a:xfrm>
            <a:off x="1221325" y="4543700"/>
            <a:ext cx="676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Observação: essa classificação pode mudar conforme o autor</a:t>
            </a:r>
            <a:endParaRPr sz="18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t>Projetos Greenfield vs Brownfield</a:t>
            </a:r>
            <a:endParaRPr sz="2500"/>
          </a:p>
        </p:txBody>
      </p:sp>
      <p:sp>
        <p:nvSpPr>
          <p:cNvPr id="411" name="Google Shape;411;p64"/>
          <p:cNvSpPr txBox="1"/>
          <p:nvPr>
            <p:ph idx="1" type="body"/>
          </p:nvPr>
        </p:nvSpPr>
        <p:spPr>
          <a:xfrm>
            <a:off x="311700" y="1162450"/>
            <a:ext cx="8709300" cy="12801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SzPts val="2400"/>
              <a:buChar char="●"/>
            </a:pPr>
            <a:r>
              <a:rPr lang="en" sz="2400"/>
              <a:t>Greenfield: desenvolvimento do zero, sem legados</a:t>
            </a:r>
            <a:endParaRPr sz="2400"/>
          </a:p>
          <a:p>
            <a:pPr indent="-381000" lvl="0" marL="457200" marR="0" rtl="0" algn="l">
              <a:lnSpc>
                <a:spcPct val="115000"/>
              </a:lnSpc>
              <a:spcBef>
                <a:spcPts val="1000"/>
              </a:spcBef>
              <a:spcAft>
                <a:spcPts val="1000"/>
              </a:spcAft>
              <a:buSzPts val="2400"/>
              <a:buChar char="●"/>
            </a:pPr>
            <a:r>
              <a:rPr lang="en" sz="2400"/>
              <a:t>Brownfield: desenvolvimento envolve a modificação de sistemas existentes</a:t>
            </a:r>
            <a:endParaRPr sz="2400"/>
          </a:p>
        </p:txBody>
      </p:sp>
      <p:sp>
        <p:nvSpPr>
          <p:cNvPr id="412" name="Google Shape;412;p64"/>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65"/>
          <p:cNvPicPr preferRelativeResize="0"/>
          <p:nvPr/>
        </p:nvPicPr>
        <p:blipFill>
          <a:blip r:embed="rId3">
            <a:alphaModFix/>
          </a:blip>
          <a:stretch>
            <a:fillRect/>
          </a:stretch>
        </p:blipFill>
        <p:spPr>
          <a:xfrm>
            <a:off x="1168976" y="93775"/>
            <a:ext cx="6503752" cy="4337952"/>
          </a:xfrm>
          <a:prstGeom prst="rect">
            <a:avLst/>
          </a:prstGeom>
          <a:noFill/>
          <a:ln>
            <a:noFill/>
          </a:ln>
        </p:spPr>
      </p:pic>
      <p:sp>
        <p:nvSpPr>
          <p:cNvPr id="418" name="Google Shape;418;p65"/>
          <p:cNvSpPr txBox="1"/>
          <p:nvPr/>
        </p:nvSpPr>
        <p:spPr>
          <a:xfrm>
            <a:off x="116900" y="4734050"/>
            <a:ext cx="8814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https://www.wiley.com.au/blog/brownfield-vs-greenfield-projects-in-food-processing-a-comprehensive-guide-for-australian-business-leaders/</a:t>
            </a:r>
            <a:endParaRPr sz="11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6"/>
          <p:cNvSpPr txBox="1"/>
          <p:nvPr>
            <p:ph idx="1" type="body"/>
          </p:nvPr>
        </p:nvSpPr>
        <p:spPr>
          <a:xfrm>
            <a:off x="311700" y="1304875"/>
            <a:ext cx="8668800" cy="60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200"/>
              <a:t>Como existe </a:t>
            </a:r>
            <a:r>
              <a:rPr lang="en" sz="3200"/>
              <a:t>cada vez mais software legado, desenvolvimento greenfield é menos comum</a:t>
            </a:r>
            <a:endParaRPr sz="3200"/>
          </a:p>
        </p:txBody>
      </p:sp>
      <p:sp>
        <p:nvSpPr>
          <p:cNvPr id="424" name="Google Shape;424;p66"/>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7"/>
          <p:cNvSpPr txBox="1"/>
          <p:nvPr>
            <p:ph idx="1" type="body"/>
          </p:nvPr>
        </p:nvSpPr>
        <p:spPr>
          <a:xfrm>
            <a:off x="311700" y="1304875"/>
            <a:ext cx="8668800" cy="60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600"/>
              <a:t>Fim</a:t>
            </a:r>
            <a:endParaRPr sz="3600"/>
          </a:p>
        </p:txBody>
      </p:sp>
      <p:sp>
        <p:nvSpPr>
          <p:cNvPr id="430" name="Google Shape;430;p67"/>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9"/>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3" name="Google Shape;133;p29"/>
          <p:cNvPicPr preferRelativeResize="0"/>
          <p:nvPr/>
        </p:nvPicPr>
        <p:blipFill>
          <a:blip r:embed="rId3">
            <a:alphaModFix/>
          </a:blip>
          <a:stretch>
            <a:fillRect/>
          </a:stretch>
        </p:blipFill>
        <p:spPr>
          <a:xfrm>
            <a:off x="390800" y="891925"/>
            <a:ext cx="6588424" cy="4075400"/>
          </a:xfrm>
          <a:prstGeom prst="rect">
            <a:avLst/>
          </a:prstGeom>
          <a:noFill/>
          <a:ln>
            <a:noFill/>
          </a:ln>
        </p:spPr>
      </p:pic>
      <p:sp>
        <p:nvSpPr>
          <p:cNvPr id="134" name="Google Shape;134;p29"/>
          <p:cNvSpPr txBox="1"/>
          <p:nvPr>
            <p:ph type="title"/>
          </p:nvPr>
        </p:nvSpPr>
        <p:spPr>
          <a:xfrm>
            <a:off x="2355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Refactoring em 1 slide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0"/>
          <p:cNvSpPr txBox="1"/>
          <p:nvPr>
            <p:ph idx="1" type="body"/>
          </p:nvPr>
        </p:nvSpPr>
        <p:spPr>
          <a:xfrm>
            <a:off x="311700" y="1304875"/>
            <a:ext cx="8668800" cy="609300"/>
          </a:xfrm>
          <a:prstGeom prst="rect">
            <a:avLst/>
          </a:prstGeom>
        </p:spPr>
        <p:txBody>
          <a:bodyPr anchorCtr="0" anchor="t" bIns="91425" lIns="91425" spcFirstLastPara="1" rIns="91425" wrap="square" tIns="91425">
            <a:noAutofit/>
          </a:bodyPr>
          <a:lstStyle/>
          <a:p>
            <a:pPr indent="0" lvl="0" marL="0" rtl="0" algn="ctr">
              <a:lnSpc>
                <a:spcPct val="113000"/>
              </a:lnSpc>
              <a:spcBef>
                <a:spcPts val="0"/>
              </a:spcBef>
              <a:spcAft>
                <a:spcPts val="0"/>
              </a:spcAft>
              <a:buNone/>
            </a:pPr>
            <a:r>
              <a:rPr lang="en" sz="3200"/>
              <a:t>Manutenção Corretiva - </a:t>
            </a:r>
            <a:r>
              <a:rPr lang="en" sz="3200"/>
              <a:t>Bugs Famosos</a:t>
            </a:r>
            <a:endParaRPr sz="3200"/>
          </a:p>
          <a:p>
            <a:pPr indent="0" lvl="0" marL="0" rtl="0" algn="ctr">
              <a:spcBef>
                <a:spcPts val="1000"/>
              </a:spcBef>
              <a:spcAft>
                <a:spcPts val="1600"/>
              </a:spcAft>
              <a:buNone/>
            </a:pPr>
            <a:r>
              <a:t/>
            </a:r>
            <a:endParaRPr b="1" sz="3600"/>
          </a:p>
        </p:txBody>
      </p:sp>
      <p:sp>
        <p:nvSpPr>
          <p:cNvPr id="140" name="Google Shape;140;p30"/>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1" name="Google Shape;141;p30"/>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1"/>
          <p:cNvSpPr txBox="1"/>
          <p:nvPr>
            <p:ph type="title"/>
          </p:nvPr>
        </p:nvSpPr>
        <p:spPr>
          <a:xfrm>
            <a:off x="83100" y="445025"/>
            <a:ext cx="1934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666666"/>
                </a:solidFill>
              </a:rPr>
              <a:t>Explosão do </a:t>
            </a:r>
            <a:endParaRPr sz="2300">
              <a:solidFill>
                <a:srgbClr val="666666"/>
              </a:solidFill>
            </a:endParaRPr>
          </a:p>
          <a:p>
            <a:pPr indent="0" lvl="0" marL="0" rtl="0" algn="ctr">
              <a:spcBef>
                <a:spcPts val="0"/>
              </a:spcBef>
              <a:spcAft>
                <a:spcPts val="0"/>
              </a:spcAft>
              <a:buNone/>
            </a:pPr>
            <a:r>
              <a:rPr lang="en" sz="2300">
                <a:solidFill>
                  <a:srgbClr val="666666"/>
                </a:solidFill>
              </a:rPr>
              <a:t>Ariane 5 (1996)</a:t>
            </a:r>
            <a:endParaRPr sz="2300">
              <a:solidFill>
                <a:srgbClr val="666666"/>
              </a:solidFill>
            </a:endParaRPr>
          </a:p>
          <a:p>
            <a:pPr indent="0" lvl="0" marL="0" rtl="0" algn="ctr">
              <a:spcBef>
                <a:spcPts val="0"/>
              </a:spcBef>
              <a:spcAft>
                <a:spcPts val="0"/>
              </a:spcAft>
              <a:buNone/>
            </a:pPr>
            <a:r>
              <a:t/>
            </a:r>
            <a:endParaRPr sz="2300">
              <a:solidFill>
                <a:srgbClr val="666666"/>
              </a:solidFill>
            </a:endParaRPr>
          </a:p>
        </p:txBody>
      </p:sp>
      <p:sp>
        <p:nvSpPr>
          <p:cNvPr id="147" name="Google Shape;147;p31"/>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8" name="Google Shape;148;p31"/>
          <p:cNvPicPr preferRelativeResize="0"/>
          <p:nvPr/>
        </p:nvPicPr>
        <p:blipFill>
          <a:blip r:embed="rId3">
            <a:alphaModFix/>
          </a:blip>
          <a:stretch>
            <a:fillRect/>
          </a:stretch>
        </p:blipFill>
        <p:spPr>
          <a:xfrm>
            <a:off x="1951825" y="194275"/>
            <a:ext cx="3564450" cy="4533199"/>
          </a:xfrm>
          <a:prstGeom prst="rect">
            <a:avLst/>
          </a:prstGeom>
          <a:noFill/>
          <a:ln>
            <a:noFill/>
          </a:ln>
        </p:spPr>
      </p:pic>
      <p:pic>
        <p:nvPicPr>
          <p:cNvPr id="149" name="Google Shape;149;p31"/>
          <p:cNvPicPr preferRelativeResize="0"/>
          <p:nvPr/>
        </p:nvPicPr>
        <p:blipFill>
          <a:blip r:embed="rId4">
            <a:alphaModFix/>
          </a:blip>
          <a:stretch>
            <a:fillRect/>
          </a:stretch>
        </p:blipFill>
        <p:spPr>
          <a:xfrm>
            <a:off x="5861700" y="152752"/>
            <a:ext cx="2988529" cy="4533201"/>
          </a:xfrm>
          <a:prstGeom prst="rect">
            <a:avLst/>
          </a:prstGeom>
          <a:noFill/>
          <a:ln>
            <a:noFill/>
          </a:ln>
        </p:spPr>
      </p:pic>
      <p:sp>
        <p:nvSpPr>
          <p:cNvPr id="150" name="Google Shape;150;p31"/>
          <p:cNvSpPr txBox="1"/>
          <p:nvPr/>
        </p:nvSpPr>
        <p:spPr>
          <a:xfrm>
            <a:off x="1067675" y="4708875"/>
            <a:ext cx="80781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1000"/>
              </a:spcAft>
              <a:buNone/>
            </a:pPr>
            <a:r>
              <a:rPr lang="en" sz="1600">
                <a:solidFill>
                  <a:srgbClr val="666666"/>
                </a:solidFill>
              </a:rPr>
              <a:t>Conversão: float de 64 bits ⇒ inteiro de 16-bits; Overflow: float não “coube” em 16 bits</a:t>
            </a:r>
            <a:endParaRPr sz="1800">
              <a:solidFill>
                <a:srgbClr val="6666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Therac-25</a:t>
            </a:r>
            <a:endParaRPr/>
          </a:p>
        </p:txBody>
      </p:sp>
      <p:sp>
        <p:nvSpPr>
          <p:cNvPr id="156" name="Google Shape;156;p32"/>
          <p:cNvSpPr txBox="1"/>
          <p:nvPr>
            <p:ph idx="1" type="body"/>
          </p:nvPr>
        </p:nvSpPr>
        <p:spPr>
          <a:xfrm>
            <a:off x="311700" y="1000075"/>
            <a:ext cx="4000800" cy="1534800"/>
          </a:xfrm>
          <a:prstGeom prst="rect">
            <a:avLst/>
          </a:prstGeom>
        </p:spPr>
        <p:txBody>
          <a:bodyPr anchorCtr="0" anchor="t" bIns="91425" lIns="91425" spcFirstLastPara="1" rIns="91425" wrap="square" tIns="91425">
            <a:noAutofit/>
          </a:bodyPr>
          <a:lstStyle/>
          <a:p>
            <a:pPr indent="-368300" lvl="0" marL="457200" rtl="0" algn="l">
              <a:lnSpc>
                <a:spcPct val="114000"/>
              </a:lnSpc>
              <a:spcBef>
                <a:spcPts val="0"/>
              </a:spcBef>
              <a:spcAft>
                <a:spcPts val="0"/>
              </a:spcAft>
              <a:buSzPts val="2200"/>
              <a:buChar char="●"/>
            </a:pPr>
            <a:r>
              <a:rPr lang="en" sz="2200"/>
              <a:t>Máquina de radioterapia usada nos EUA e Canadá</a:t>
            </a:r>
            <a:endParaRPr sz="2200"/>
          </a:p>
          <a:p>
            <a:pPr indent="-368300" lvl="0" marL="457200" rtl="0" algn="l">
              <a:lnSpc>
                <a:spcPct val="114000"/>
              </a:lnSpc>
              <a:spcBef>
                <a:spcPts val="1000"/>
              </a:spcBef>
              <a:spcAft>
                <a:spcPts val="0"/>
              </a:spcAft>
              <a:buSzPts val="2200"/>
              <a:buChar char="●"/>
            </a:pPr>
            <a:r>
              <a:rPr lang="en" sz="2200"/>
              <a:t>Devido a bugs de concorrência, diversos pacientes foram tratados com doses excessivas causando seis mortes </a:t>
            </a:r>
            <a:endParaRPr sz="2200"/>
          </a:p>
          <a:p>
            <a:pPr indent="0" lvl="0" marL="914400" rtl="0" algn="l">
              <a:spcBef>
                <a:spcPts val="1000"/>
              </a:spcBef>
              <a:spcAft>
                <a:spcPts val="1600"/>
              </a:spcAft>
              <a:buNone/>
            </a:pPr>
            <a:r>
              <a:t/>
            </a:r>
            <a:endParaRPr/>
          </a:p>
        </p:txBody>
      </p:sp>
      <p:sp>
        <p:nvSpPr>
          <p:cNvPr id="157" name="Google Shape;157;p32"/>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8" name="Google Shape;158;p32"/>
          <p:cNvPicPr preferRelativeResize="0"/>
          <p:nvPr/>
        </p:nvPicPr>
        <p:blipFill>
          <a:blip r:embed="rId3">
            <a:alphaModFix/>
          </a:blip>
          <a:stretch>
            <a:fillRect/>
          </a:stretch>
        </p:blipFill>
        <p:spPr>
          <a:xfrm>
            <a:off x="4456621" y="885150"/>
            <a:ext cx="4451877" cy="3195900"/>
          </a:xfrm>
          <a:prstGeom prst="rect">
            <a:avLst/>
          </a:prstGeom>
          <a:noFill/>
          <a:ln>
            <a:noFill/>
          </a:ln>
        </p:spPr>
      </p:pic>
      <p:sp>
        <p:nvSpPr>
          <p:cNvPr id="159" name="Google Shape;159;p32"/>
          <p:cNvSpPr txBox="1"/>
          <p:nvPr/>
        </p:nvSpPr>
        <p:spPr>
          <a:xfrm>
            <a:off x="1036625" y="4660800"/>
            <a:ext cx="771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2"/>
                </a:solidFill>
              </a:rPr>
              <a:t>N.G. Leveson and C.S. Turner, “An Investigation of the Therac-25 Accidents,” Computer, 1993.</a:t>
            </a:r>
            <a:endParaRPr>
              <a:solidFill>
                <a:schemeClr val="dk2"/>
              </a:solidFill>
            </a:endParaRPr>
          </a:p>
          <a:p>
            <a:pPr indent="0" lvl="0" marL="0" rtl="0" algn="l">
              <a:spcBef>
                <a:spcPts val="0"/>
              </a:spcBef>
              <a:spcAft>
                <a:spcPts val="0"/>
              </a:spcAft>
              <a:buNone/>
            </a:pPr>
            <a:r>
              <a:t/>
            </a:r>
            <a:endParaRPr>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CrowdStrike (julho 2024)</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65" name="Google Shape;165;p33"/>
          <p:cNvSpPr txBox="1"/>
          <p:nvPr>
            <p:ph idx="12" type="sldNum"/>
          </p:nvPr>
        </p:nvSpPr>
        <p:spPr>
          <a:xfrm>
            <a:off x="142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6" name="Google Shape;166;p33"/>
          <p:cNvPicPr preferRelativeResize="0"/>
          <p:nvPr/>
        </p:nvPicPr>
        <p:blipFill>
          <a:blip r:embed="rId3">
            <a:alphaModFix/>
          </a:blip>
          <a:stretch>
            <a:fillRect/>
          </a:stretch>
        </p:blipFill>
        <p:spPr>
          <a:xfrm>
            <a:off x="472575" y="1266325"/>
            <a:ext cx="5145400" cy="3431998"/>
          </a:xfrm>
          <a:prstGeom prst="rect">
            <a:avLst/>
          </a:prstGeom>
          <a:noFill/>
          <a:ln>
            <a:noFill/>
          </a:ln>
        </p:spPr>
      </p:pic>
      <p:sp>
        <p:nvSpPr>
          <p:cNvPr id="167" name="Google Shape;167;p33"/>
          <p:cNvSpPr txBox="1"/>
          <p:nvPr/>
        </p:nvSpPr>
        <p:spPr>
          <a:xfrm>
            <a:off x="6318450" y="1232225"/>
            <a:ext cx="2702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2"/>
                </a:solidFill>
              </a:rPr>
              <a:t>8 milhões de máquinas Windows</a:t>
            </a:r>
            <a:endParaRPr sz="2000">
              <a:solidFill>
                <a:schemeClr val="dk2"/>
              </a:solidFill>
            </a:endParaRPr>
          </a:p>
        </p:txBody>
      </p:sp>
      <p:cxnSp>
        <p:nvCxnSpPr>
          <p:cNvPr id="168" name="Google Shape;168;p33"/>
          <p:cNvCxnSpPr>
            <a:endCxn id="167" idx="1"/>
          </p:cNvCxnSpPr>
          <p:nvPr/>
        </p:nvCxnSpPr>
        <p:spPr>
          <a:xfrm flipH="1" rot="10800000">
            <a:off x="2478750" y="1632425"/>
            <a:ext cx="3839700" cy="3840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