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Proxima Nova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.fntdata"/><Relationship Id="rId20" Type="http://schemas.openxmlformats.org/officeDocument/2006/relationships/slide" Target="slides/slide14.xml"/><Relationship Id="rId42" Type="http://schemas.openxmlformats.org/officeDocument/2006/relationships/font" Target="fonts/ProximaNova-boldItalic.fntdata"/><Relationship Id="rId41" Type="http://schemas.openxmlformats.org/officeDocument/2006/relationships/font" Target="fonts/ProximaNova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ProximaNova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ac44872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ac44872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2f74c18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2f74c18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2f74c18e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2f74c18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2f74c18e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2f74c18e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2a1140261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2a1140261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2a1140261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2a1140261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2a1140261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2a1140261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2a1140261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2a1140261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2a1140261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2a1140261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b146edf5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b146edf5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7e67d456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7e67d456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d5e91aa83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d5e91aa83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aa9134e0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1aa9134e0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aa9134e0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1aa9134e0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6772064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d677206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7e67d456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7e67d456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7e67d456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7e67d456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7e67d456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7e67d456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7e67d45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7e67d45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8cc6ccf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8cc6ccf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f58b373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1f58b373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7e67d456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7e67d456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d5e91aa83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d5e91aa83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1948dc34e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1948dc34e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7e67d456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7e67d456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654abaf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654abaf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d5e91aa83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d5e91aa83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d5e91aa83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d5e91aa83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2a114026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2a114026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d5e91aa83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fd5e91aa83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7e67d45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7e67d45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d5e91aa83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d5e91aa83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3.0/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hyperlink" Target="https://www.crowdstrike.com/wp-content/uploads/2024/08/Channel-File-291-Incident-Root-Cause-Analysis-08.06.2024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sre.google/sre-book/example-postmortem/#id-lM2ulFwsKD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Compreensão, </a:t>
            </a:r>
            <a:r>
              <a:rPr lang="en" sz="2650"/>
              <a:t>Manutenção e Evolução de Software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/>
              <a:t>Cap. 10</a:t>
            </a:r>
            <a:r>
              <a:rPr b="1" lang="en" sz="3550"/>
              <a:t> - Processos para Manutenção e Evolução</a:t>
            </a:r>
            <a:endParaRPr b="1"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Prof. Marco Tulio Valente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highlight>
                  <a:schemeClr val="lt1"/>
                </a:highlight>
              </a:rPr>
              <a:t>Licença </a:t>
            </a:r>
            <a:r>
              <a:rPr lang="en" sz="1200" u="sng">
                <a:solidFill>
                  <a:srgbClr val="FF0000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lang="en" sz="1200">
                <a:solidFill>
                  <a:srgbClr val="FF0000"/>
                </a:solidFill>
                <a:highlight>
                  <a:schemeClr val="lt1"/>
                </a:highlight>
              </a:rPr>
              <a:t>; permite copiar, distribuir, adaptar etc; porém, </a:t>
            </a:r>
            <a:r>
              <a:rPr b="1" lang="en" sz="1200">
                <a:solidFill>
                  <a:srgbClr val="FF0000"/>
                </a:solidFill>
                <a:highlight>
                  <a:schemeClr val="lt1"/>
                </a:highlight>
              </a:rPr>
              <a:t>créditos devem ser dados ao autor dos slides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/>
              <a:t>Práticas que podem facilitar atividades de manutenção de software</a:t>
            </a:r>
            <a:endParaRPr sz="3200"/>
          </a:p>
        </p:txBody>
      </p:sp>
      <p:sp>
        <p:nvSpPr>
          <p:cNvPr id="173" name="Google Shape;173;p3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Práticas que podem facilitar manutenção e evolução</a:t>
            </a:r>
            <a:endParaRPr/>
          </a:p>
        </p:txBody>
      </p:sp>
      <p:sp>
        <p:nvSpPr>
          <p:cNvPr id="179" name="Google Shape;179;p35"/>
          <p:cNvSpPr txBox="1"/>
          <p:nvPr>
            <p:ph idx="1" type="body"/>
          </p:nvPr>
        </p:nvSpPr>
        <p:spPr>
          <a:xfrm>
            <a:off x="311700" y="1152475"/>
            <a:ext cx="86307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Slacks (XP)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Revisão de Código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Threat Modeling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Post Mortem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Code Freeze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80" name="Google Shape;180;p3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Slacks</a:t>
            </a:r>
            <a:endParaRPr/>
          </a:p>
        </p:txBody>
      </p:sp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311700" y="1152475"/>
            <a:ext cx="86307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Buffer (ou folga) que você adiciona em um sprint. Exemplo: 20%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Objetivos:</a:t>
            </a:r>
            <a:endParaRPr sz="2200"/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Estudar uma nova tecnologia, fazer um curso, etc</a:t>
            </a:r>
            <a:endParaRPr sz="2200"/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>
                <a:highlight>
                  <a:srgbClr val="FFF2CC"/>
                </a:highlight>
              </a:rPr>
              <a:t>Corrigir bugs menos importantes, realizar refatoração, etc</a:t>
            </a:r>
            <a:endParaRPr sz="2200">
              <a:highlight>
                <a:srgbClr val="FFF2CC"/>
              </a:highlight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Alternativa: hack days</a:t>
            </a:r>
            <a:endParaRPr sz="2200"/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Dia para pagar dívida técnica, identificar falhas de segurança, refatorar, atualizar dependências, etc.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87" name="Google Shape;187;p3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</a:t>
            </a:r>
            <a:r>
              <a:rPr lang="en"/>
              <a:t>ão de Código</a:t>
            </a:r>
            <a:endParaRPr/>
          </a:p>
        </p:txBody>
      </p:sp>
      <p:sp>
        <p:nvSpPr>
          <p:cNvPr id="193" name="Google Shape;193;p37"/>
          <p:cNvSpPr txBox="1"/>
          <p:nvPr>
            <p:ph idx="1" type="body"/>
          </p:nvPr>
        </p:nvSpPr>
        <p:spPr>
          <a:xfrm>
            <a:off x="311700" y="1152475"/>
            <a:ext cx="86307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Código produzido por um desenvolvedor deve ser analisado por pelo menos um segundo desenvolvedor, chamado de revisor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 revisor pode adicionar comentários no código, procurando esclarecer dúvidas, sugerindo melhorias, indicando bugs, etc.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94" name="Google Shape;194;p3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0" name="Google Shape;2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500" y="523300"/>
            <a:ext cx="6625725" cy="409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38"/>
          <p:cNvSpPr/>
          <p:nvPr/>
        </p:nvSpPr>
        <p:spPr>
          <a:xfrm>
            <a:off x="1125650" y="1635075"/>
            <a:ext cx="723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revisar?</a:t>
            </a:r>
            <a:endParaRPr/>
          </a:p>
        </p:txBody>
      </p:sp>
      <p:sp>
        <p:nvSpPr>
          <p:cNvPr id="207" name="Google Shape;207;p39"/>
          <p:cNvSpPr txBox="1"/>
          <p:nvPr>
            <p:ph idx="1" type="body"/>
          </p:nvPr>
        </p:nvSpPr>
        <p:spPr>
          <a:xfrm>
            <a:off x="311700" y="11524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Bugs</a:t>
            </a:r>
            <a:r>
              <a:rPr lang="en" sz="2200"/>
              <a:t> em geral (ou seja, </a:t>
            </a:r>
            <a:r>
              <a:rPr lang="en" sz="2200">
                <a:highlight>
                  <a:srgbClr val="FFF2CC"/>
                </a:highlight>
              </a:rPr>
              <a:t>manutenção preventiva</a:t>
            </a:r>
            <a:r>
              <a:rPr lang="en" sz="2200"/>
              <a:t>)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highlight>
                  <a:srgbClr val="FFF2CC"/>
                </a:highlight>
              </a:rPr>
              <a:t>Código mais complexo do que o necessário</a:t>
            </a:r>
            <a:endParaRPr sz="2200">
              <a:highlight>
                <a:srgbClr val="FFF2CC"/>
              </a:highlight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Código que usa algoritmo/estrutura de dados menos eficiente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Código que viola princípios de projeto 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Código que viola a arquitetura de camadas do sistema 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highlight>
                  <a:srgbClr val="FFF2CC"/>
                </a:highlight>
              </a:rPr>
              <a:t>Código que não trata exceções e erros</a:t>
            </a:r>
            <a:endParaRPr sz="2200">
              <a:highlight>
                <a:srgbClr val="FFF2CC"/>
              </a:highlight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>
                <a:highlight>
                  <a:srgbClr val="FFF2CC"/>
                </a:highlight>
              </a:rPr>
              <a:t>Código com code smells</a:t>
            </a:r>
            <a:r>
              <a:rPr lang="en" sz="2200"/>
              <a:t> </a:t>
            </a:r>
            <a:endParaRPr sz="2200"/>
          </a:p>
        </p:txBody>
      </p:sp>
      <p:sp>
        <p:nvSpPr>
          <p:cNvPr id="208" name="Google Shape;208;p3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revisar? (cont.)</a:t>
            </a:r>
            <a:endParaRPr/>
          </a:p>
        </p:txBody>
      </p:sp>
      <p:sp>
        <p:nvSpPr>
          <p:cNvPr id="214" name="Google Shape;214;p40"/>
          <p:cNvSpPr txBox="1"/>
          <p:nvPr>
            <p:ph idx="1" type="body"/>
          </p:nvPr>
        </p:nvSpPr>
        <p:spPr>
          <a:xfrm>
            <a:off x="311700" y="11524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highlight>
                  <a:srgbClr val="FFF2CC"/>
                </a:highlight>
              </a:rPr>
              <a:t>Otimizações prematuras</a:t>
            </a:r>
            <a:endParaRPr sz="2200">
              <a:highlight>
                <a:srgbClr val="FFF2CC"/>
              </a:highlight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Ausência de testes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highlight>
                  <a:srgbClr val="FFF2CC"/>
                </a:highlight>
              </a:rPr>
              <a:t>Ausência de documentação</a:t>
            </a:r>
            <a:endParaRPr sz="2200">
              <a:highlight>
                <a:srgbClr val="FFF2CC"/>
              </a:highlight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Falhas de segurança ou privacidade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Problemas de desempenho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Problemas de usabilidade com o usuário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Uso inadequado ou sub-ótimo de APIs</a:t>
            </a:r>
            <a:endParaRPr sz="2200"/>
          </a:p>
        </p:txBody>
      </p:sp>
      <p:sp>
        <p:nvSpPr>
          <p:cNvPr id="215" name="Google Shape;215;p4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revisar? (cont.)</a:t>
            </a:r>
            <a:endParaRPr/>
          </a:p>
        </p:txBody>
      </p:sp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311700" y="11524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Uso de bibliotecas ou frameworks não autorizados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Problemas relacionados com alocação de memória dinâmica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Problemas relacionados com programação concorrente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highlight>
                  <a:srgbClr val="FFF2CC"/>
                </a:highlight>
              </a:rPr>
              <a:t>Código com problemas de leiaute ou indentação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highlight>
                  <a:srgbClr val="FFF2CC"/>
                </a:highlight>
              </a:rPr>
              <a:t>Código que viola convenções de nome</a:t>
            </a:r>
            <a:endParaRPr sz="2200">
              <a:highlight>
                <a:srgbClr val="FFF2CC"/>
              </a:highlight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22" name="Google Shape;222;p4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evisão de código apoiada por IA</a:t>
            </a:r>
            <a:endParaRPr/>
          </a:p>
        </p:txBody>
      </p:sp>
      <p:sp>
        <p:nvSpPr>
          <p:cNvPr id="228" name="Google Shape;228;p42"/>
          <p:cNvSpPr txBox="1"/>
          <p:nvPr>
            <p:ph idx="1" type="body"/>
          </p:nvPr>
        </p:nvSpPr>
        <p:spPr>
          <a:xfrm>
            <a:off x="311700" y="11524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Intensa atividade de pesquisa e várias startups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29" name="Google Shape;229;p4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100" y="2019375"/>
            <a:ext cx="6580974" cy="1401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42"/>
          <p:cNvSpPr txBox="1"/>
          <p:nvPr/>
        </p:nvSpPr>
        <p:spPr>
          <a:xfrm>
            <a:off x="943175" y="3801650"/>
            <a:ext cx="64995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2B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Amazon CodeGuru Security is a static application security testing (SAST) tool that combines machine learning (ML) and automated reasoning to identify vulnerabilities in your code, provide recommendations on how to fix the identified vulnerabilities, </a:t>
            </a:r>
            <a:endParaRPr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536" y="282950"/>
            <a:ext cx="4620225" cy="4270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7" name="Google Shape;237;p43"/>
          <p:cNvSpPr txBox="1"/>
          <p:nvPr/>
        </p:nvSpPr>
        <p:spPr>
          <a:xfrm>
            <a:off x="1898450" y="4655125"/>
            <a:ext cx="603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https://cacm.acm.org/research/lessons-from-building-static-analysis-tools-at-google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2122900" y="877675"/>
            <a:ext cx="168900" cy="485700"/>
          </a:xfrm>
          <a:prstGeom prst="leftBrace">
            <a:avLst>
              <a:gd fmla="val 121936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3"/>
          <p:cNvSpPr txBox="1"/>
          <p:nvPr/>
        </p:nvSpPr>
        <p:spPr>
          <a:xfrm>
            <a:off x="147875" y="659625"/>
            <a:ext cx="1863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Maior crítica a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ferramentas de análise estática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Processos de Software</a:t>
            </a:r>
            <a:endParaRPr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Waterfall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Ágeis 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/>
        </p:nvSpPr>
        <p:spPr>
          <a:xfrm>
            <a:off x="4095400" y="679325"/>
            <a:ext cx="73446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4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44"/>
          <p:cNvSpPr txBox="1"/>
          <p:nvPr/>
        </p:nvSpPr>
        <p:spPr>
          <a:xfrm>
            <a:off x="293675" y="335800"/>
            <a:ext cx="580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Threat Modeling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247" name="Google Shape;247;p44"/>
          <p:cNvSpPr txBox="1"/>
          <p:nvPr/>
        </p:nvSpPr>
        <p:spPr>
          <a:xfrm>
            <a:off x="2357125" y="4216125"/>
            <a:ext cx="444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https://github.blog/2020-09-02-how-we-threat-model/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8" name="Google Shape;24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307525"/>
            <a:ext cx="5802413" cy="2680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Threat Modeling</a:t>
            </a:r>
            <a:endParaRPr sz="3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5"/>
          <p:cNvSpPr txBox="1"/>
          <p:nvPr>
            <p:ph idx="1" type="body"/>
          </p:nvPr>
        </p:nvSpPr>
        <p:spPr>
          <a:xfrm>
            <a:off x="311700" y="1076275"/>
            <a:ext cx="86307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Processo para promover discussões entre as equipes de segurança e engenharia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Objetivo: melhorar a segurança do sistema em desenvolvimento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Quando: antes do lançamento de um recurso importante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Duração: sessão de uma hora</a:t>
            </a:r>
            <a:endParaRPr sz="2200"/>
          </a:p>
        </p:txBody>
      </p:sp>
      <p:sp>
        <p:nvSpPr>
          <p:cNvPr id="255" name="Google Shape;255;p4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Mortem</a:t>
            </a:r>
            <a:endParaRPr/>
          </a:p>
        </p:txBody>
      </p:sp>
      <p:sp>
        <p:nvSpPr>
          <p:cNvPr id="261" name="Google Shape;261;p46"/>
          <p:cNvSpPr txBox="1"/>
          <p:nvPr>
            <p:ph idx="1" type="body"/>
          </p:nvPr>
        </p:nvSpPr>
        <p:spPr>
          <a:xfrm>
            <a:off x="311700" y="11524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Análise detalhada de um incidente (como falhas, bugs críticos ou problemas operacionais) ou de um projeto como um todo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Identificar o que deu errado (causas raiz), o que deu certo, e como evitar problemas semelhantes no futuro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“Blameless”: melhorar o processo, prevenir problemas futuros e não apontar culpados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62" name="Google Shape;262;p4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CrowdStrike (julho 2024)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75" y="1266325"/>
            <a:ext cx="5145400" cy="3431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7"/>
          <p:cNvSpPr txBox="1"/>
          <p:nvPr/>
        </p:nvSpPr>
        <p:spPr>
          <a:xfrm>
            <a:off x="6318450" y="1232225"/>
            <a:ext cx="270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8 milhões de máquinas Windows</a:t>
            </a:r>
            <a:endParaRPr sz="2000">
              <a:solidFill>
                <a:schemeClr val="dk2"/>
              </a:solidFill>
            </a:endParaRPr>
          </a:p>
        </p:txBody>
      </p:sp>
      <p:cxnSp>
        <p:nvCxnSpPr>
          <p:cNvPr id="271" name="Google Shape;271;p47"/>
          <p:cNvCxnSpPr>
            <a:endCxn id="270" idx="1"/>
          </p:cNvCxnSpPr>
          <p:nvPr/>
        </p:nvCxnSpPr>
        <p:spPr>
          <a:xfrm flipH="1" rot="10800000">
            <a:off x="2478750" y="1632425"/>
            <a:ext cx="3839700" cy="38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025" y="312400"/>
            <a:ext cx="4680826" cy="4587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7" name="Google Shape;277;p48"/>
          <p:cNvSpPr txBox="1"/>
          <p:nvPr/>
        </p:nvSpPr>
        <p:spPr>
          <a:xfrm>
            <a:off x="222750" y="202600"/>
            <a:ext cx="21603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Documento com 12 páginas (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link</a:t>
            </a:r>
            <a:r>
              <a:rPr lang="en" sz="1800">
                <a:solidFill>
                  <a:schemeClr val="dk2"/>
                </a:solidFill>
              </a:rPr>
              <a:t>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8" name="Google Shape;278;p4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48"/>
          <p:cNvSpPr txBox="1"/>
          <p:nvPr/>
        </p:nvSpPr>
        <p:spPr>
          <a:xfrm>
            <a:off x="222750" y="1469250"/>
            <a:ext cx="2189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Incidente: 19/07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Postmortem: 06/08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914400"/>
            <a:ext cx="8543925" cy="3333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5" name="Google Shape;285;p4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28600"/>
            <a:ext cx="7270207" cy="483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1" name="Google Shape;291;p5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para Postmoderns</a:t>
            </a:r>
            <a:endParaRPr/>
          </a:p>
        </p:txBody>
      </p:sp>
      <p:sp>
        <p:nvSpPr>
          <p:cNvPr id="297" name="Google Shape;297;p51"/>
          <p:cNvSpPr txBox="1"/>
          <p:nvPr>
            <p:ph idx="1" type="body"/>
          </p:nvPr>
        </p:nvSpPr>
        <p:spPr>
          <a:xfrm>
            <a:off x="311700" y="11524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Timeline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Impacto (prejuízo causado)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Causas Raízes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Items de Ação e Mitigação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Conclusão e Lições Aprendidas: o que funcionou, o que não funcionou, poderia ter sido pior?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98" name="Google Shape;298;p5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51"/>
          <p:cNvSpPr txBox="1"/>
          <p:nvPr/>
        </p:nvSpPr>
        <p:spPr>
          <a:xfrm>
            <a:off x="164475" y="4617700"/>
            <a:ext cx="87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Adaptado de: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https://sre.google/sre-book/example-postmortem/#id-lM2ulFwsKD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Freeze </a:t>
            </a:r>
            <a:r>
              <a:rPr lang="en" sz="2600"/>
              <a:t>(ou Code Deployment Freeze)</a:t>
            </a:r>
            <a:endParaRPr sz="2600"/>
          </a:p>
        </p:txBody>
      </p:sp>
      <p:sp>
        <p:nvSpPr>
          <p:cNvPr id="305" name="Google Shape;305;p52"/>
          <p:cNvSpPr txBox="1"/>
          <p:nvPr>
            <p:ph idx="1" type="body"/>
          </p:nvPr>
        </p:nvSpPr>
        <p:spPr>
          <a:xfrm>
            <a:off x="311700" y="9238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Usado antes de:</a:t>
            </a:r>
            <a:endParaRPr sz="2200"/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Feriados (exemplo: última quinzena de dezembro) </a:t>
            </a:r>
            <a:endParaRPr sz="2200"/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Períodos com muitas transações (exemplo: Black Friday)</a:t>
            </a:r>
            <a:endParaRPr sz="2200"/>
          </a:p>
          <a:p>
            <a:pPr indent="-3683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Ou quando, após uma implantação, um sistema passa a apresentar muitas instabilidades</a:t>
            </a:r>
            <a:endParaRPr sz="2200"/>
          </a:p>
          <a:p>
            <a:pPr indent="-3683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Total: nenhum código entra em produção, exceto para corrigir bugs críticos</a:t>
            </a:r>
            <a:endParaRPr sz="2200"/>
          </a:p>
          <a:p>
            <a:pPr indent="-3683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Parcial: sem features novas, apenas bugs e refatorações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06" name="Google Shape;306;p5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52"/>
          <p:cNvSpPr txBox="1"/>
          <p:nvPr/>
        </p:nvSpPr>
        <p:spPr>
          <a:xfrm>
            <a:off x="2389425" y="4774200"/>
            <a:ext cx="410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https://newsletter.pragmaticengineer.com/p/code-freezes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237" y="204275"/>
            <a:ext cx="6157525" cy="42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3"/>
          <p:cNvSpPr txBox="1"/>
          <p:nvPr/>
        </p:nvSpPr>
        <p:spPr>
          <a:xfrm>
            <a:off x="1672950" y="4549800"/>
            <a:ext cx="57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https://newsletter.pragmaticengineer.com/p/code-freezes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4" name="Google Shape;314;p5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Waterfall</a:t>
            </a:r>
            <a:endParaRPr/>
          </a:p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1152475"/>
            <a:ext cx="503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Planejamento detalhado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Inspirado em desenvolvimento de produtos físicos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Motivação: </a:t>
            </a:r>
            <a:r>
              <a:rPr lang="en" sz="2400">
                <a:highlight>
                  <a:srgbClr val="FFF2CC"/>
                </a:highlight>
              </a:rPr>
              <a:t>custo de mudança</a:t>
            </a:r>
            <a:r>
              <a:rPr lang="en" sz="2400"/>
              <a:t> na fase de requisitos é muito menor do que quando em produção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625" y="1493725"/>
            <a:ext cx="3804724" cy="23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Truck Factor (ou Bus Factor, ou Lottery Number)</a:t>
            </a:r>
            <a:endParaRPr/>
          </a:p>
        </p:txBody>
      </p:sp>
      <p:sp>
        <p:nvSpPr>
          <p:cNvPr id="320" name="Google Shape;320;p54"/>
          <p:cNvSpPr txBox="1"/>
          <p:nvPr>
            <p:ph idx="1" type="body"/>
          </p:nvPr>
        </p:nvSpPr>
        <p:spPr>
          <a:xfrm>
            <a:off x="311700" y="8476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Número mínimo de desenvolvedores que, se atropelados por um caminhão (ou ônibus), colocará um projeto em sério risco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21" name="Google Shape;321;p5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025" y="2204925"/>
            <a:ext cx="4337325" cy="26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/>
        </p:nvSpPr>
        <p:spPr>
          <a:xfrm>
            <a:off x="6713400" y="2810000"/>
            <a:ext cx="22833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Mede</a:t>
            </a:r>
            <a:r>
              <a:rPr lang="en" sz="1700">
                <a:solidFill>
                  <a:schemeClr val="dk2"/>
                </a:solidFill>
              </a:rPr>
              <a:t> concentração de conhecimento em projetos de software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Preocupações de Lideranças</a:t>
            </a:r>
            <a:endParaRPr/>
          </a:p>
        </p:txBody>
      </p:sp>
      <p:sp>
        <p:nvSpPr>
          <p:cNvPr id="329" name="Google Shape;329;p55"/>
          <p:cNvSpPr txBox="1"/>
          <p:nvPr>
            <p:ph idx="1" type="body"/>
          </p:nvPr>
        </p:nvSpPr>
        <p:spPr>
          <a:xfrm>
            <a:off x="311700" y="1152475"/>
            <a:ext cx="8520600" cy="7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Estimar e conhecer seu conjunto “truck factor”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 um desenvolvedor X sair da empresa:</a:t>
            </a:r>
            <a:endParaRPr sz="2200"/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Já tenho um “reserva”?</a:t>
            </a:r>
            <a:endParaRPr sz="2200"/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Quanto tempo eu levo para ter um substituto?</a:t>
            </a:r>
            <a:endParaRPr sz="2200"/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Qual o impacto desse “hiato”? Posso esperar?</a:t>
            </a:r>
            <a:endParaRPr sz="2200"/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Responsabilidade da liderança: desenvolver “backups” para devs principais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30" name="Google Shape;330;p5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Fim</a:t>
            </a:r>
            <a:endParaRPr sz="3600"/>
          </a:p>
        </p:txBody>
      </p:sp>
      <p:sp>
        <p:nvSpPr>
          <p:cNvPr id="336" name="Google Shape;336;p5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Métodos Ágeis</a:t>
            </a:r>
            <a:endParaRPr/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152475"/>
            <a:ext cx="599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Difícil prever tudo no início do projeto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Contexto muda bastante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highlight>
                  <a:srgbClr val="FFF2CC"/>
                </a:highlight>
              </a:rPr>
              <a:t>Mudanças são inevitáveis</a:t>
            </a:r>
            <a:r>
              <a:rPr lang="en" sz="2400"/>
              <a:t> e mais baratas do que em produtos físicos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450" y="1017725"/>
            <a:ext cx="2143000" cy="268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/>
          <p:nvPr/>
        </p:nvSpPr>
        <p:spPr>
          <a:xfrm>
            <a:off x="7080475" y="2469475"/>
            <a:ext cx="1790100" cy="393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9"/>
          <p:cNvSpPr/>
          <p:nvPr/>
        </p:nvSpPr>
        <p:spPr>
          <a:xfrm>
            <a:off x="965750" y="1636650"/>
            <a:ext cx="1761000" cy="992400"/>
          </a:xfrm>
          <a:prstGeom prst="chevron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Sprint 1</a:t>
            </a:r>
            <a:endParaRPr sz="1300"/>
          </a:p>
        </p:txBody>
      </p:sp>
      <p:sp>
        <p:nvSpPr>
          <p:cNvPr id="132" name="Google Shape;132;p29"/>
          <p:cNvSpPr/>
          <p:nvPr/>
        </p:nvSpPr>
        <p:spPr>
          <a:xfrm>
            <a:off x="2565950" y="1636650"/>
            <a:ext cx="1761000" cy="992400"/>
          </a:xfrm>
          <a:prstGeom prst="chevron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Sprint 2</a:t>
            </a:r>
            <a:endParaRPr sz="1300"/>
          </a:p>
        </p:txBody>
      </p:sp>
      <p:sp>
        <p:nvSpPr>
          <p:cNvPr id="133" name="Google Shape;133;p29"/>
          <p:cNvSpPr/>
          <p:nvPr/>
        </p:nvSpPr>
        <p:spPr>
          <a:xfrm>
            <a:off x="4166150" y="1636650"/>
            <a:ext cx="1761000" cy="992400"/>
          </a:xfrm>
          <a:prstGeom prst="chevron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Sprint 3</a:t>
            </a:r>
            <a:endParaRPr sz="1300"/>
          </a:p>
        </p:txBody>
      </p:sp>
      <p:sp>
        <p:nvSpPr>
          <p:cNvPr id="134" name="Google Shape;134;p29"/>
          <p:cNvSpPr/>
          <p:nvPr/>
        </p:nvSpPr>
        <p:spPr>
          <a:xfrm>
            <a:off x="5842550" y="1636650"/>
            <a:ext cx="1761000" cy="992400"/>
          </a:xfrm>
          <a:prstGeom prst="chevron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Sprint 4</a:t>
            </a:r>
            <a:endParaRPr sz="1300"/>
          </a:p>
        </p:txBody>
      </p:sp>
      <p:sp>
        <p:nvSpPr>
          <p:cNvPr id="135" name="Google Shape;135;p29"/>
          <p:cNvSpPr txBox="1"/>
          <p:nvPr/>
        </p:nvSpPr>
        <p:spPr>
          <a:xfrm>
            <a:off x="7846000" y="1527525"/>
            <a:ext cx="978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/>
              <a:t>…</a:t>
            </a:r>
            <a:endParaRPr b="1" sz="4300"/>
          </a:p>
        </p:txBody>
      </p:sp>
      <p:sp>
        <p:nvSpPr>
          <p:cNvPr id="136" name="Google Shape;136;p29"/>
          <p:cNvSpPr txBox="1"/>
          <p:nvPr/>
        </p:nvSpPr>
        <p:spPr>
          <a:xfrm>
            <a:off x="3390575" y="673650"/>
            <a:ext cx="130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</a:rPr>
              <a:t>Mudança</a:t>
            </a:r>
            <a:endParaRPr sz="1800">
              <a:solidFill>
                <a:srgbClr val="1155CC"/>
              </a:solidFill>
            </a:endParaRPr>
          </a:p>
        </p:txBody>
      </p:sp>
      <p:cxnSp>
        <p:nvCxnSpPr>
          <p:cNvPr id="137" name="Google Shape;137;p29"/>
          <p:cNvCxnSpPr>
            <a:endCxn id="136" idx="1"/>
          </p:cNvCxnSpPr>
          <p:nvPr/>
        </p:nvCxnSpPr>
        <p:spPr>
          <a:xfrm flipH="1" rot="10800000">
            <a:off x="2426975" y="904500"/>
            <a:ext cx="963600" cy="69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9"/>
          <p:cNvCxnSpPr/>
          <p:nvPr/>
        </p:nvCxnSpPr>
        <p:spPr>
          <a:xfrm rot="10800000">
            <a:off x="4546150" y="904550"/>
            <a:ext cx="1130100" cy="73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9"/>
          <p:cNvCxnSpPr/>
          <p:nvPr/>
        </p:nvCxnSpPr>
        <p:spPr>
          <a:xfrm rot="10800000">
            <a:off x="3957525" y="1104350"/>
            <a:ext cx="21600" cy="48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9"/>
          <p:cNvSpPr txBox="1"/>
          <p:nvPr/>
        </p:nvSpPr>
        <p:spPr>
          <a:xfrm>
            <a:off x="804175" y="3382925"/>
            <a:ext cx="693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Durante sprints, times são “blindados” contra mudanças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Organização de Times</a:t>
            </a:r>
            <a:endParaRPr sz="3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200"/>
              <a:t>Quem mantém um módulo ou sistema X?</a:t>
            </a:r>
            <a:endParaRPr sz="3200"/>
          </a:p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Alternativa #1: Times de Manutenção</a:t>
            </a:r>
            <a:endParaRPr/>
          </a:p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Um time desenvolve, outro time mantem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Comum com Waterfall, desenvolvimento terceirizado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Porém, </a:t>
            </a:r>
            <a:r>
              <a:rPr lang="en" sz="2400">
                <a:highlight>
                  <a:srgbClr val="FFF2CC"/>
                </a:highlight>
              </a:rPr>
              <a:t>não é recomendável</a:t>
            </a:r>
            <a:r>
              <a:rPr lang="en" sz="2400"/>
              <a:t>: 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Não favorece "skin in the game"</a:t>
            </a:r>
            <a:endParaRPr sz="2400"/>
          </a:p>
          <a:p>
            <a:pPr indent="-381000" lvl="1" marL="9144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"Como não vou manter, desenvolvo de qualquer jeito”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Pouco comum no caso de empresas de tecnologia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Possível estratégia para contratar software</a:t>
            </a:r>
            <a:endParaRPr/>
          </a:p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Contratar desenvolvimento + manutenção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Pagar o mínimo pelo desenvolvimento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Aceitar pagar um pouco mais pela manutenção 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Alternativa #2: Squads</a:t>
            </a:r>
            <a:endParaRPr/>
          </a:p>
        </p:txBody>
      </p:sp>
      <p:sp>
        <p:nvSpPr>
          <p:cNvPr id="166" name="Google Shape;16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Responsabilidade fim-a-fim, da concepção até a manutenção e evolução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Favorece "skin in the game"</a:t>
            </a:r>
            <a:endParaRPr sz="2400"/>
          </a:p>
          <a:p>
            <a:pPr indent="-3810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Mais "simples" avaliar a produtividade de um time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