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29de3e55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29de3e55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68a969e88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68a969e8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dcc45ea2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0dcc45ea2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11bc14b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411bc14b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68a969e88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068a969e88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68a969e88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68a969e88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dcc45ea2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0dcc45ea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dcc45ea2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0dcc45ea2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411bc14b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411bc14b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411bc14bc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411bc14bc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411bc14bc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411bc14bc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3485fb8b7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3485fb8b7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11bc14bc1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11bc14bc1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11bc14bc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411bc14bc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11bc14bc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11bc14bc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068a969e88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068a969e8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411bc14bc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411bc14bc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11bc14bc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11bc14bc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11bc14bc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11bc14bc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11bc14bc1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411bc14bc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11bc14bc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11bc14bc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11bc14bc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411bc14bc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dcc45ea2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dcc45ea2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d3485fb8b7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d3485fb8b7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411bc14bc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411bc14bc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d3485fb8b7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d3485fb8b7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411bc14bc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411bc14bc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411bc14bc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411bc14bc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11bc14bc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11bc14bc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411bc14bc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411bc14bc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411bc14bc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411bc14bc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411bc14bc1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411bc14bc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422ba8fd8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422ba8fd8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0eeafa7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0eeafa7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422ba8fd8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422ba8fd8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422ba8fd8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422ba8fd8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422ba8fd86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422ba8fd86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422ba8fd8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422ba8fd8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422ba8fd8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422ba8fd8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422ba8fd8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422ba8fd8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422ba8fd8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422ba8fd8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422ba8fd8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422ba8fd8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422ba8fd86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422ba8fd8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422ba8fd8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422ba8fd8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0eeafa75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0eeafa75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422ba8fd86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422ba8fd86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411bc14bc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411bc14bc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2ccbc43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12ccbc43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411bc14bc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411bc14bc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41c5e4b1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41c5e4b1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41c5e4b1e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41c5e4b1e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41c5e4b1e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41c5e4b1e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41c5e4b1e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41c5e4b1e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41c5e4b1e3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41c5e4b1e3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41c5e4b1e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41c5e4b1e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0eeafa75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0eeafa75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41c5e4b1e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41c5e4b1e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41c5e4b1e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41c5e4b1e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41c5e4b1e3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41c5e4b1e3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41c5e4b1e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41c5e4b1e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41c5e4b1e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41c5e4b1e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341c5e4b1e3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341c5e4b1e3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41c5e4b1e3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41c5e4b1e3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42b6b2336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42b6b2336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41c5e4b1e3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41c5e4b1e3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42b6b2336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42b6b2336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dcc45ea2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dcc45ea2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42fc37dd6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42fc37dd6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41c5e4b1e3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41c5e4b1e3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41c5e4b1e3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41c5e4b1e3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41c5e4b1e3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41c5e4b1e3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41c5e4b1e3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41c5e4b1e3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41c5e4b1e3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41c5e4b1e3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341c5e4b1e3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341c5e4b1e3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41c5e4b1e3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41c5e4b1e3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41c5e4b1e3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41c5e4b1e3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41c5e4b1e3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41c5e4b1e3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dcc45ea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dcc45ea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41c5e4b1e3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41c5e4b1e3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41c5e4b1e3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41c5e4b1e3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41c5e4b1e3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41c5e4b1e3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41c5e4b1e3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41c5e4b1e3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41c5e4b1e3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41c5e4b1e3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41c5e4b1e3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41c5e4b1e3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41c5e4b1e3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41c5e4b1e3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41c5e4b1e3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341c5e4b1e3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41ffb9509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341ffb9509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341c5e4b1e3_0_5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341c5e4b1e3_0_5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68a969e88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68a969e88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341c5e4b1e3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341c5e4b1e3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41c5e4b1e3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41c5e4b1e3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41c5e4b1e3_0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41c5e4b1e3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341c5e4b1e3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341c5e4b1e3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41c5e4b1e3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341c5e4b1e3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41ffb9509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41ffb9509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08bb95b44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08bb95b44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reativecommons.org/licenses/by/3.0/br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hyperlink" Target="https://google.github.io/styleguide/javaguide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9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6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5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2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4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29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31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/>
              <a:t>Compreensão, </a:t>
            </a:r>
            <a:r>
              <a:rPr lang="en" sz="2650"/>
              <a:t>Manutenção e Evolução de Software</a:t>
            </a:r>
            <a:endParaRPr sz="26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50"/>
              <a:t>Cap. 2 - Código Legível</a:t>
            </a:r>
            <a:endParaRPr b="1" sz="35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Prof. Marco Tulio Valente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00" name="Google Shape;100;p25"/>
          <p:cNvSpPr txBox="1"/>
          <p:nvPr/>
        </p:nvSpPr>
        <p:spPr>
          <a:xfrm>
            <a:off x="751450" y="4455775"/>
            <a:ext cx="76959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Licença </a:t>
            </a:r>
            <a:r>
              <a:rPr lang="en" sz="1200" u="sng">
                <a:solidFill>
                  <a:srgbClr val="666666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CC-BY</a:t>
            </a: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; permite copiar, distribuir, adaptar etc; porém, créditos devem ser dados ao autor dos slides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Guia de Estilo</a:t>
            </a:r>
            <a:endParaRPr/>
          </a:p>
        </p:txBody>
      </p:sp>
      <p:sp>
        <p:nvSpPr>
          <p:cNvPr id="161" name="Google Shape;161;p3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34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Regras para a escrita de código de forma consistente: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Nomes, estrutura e formatação do código (indentação, espaçamento e quebra de linhas)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Práticas de programação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Normalmente, criados por empresas ou pelos criadores de uma linguagem de programação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Objetivo: melhorar a legibilidade e a manutenibilidade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35"/>
          <p:cNvSpPr txBox="1"/>
          <p:nvPr/>
        </p:nvSpPr>
        <p:spPr>
          <a:xfrm>
            <a:off x="311700" y="771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Google Java Style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Java Code Conventions (Oracle)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PEP 8 (Python)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Airbnb JavaScript Style Guide 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StandardJS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PSR-12 (PHP)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Kotlin Coding Conventions 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The C# Coding Conventions (Microsoft)</a:t>
            </a:r>
            <a:endParaRPr sz="1900">
              <a:solidFill>
                <a:schemeClr val="dk2"/>
              </a:solidFill>
            </a:endParaRPr>
          </a:p>
          <a:p>
            <a:pPr indent="-3492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</a:rPr>
              <a:t>GNU Coding Standards (C and other GNU projects)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Exercício para Discussão</a:t>
            </a:r>
            <a:endParaRPr/>
          </a:p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3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Qual o melhor estilo? Qual devo adotar?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Exemplo: para Java, qual é o melhor estilo? Do Google ou da Oracle?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Exemplo: Google Java Style Guide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0158" y="865325"/>
            <a:ext cx="5982689" cy="38209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37"/>
          <p:cNvSpPr txBox="1"/>
          <p:nvPr/>
        </p:nvSpPr>
        <p:spPr>
          <a:xfrm>
            <a:off x="2285750" y="4810350"/>
            <a:ext cx="35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https://google.github.io/styleguide/javaguide.html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Formata</a:t>
            </a:r>
            <a:r>
              <a:rPr lang="en"/>
              <a:t>ção do Código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38"/>
          <p:cNvSpPr txBox="1"/>
          <p:nvPr/>
        </p:nvSpPr>
        <p:spPr>
          <a:xfrm>
            <a:off x="311700" y="1152475"/>
            <a:ext cx="87615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UcPeriod"/>
            </a:pPr>
            <a:r>
              <a:rPr lang="en" sz="2200">
                <a:solidFill>
                  <a:schemeClr val="dk2"/>
                </a:solidFill>
              </a:rPr>
              <a:t>2 espaços por nível de indentação (sem tabs)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UcPeriod"/>
            </a:pPr>
            <a:r>
              <a:rPr lang="en" sz="2200">
                <a:solidFill>
                  <a:schemeClr val="dk2"/>
                </a:solidFill>
              </a:rPr>
              <a:t>Chaves de abertura no final da mesma linha do comando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UcPeriod"/>
            </a:pPr>
            <a:r>
              <a:rPr lang="en" sz="2200">
                <a:solidFill>
                  <a:schemeClr val="dk2"/>
                </a:solidFill>
              </a:rPr>
              <a:t>Chaves mesmo quando um bloco contém apenas 1 comando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lphaUcPeriod"/>
            </a:pPr>
            <a:r>
              <a:rPr lang="en" sz="2200">
                <a:solidFill>
                  <a:schemeClr val="dk2"/>
                </a:solidFill>
              </a:rPr>
              <a:t>Espaço entre comandos de controle e os parênteses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92" name="Google Shape;192;p38"/>
          <p:cNvSpPr txBox="1"/>
          <p:nvPr/>
        </p:nvSpPr>
        <p:spPr>
          <a:xfrm>
            <a:off x="1873475" y="3762475"/>
            <a:ext cx="2562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if (condicao) {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comando</a:t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93" name="Google Shape;193;p38"/>
          <p:cNvCxnSpPr/>
          <p:nvPr/>
        </p:nvCxnSpPr>
        <p:spPr>
          <a:xfrm flipH="1" rot="10800000">
            <a:off x="1540025" y="4304975"/>
            <a:ext cx="523500" cy="18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38"/>
          <p:cNvCxnSpPr/>
          <p:nvPr/>
        </p:nvCxnSpPr>
        <p:spPr>
          <a:xfrm flipH="1">
            <a:off x="4020150" y="3826975"/>
            <a:ext cx="1115100" cy="19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38"/>
          <p:cNvCxnSpPr/>
          <p:nvPr/>
        </p:nvCxnSpPr>
        <p:spPr>
          <a:xfrm>
            <a:off x="2329000" y="3591800"/>
            <a:ext cx="0" cy="43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6" name="Google Shape;196;p38"/>
          <p:cNvSpPr txBox="1"/>
          <p:nvPr/>
        </p:nvSpPr>
        <p:spPr>
          <a:xfrm>
            <a:off x="1183800" y="4326650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5222400" y="3640850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198" name="Google Shape;198;p38"/>
          <p:cNvCxnSpPr/>
          <p:nvPr/>
        </p:nvCxnSpPr>
        <p:spPr>
          <a:xfrm>
            <a:off x="2890375" y="4418700"/>
            <a:ext cx="652500" cy="49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" name="Google Shape;199;p38"/>
          <p:cNvSpPr txBox="1"/>
          <p:nvPr/>
        </p:nvSpPr>
        <p:spPr>
          <a:xfrm>
            <a:off x="3469800" y="4783850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2174400" y="3183650"/>
            <a:ext cx="3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D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01" name="Google Shape;201;p38"/>
          <p:cNvCxnSpPr/>
          <p:nvPr/>
        </p:nvCxnSpPr>
        <p:spPr>
          <a:xfrm flipH="1">
            <a:off x="3695350" y="4191125"/>
            <a:ext cx="257100" cy="72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Formata</a:t>
            </a:r>
            <a:r>
              <a:rPr lang="en"/>
              <a:t>ção do Código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311700" y="1152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Linhas com no máximo 100 chars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Não há espaço antes de uma chamada de método. 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Exemplo: 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myObject.doSomething()</a:t>
            </a:r>
            <a:endParaRPr sz="2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cxnSp>
        <p:nvCxnSpPr>
          <p:cNvPr id="209" name="Google Shape;209;p39"/>
          <p:cNvCxnSpPr/>
          <p:nvPr/>
        </p:nvCxnSpPr>
        <p:spPr>
          <a:xfrm flipH="1">
            <a:off x="5507725" y="2598000"/>
            <a:ext cx="7500" cy="50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10" name="Google Shape;210;p39"/>
          <p:cNvSpPr txBox="1"/>
          <p:nvPr/>
        </p:nvSpPr>
        <p:spPr>
          <a:xfrm>
            <a:off x="4824225" y="3198300"/>
            <a:ext cx="12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Sem espaços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</a:t>
            </a:r>
            <a:r>
              <a:rPr lang="en"/>
              <a:t>áticas de Programação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40"/>
          <p:cNvSpPr txBox="1"/>
          <p:nvPr/>
        </p:nvSpPr>
        <p:spPr>
          <a:xfrm>
            <a:off x="311700" y="1152475"/>
            <a:ext cx="8520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●"/>
            </a:pPr>
            <a:r>
              <a:rPr lang="en" sz="2200">
                <a:solidFill>
                  <a:schemeClr val="dk2"/>
                </a:solidFill>
              </a:rPr>
              <a:t>Sempre usar 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@Override</a:t>
            </a:r>
            <a:r>
              <a:rPr lang="en" sz="2200">
                <a:solidFill>
                  <a:schemeClr val="dk2"/>
                </a:solidFill>
              </a:rPr>
              <a:t>, quando redefinir um método de uma superclasse ou implementar um método de uma interface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18" name="Google Shape;218;p40"/>
          <p:cNvSpPr txBox="1"/>
          <p:nvPr/>
        </p:nvSpPr>
        <p:spPr>
          <a:xfrm>
            <a:off x="842075" y="2380975"/>
            <a:ext cx="3026100" cy="1339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A {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void f() {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4271075" y="2380975"/>
            <a:ext cx="3026100" cy="1569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B </a:t>
            </a: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A {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15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@Override</a:t>
            </a:r>
            <a:endParaRPr sz="1500">
              <a:solidFill>
                <a:schemeClr val="dk2"/>
              </a:solidFill>
              <a:highlight>
                <a:srgbClr val="FFF2C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void f() {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Práticas de Programação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41"/>
          <p:cNvSpPr txBox="1"/>
          <p:nvPr/>
        </p:nvSpPr>
        <p:spPr>
          <a:xfrm>
            <a:off x="311700" y="1152475"/>
            <a:ext cx="85206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Membros estáticos: sempre qualificar com o nome da classe</a:t>
            </a:r>
            <a:endParaRPr sz="22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227" name="Google Shape;2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75" y="2098075"/>
            <a:ext cx="7760776" cy="15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Analogia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42"/>
          <p:cNvSpPr txBox="1"/>
          <p:nvPr/>
        </p:nvSpPr>
        <p:spPr>
          <a:xfrm>
            <a:off x="311700" y="1152475"/>
            <a:ext cx="85206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●"/>
            </a:pPr>
            <a:r>
              <a:rPr lang="en" sz="2200">
                <a:solidFill>
                  <a:schemeClr val="dk2"/>
                </a:solidFill>
              </a:rPr>
              <a:t>Guias de estilo são semelhantes a manuais de redação ou estilo para Português (ou outra língua)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235" name="Google Shape;2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199" y="2391350"/>
            <a:ext cx="1574825" cy="20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4950" y="2467550"/>
            <a:ext cx="1539525" cy="19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2063" y="2413975"/>
            <a:ext cx="3260136" cy="20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Estilos de Nomes Compostos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43"/>
          <p:cNvSpPr txBox="1"/>
          <p:nvPr/>
        </p:nvSpPr>
        <p:spPr>
          <a:xfrm>
            <a:off x="311700" y="1152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●"/>
            </a:pPr>
            <a:r>
              <a:rPr lang="en" sz="2200">
                <a:solidFill>
                  <a:schemeClr val="dk2"/>
                </a:solidFill>
              </a:rPr>
              <a:t>camelCase ou lowerCamelCase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PascalCase ou UpperCamelCase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snake_case ou underscore_case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UPPER_SNAKE_CASE ou SCREAMING_SNAKE_CASE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</a:t>
            </a:r>
            <a:endParaRPr/>
          </a:p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Você escreve o código uma vez … 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Depois, por anos, ele é lido por vários devs, que muitas vezes também têm que alterá-lo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Devs passam mais tempo lendo do que escrevendo código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3806275" y="4691475"/>
            <a:ext cx="127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ICPC 2010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51" name="Google Shape;25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2600" y="402663"/>
            <a:ext cx="6460450" cy="4033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311700" y="445025"/>
            <a:ext cx="2191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Eye Tracking Devices</a:t>
            </a:r>
            <a:endParaRPr/>
          </a:p>
        </p:txBody>
      </p:sp>
      <p:pic>
        <p:nvPicPr>
          <p:cNvPr id="257" name="Google Shape;25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449" y="391975"/>
            <a:ext cx="5314700" cy="27370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8" name="Google Shape;258;p4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5938" y="3464913"/>
            <a:ext cx="4848225" cy="1552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Use linters e formatadores</a:t>
            </a:r>
            <a:endParaRPr sz="1844"/>
          </a:p>
        </p:txBody>
      </p:sp>
      <p:sp>
        <p:nvSpPr>
          <p:cNvPr id="265" name="Google Shape;265;p4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Linters</a:t>
            </a:r>
            <a:endParaRPr/>
          </a:p>
        </p:txBody>
      </p:sp>
      <p:sp>
        <p:nvSpPr>
          <p:cNvPr id="271" name="Google Shape;271;p4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47"/>
          <p:cNvSpPr txBox="1"/>
          <p:nvPr/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Devem ser usados para checar estilos de código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Exemplo: CheckStyle para Java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075" y="2450950"/>
            <a:ext cx="7024676" cy="22878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4" name="Google Shape;274;p47"/>
          <p:cNvSpPr/>
          <p:nvPr/>
        </p:nvSpPr>
        <p:spPr>
          <a:xfrm>
            <a:off x="5063725" y="4054225"/>
            <a:ext cx="2792400" cy="195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Quais os </a:t>
            </a:r>
            <a:r>
              <a:rPr lang="en"/>
              <a:t>"erros" de estilo?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1" name="Google Shape;28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525" y="1244400"/>
            <a:ext cx="4935751" cy="18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Quais os "erros" de formatação?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8" name="Google Shape;28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50" y="3237825"/>
            <a:ext cx="7556851" cy="14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25" y="1244400"/>
            <a:ext cx="4935751" cy="1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9"/>
          <p:cNvSpPr/>
          <p:nvPr/>
        </p:nvSpPr>
        <p:spPr>
          <a:xfrm>
            <a:off x="3695025" y="1811050"/>
            <a:ext cx="287700" cy="30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{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91" name="Google Shape;291;p49"/>
          <p:cNvSpPr/>
          <p:nvPr/>
        </p:nvSpPr>
        <p:spPr>
          <a:xfrm>
            <a:off x="799425" y="2192050"/>
            <a:ext cx="287700" cy="30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}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92" name="Google Shape;292;p49"/>
          <p:cNvSpPr/>
          <p:nvPr/>
        </p:nvSpPr>
        <p:spPr>
          <a:xfrm>
            <a:off x="1599700" y="1353850"/>
            <a:ext cx="357300" cy="30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93" name="Google Shape;293;p49"/>
          <p:cNvSpPr/>
          <p:nvPr/>
        </p:nvSpPr>
        <p:spPr>
          <a:xfrm>
            <a:off x="2780625" y="2115850"/>
            <a:ext cx="287700" cy="3036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x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type="title"/>
          </p:nvPr>
        </p:nvSpPr>
        <p:spPr>
          <a:xfrm>
            <a:off x="311700" y="445025"/>
            <a:ext cx="260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Formatadores de C</a:t>
            </a:r>
            <a:r>
              <a:rPr lang="en"/>
              <a:t>ódigo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0" name="Google Shape;3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725" y="109775"/>
            <a:ext cx="5536650" cy="273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725" y="3052175"/>
            <a:ext cx="5536649" cy="1974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0"/>
          <p:cNvSpPr txBox="1"/>
          <p:nvPr/>
        </p:nvSpPr>
        <p:spPr>
          <a:xfrm>
            <a:off x="2313850" y="3978700"/>
            <a:ext cx="728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Elixir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3" name="Google Shape;303;p50"/>
          <p:cNvSpPr txBox="1"/>
          <p:nvPr/>
        </p:nvSpPr>
        <p:spPr>
          <a:xfrm>
            <a:off x="2390050" y="1768900"/>
            <a:ext cx="65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Formatadores de C</a:t>
            </a:r>
            <a:r>
              <a:rPr lang="en"/>
              <a:t>ódigo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51"/>
          <p:cNvSpPr txBox="1"/>
          <p:nvPr/>
        </p:nvSpPr>
        <p:spPr>
          <a:xfrm>
            <a:off x="311700" y="1152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Prettier: JavaScript, TypeScript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Black: Python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autopep8: Python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clang-format: C, C++, Java, JavaScript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2"/>
          <p:cNvSpPr txBox="1"/>
          <p:nvPr>
            <p:ph idx="1" type="body"/>
          </p:nvPr>
        </p:nvSpPr>
        <p:spPr>
          <a:xfrm>
            <a:off x="311700" y="161875"/>
            <a:ext cx="6852000" cy="4740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name: Go Format Check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jobs: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gofmt: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name: Check Go Formatting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runs-on: ubuntu-latest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steps: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- name: Checkout repository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uses: actions/checkout@v4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- name: Set up Go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uses: actions/setup-go@v5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with: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  go-version: stable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- name: Run gofmt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run: |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  if [ -n "$(gofmt -l .)" ]; then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    echo "The following files are not formatted correctly:"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    gofmt -l .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    exit 1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          fi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16" name="Google Shape;316;p5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Escolha Nomes Legíveis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2" name="Google Shape;322;p5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Consequ</a:t>
            </a:r>
            <a:r>
              <a:rPr lang="en"/>
              <a:t>ência</a:t>
            </a:r>
            <a:endParaRPr/>
          </a:p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</a:rPr>
              <a:t>Deve-se otimizar o código para leitura e entendimento!</a:t>
            </a:r>
            <a:endParaRPr sz="2200">
              <a:solidFill>
                <a:schemeClr val="dk2"/>
              </a:solidFill>
              <a:highlight>
                <a:srgbClr val="FFF2CC"/>
              </a:highlight>
            </a:endParaRPr>
          </a:p>
          <a:p>
            <a:pPr indent="-3683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Não tem problema</a:t>
            </a:r>
            <a:r>
              <a:rPr lang="en" sz="2200">
                <a:solidFill>
                  <a:schemeClr val="dk2"/>
                </a:solidFill>
              </a:rPr>
              <a:t> dar mais trabalho para escrever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marR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Desde que facilite a leitura depois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>
            <p:ph type="title"/>
          </p:nvPr>
        </p:nvSpPr>
        <p:spPr>
          <a:xfrm>
            <a:off x="311700" y="1465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"Existem apenas duas coisas difíceis em Ciência da Computação: invalidação de cache e dar nomes às coisas." -- Phil Karlton</a:t>
            </a:r>
            <a:endParaRPr sz="30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328" name="Google Shape;328;p5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type="title"/>
          </p:nvPr>
        </p:nvSpPr>
        <p:spPr>
          <a:xfrm>
            <a:off x="311700" y="322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666666"/>
                </a:solidFill>
              </a:rPr>
              <a:t>Approximately </a:t>
            </a:r>
            <a:r>
              <a:rPr lang="en" sz="2100">
                <a:solidFill>
                  <a:srgbClr val="666666"/>
                </a:solidFill>
                <a:highlight>
                  <a:srgbClr val="FFF2CC"/>
                </a:highlight>
              </a:rPr>
              <a:t>70% of the source code of a software system consists of identifiers</a:t>
            </a:r>
            <a:r>
              <a:rPr lang="en" sz="2100">
                <a:solidFill>
                  <a:srgbClr val="666666"/>
                </a:solidFill>
              </a:rPr>
              <a:t>. Hence, the names chosen as identifiers are of paramount importance for the readability of computer programs.</a:t>
            </a:r>
            <a:endParaRPr sz="2800"/>
          </a:p>
        </p:txBody>
      </p:sp>
      <p:sp>
        <p:nvSpPr>
          <p:cNvPr id="334" name="Google Shape;334;p5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5" name="Google Shape;33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452" y="1838100"/>
            <a:ext cx="4081350" cy="2059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6" name="Google Shape;336;p55"/>
          <p:cNvSpPr txBox="1"/>
          <p:nvPr/>
        </p:nvSpPr>
        <p:spPr>
          <a:xfrm>
            <a:off x="1088600" y="4454300"/>
            <a:ext cx="701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Florian Deißenböck, Markus Pizka. Concise and Consistent Naming. IWPC 2005: 97-106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337" name="Google Shape;337;p55"/>
          <p:cNvSpPr/>
          <p:nvPr/>
        </p:nvSpPr>
        <p:spPr>
          <a:xfrm>
            <a:off x="4834575" y="3082650"/>
            <a:ext cx="1584900" cy="304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Selecting names for variables, methods, and other entities is one of the most underrated aspects of software design.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</a:rPr>
              <a:t>Good names are a form of documentation: they make code easier to understand.</a:t>
            </a:r>
            <a:r>
              <a:rPr lang="en" sz="2200">
                <a:solidFill>
                  <a:schemeClr val="dk2"/>
                </a:solidFill>
              </a:rPr>
              <a:t> They reduce the need for other documentation and make it easier to detect errors.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-- John Ousterhout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43" name="Google Shape;343;p5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4" name="Google Shape;34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025" y="2377425"/>
            <a:ext cx="1825500" cy="224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666666"/>
                </a:solidFill>
              </a:rPr>
              <a:t>Recomenda</a:t>
            </a:r>
            <a:r>
              <a:rPr lang="en" sz="3200">
                <a:solidFill>
                  <a:srgbClr val="666666"/>
                </a:solidFill>
              </a:rPr>
              <a:t>ção</a:t>
            </a:r>
            <a:r>
              <a:rPr lang="en" sz="3200">
                <a:solidFill>
                  <a:srgbClr val="666666"/>
                </a:solidFill>
              </a:rPr>
              <a:t> b</a:t>
            </a:r>
            <a:r>
              <a:rPr lang="en" sz="3200">
                <a:solidFill>
                  <a:srgbClr val="666666"/>
                </a:solidFill>
              </a:rPr>
              <a:t>ásica: nomes devem revelar claramente seu propósito no código</a:t>
            </a:r>
            <a:endParaRPr sz="1844">
              <a:solidFill>
                <a:srgbClr val="666666"/>
              </a:solidFill>
            </a:endParaRPr>
          </a:p>
        </p:txBody>
      </p:sp>
      <p:sp>
        <p:nvSpPr>
          <p:cNvPr id="350" name="Google Shape;350;p5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</a:t>
            </a:r>
            <a:r>
              <a:rPr lang="en"/>
              <a:t>ções</a:t>
            </a:r>
            <a:r>
              <a:rPr lang="en"/>
              <a:t> Espec</a:t>
            </a:r>
            <a:r>
              <a:rPr lang="en"/>
              <a:t>íficas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8"/>
          <p:cNvSpPr txBox="1"/>
          <p:nvPr/>
        </p:nvSpPr>
        <p:spPr>
          <a:xfrm>
            <a:off x="311700" y="1152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Não economize caracteres; use nomes que são palavras de um dicionário. 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 ⇒ saldo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Use apenas abreviaturas muito conhecidas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getURL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ServidorHTTP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Se necessário, use nomes compostos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total ⇒ totalAlunos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nome ⇒ nomeUsuario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57" name="Google Shape;357;p5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Recomendações</a:t>
            </a:r>
            <a:r>
              <a:rPr lang="en"/>
              <a:t> Específicas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9"/>
          <p:cNvSpPr txBox="1"/>
          <p:nvPr/>
        </p:nvSpPr>
        <p:spPr>
          <a:xfrm>
            <a:off x="311700" y="1152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Quanto maior o escopo, maior deve ser o nome do identificador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</a:rPr>
              <a:t>Contadores de um for podem ter um caracter (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2100">
                <a:solidFill>
                  <a:schemeClr val="dk2"/>
                </a:solidFill>
              </a:rPr>
              <a:t>, etc)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</a:rPr>
              <a:t>Variáveis globais devem ter nomes maiores (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taxaRetencaoClientesVIP</a:t>
            </a:r>
            <a:r>
              <a:rPr lang="en" sz="2100">
                <a:solidFill>
                  <a:schemeClr val="dk2"/>
                </a:solidFill>
              </a:rPr>
              <a:t>)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Nomes de classes devem ser substantivos, simples ou compostos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ListaEncadeada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Pessoa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ServicoPagamento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Evite nomes muito genéricos para classes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Resultado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Gerenciador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64" name="Google Shape;364;p5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Recomendações</a:t>
            </a:r>
            <a:r>
              <a:rPr lang="en"/>
              <a:t> Específicas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0"/>
          <p:cNvSpPr txBox="1"/>
          <p:nvPr/>
        </p:nvSpPr>
        <p:spPr>
          <a:xfrm>
            <a:off x="311700" y="1152475"/>
            <a:ext cx="8520600" cy="16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Nomes de funções devem começar com um verbo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sacar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depositar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empilhar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enviarMensagem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calcularFrete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Funções que retornam booleanos devem deixar isso bem claro.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isAvailable()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hasNext()</a:t>
            </a:r>
            <a:r>
              <a:rPr lang="en" sz="2100">
                <a:solidFill>
                  <a:schemeClr val="dk2"/>
                </a:solidFill>
              </a:rPr>
              <a:t>, </a:t>
            </a: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canLogin()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195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" sz="2100">
                <a:solidFill>
                  <a:schemeClr val="dk2"/>
                </a:solidFill>
              </a:rPr>
              <a:t>Evite nomes que neguem uma condição</a:t>
            </a:r>
            <a:endParaRPr sz="2100">
              <a:solidFill>
                <a:schemeClr val="dk2"/>
              </a:solidFill>
            </a:endParaRPr>
          </a:p>
          <a:p>
            <a:pPr indent="-36195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</a:pPr>
            <a:r>
              <a:rPr lang="en" sz="21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isNotEmpty() ⇒ hasElements</a:t>
            </a:r>
            <a:endParaRPr sz="21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371" name="Google Shape;371;p6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698" y="115525"/>
            <a:ext cx="6191349" cy="39505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7" name="Google Shape;377;p61"/>
          <p:cNvSpPr txBox="1"/>
          <p:nvPr/>
        </p:nvSpPr>
        <p:spPr>
          <a:xfrm>
            <a:off x="3617925" y="4285900"/>
            <a:ext cx="160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SANER 2017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78" name="Google Shape;378;p6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72 devs foram instruídos a corrigir bugs em programas C# que implementam algoritmos simples.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Foram geradas três versões desses programas: com identificadores formados por palavras completas, por abreviações com apenas três letras e com letras únicas. 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Quando apresentados a um programa cujos identificadores eram palavras completas, </a:t>
            </a: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</a:rPr>
              <a:t>os participantes conseguiram detectar 19% a mais de bugs por unidade de tempo</a:t>
            </a:r>
            <a:r>
              <a:rPr lang="en" sz="2200">
                <a:solidFill>
                  <a:schemeClr val="dk2"/>
                </a:solidFill>
              </a:rPr>
              <a:t> do que nas versões com nomes abreviados ou com uma única letra.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875" y="280450"/>
            <a:ext cx="6909952" cy="4207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0" name="Google Shape;390;p63"/>
          <p:cNvSpPr txBox="1"/>
          <p:nvPr/>
        </p:nvSpPr>
        <p:spPr>
          <a:xfrm>
            <a:off x="3617925" y="4666900"/>
            <a:ext cx="160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ICSE 2021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91" name="Google Shape;391;p6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Exemplo Hipot</a:t>
            </a:r>
            <a:r>
              <a:rPr lang="en"/>
              <a:t>ético</a:t>
            </a:r>
            <a:endParaRPr/>
          </a:p>
        </p:txBody>
      </p:sp>
      <p:sp>
        <p:nvSpPr>
          <p:cNvPr id="120" name="Google Shape;120;p2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8"/>
          <p:cNvSpPr txBox="1"/>
          <p:nvPr/>
        </p:nvSpPr>
        <p:spPr>
          <a:xfrm>
            <a:off x="311700" y="923875"/>
            <a:ext cx="870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Você levou 3 horas para implementar uma tarefa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Para isso, escreveu 100 LOC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Se tivesse gasto mais 1 hora: código com excelente legibilidade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Compreensão (outro dev):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Código original: 30 min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Código excelente: 27 min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Economia (supondo 2 manutenções/mês, por 10 anos)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2 x 12 x 10 x 3 = 720 min = 12 horas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Naming Style</a:t>
            </a:r>
            <a:endParaRPr/>
          </a:p>
        </p:txBody>
      </p:sp>
      <p:sp>
        <p:nvSpPr>
          <p:cNvPr id="397" name="Google Shape;397;p6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64"/>
          <p:cNvSpPr txBox="1"/>
          <p:nvPr/>
        </p:nvSpPr>
        <p:spPr>
          <a:xfrm>
            <a:off x="311700" y="1152475"/>
            <a:ext cx="85206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use a standard naming style such as camelCase or underline_case</a:t>
            </a:r>
            <a:endParaRPr sz="2200">
              <a:solidFill>
                <a:srgbClr val="595959"/>
              </a:solidFill>
            </a:endParaRPr>
          </a:p>
          <a:p>
            <a:pPr indent="0" lvl="0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Grammatical Structure</a:t>
            </a:r>
            <a:endParaRPr/>
          </a:p>
        </p:txBody>
      </p:sp>
      <p:sp>
        <p:nvSpPr>
          <p:cNvPr id="404" name="Google Shape;404;p6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6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with multiple words should be in a grammatically correct sentence structure</a:t>
            </a:r>
            <a:endParaRPr sz="2200">
              <a:solidFill>
                <a:srgbClr val="595959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registerManagedResource()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managedResourceRegister() </a:t>
            </a:r>
            <a:r>
              <a:rPr lang="en" sz="1900">
                <a:solidFill>
                  <a:srgbClr val="595959"/>
                </a:solidFill>
              </a:rPr>
              <a:t>-- começa com um adjetivo</a:t>
            </a:r>
            <a:endParaRPr sz="1900">
              <a:solidFill>
                <a:srgbClr val="595959"/>
              </a:solidFill>
            </a:endParaRPr>
          </a:p>
        </p:txBody>
      </p:sp>
      <p:sp>
        <p:nvSpPr>
          <p:cNvPr id="406" name="Google Shape;406;p65"/>
          <p:cNvSpPr txBox="1"/>
          <p:nvPr/>
        </p:nvSpPr>
        <p:spPr>
          <a:xfrm>
            <a:off x="671675" y="25939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  <p:sp>
        <p:nvSpPr>
          <p:cNvPr id="407" name="Google Shape;407;p65"/>
          <p:cNvSpPr txBox="1"/>
          <p:nvPr/>
        </p:nvSpPr>
        <p:spPr>
          <a:xfrm>
            <a:off x="685800" y="2057400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✅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Verb Phase</a:t>
            </a:r>
            <a:endParaRPr/>
          </a:p>
        </p:txBody>
      </p:sp>
      <p:sp>
        <p:nvSpPr>
          <p:cNvPr id="413" name="Google Shape;413;p6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66"/>
          <p:cNvSpPr txBox="1"/>
          <p:nvPr/>
        </p:nvSpPr>
        <p:spPr>
          <a:xfrm>
            <a:off x="311700" y="1152475"/>
            <a:ext cx="85206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always contain a verb(s) or verb phrase that refers to the behavior of the method.</a:t>
            </a:r>
            <a:endParaRPr sz="2200">
              <a:solidFill>
                <a:srgbClr val="595959"/>
              </a:solidFill>
            </a:endParaRPr>
          </a:p>
          <a:p>
            <a:pPr indent="-368300" lvl="0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manage</a:t>
            </a: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_caching_sizes() 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compute</a:t>
            </a: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ProductBlockingSizes() 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595959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_cached_node()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2200"/>
              <a:buFont typeface="Courier New"/>
              <a:buChar char="●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x_cached_node()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5" name="Google Shape;415;p66"/>
          <p:cNvSpPr txBox="1"/>
          <p:nvPr/>
        </p:nvSpPr>
        <p:spPr>
          <a:xfrm>
            <a:off x="762000" y="2057400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✅</a:t>
            </a:r>
            <a:endParaRPr sz="2400"/>
          </a:p>
        </p:txBody>
      </p:sp>
      <p:sp>
        <p:nvSpPr>
          <p:cNvPr id="416" name="Google Shape;416;p66"/>
          <p:cNvSpPr txBox="1"/>
          <p:nvPr/>
        </p:nvSpPr>
        <p:spPr>
          <a:xfrm>
            <a:off x="671675" y="35845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Dictionary Terms</a:t>
            </a:r>
            <a:endParaRPr/>
          </a:p>
        </p:txBody>
      </p:sp>
      <p:sp>
        <p:nvSpPr>
          <p:cNvPr id="422" name="Google Shape;422;p6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3" name="Google Shape;423;p6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Developers should use only natural language dictionary words</a:t>
            </a:r>
            <a:endParaRPr sz="2200">
              <a:solidFill>
                <a:srgbClr val="595959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findLength()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2200"/>
              <a:buFont typeface="Courier New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abcdefg(), cccc(), and aa2020()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67"/>
          <p:cNvSpPr txBox="1"/>
          <p:nvPr/>
        </p:nvSpPr>
        <p:spPr>
          <a:xfrm>
            <a:off x="762000" y="1600200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✅</a:t>
            </a:r>
            <a:endParaRPr sz="2400"/>
          </a:p>
        </p:txBody>
      </p:sp>
      <p:sp>
        <p:nvSpPr>
          <p:cNvPr id="425" name="Google Shape;425;p67"/>
          <p:cNvSpPr txBox="1"/>
          <p:nvPr/>
        </p:nvSpPr>
        <p:spPr>
          <a:xfrm>
            <a:off x="747875" y="22129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Full Words</a:t>
            </a:r>
            <a:endParaRPr/>
          </a:p>
        </p:txBody>
      </p:sp>
      <p:sp>
        <p:nvSpPr>
          <p:cNvPr id="431" name="Google Shape;431;p6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68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use full words rather than a single letter</a:t>
            </a:r>
            <a:endParaRPr sz="2200">
              <a:solidFill>
                <a:srgbClr val="595959"/>
              </a:solidFill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dbConnection()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2200"/>
              <a:buFont typeface="Courier New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c() 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3" name="Google Shape;433;p68"/>
          <p:cNvSpPr txBox="1"/>
          <p:nvPr/>
        </p:nvSpPr>
        <p:spPr>
          <a:xfrm>
            <a:off x="762000" y="1676400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✅</a:t>
            </a:r>
            <a:endParaRPr sz="2400"/>
          </a:p>
        </p:txBody>
      </p:sp>
      <p:sp>
        <p:nvSpPr>
          <p:cNvPr id="434" name="Google Shape;434;p68"/>
          <p:cNvSpPr txBox="1"/>
          <p:nvPr/>
        </p:nvSpPr>
        <p:spPr>
          <a:xfrm>
            <a:off x="747875" y="22129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Idioms and Slang</a:t>
            </a:r>
            <a:endParaRPr/>
          </a:p>
        </p:txBody>
      </p:sp>
      <p:sp>
        <p:nvSpPr>
          <p:cNvPr id="440" name="Google Shape;440;p6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1" name="Google Shape;441;p6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not contain idioms or unknown slang.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Abbreviations</a:t>
            </a:r>
            <a:endParaRPr/>
          </a:p>
        </p:txBody>
      </p:sp>
      <p:sp>
        <p:nvSpPr>
          <p:cNvPr id="447" name="Google Shape;447;p7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70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contain only known abbreviated terms </a:t>
            </a:r>
            <a:endParaRPr sz="2200">
              <a:solidFill>
                <a:srgbClr val="595959"/>
              </a:solidFill>
            </a:endParaRPr>
          </a:p>
          <a:p>
            <a:pPr indent="-368300" lvl="0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Courier New"/>
              <a:buChar char="●"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Str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db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_connection()</a:t>
            </a:r>
            <a:endParaRPr sz="2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Font typeface="Courier New"/>
              <a:buChar char="●"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repr()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9" name="Google Shape;449;p70"/>
          <p:cNvSpPr txBox="1"/>
          <p:nvPr/>
        </p:nvSpPr>
        <p:spPr>
          <a:xfrm>
            <a:off x="762000" y="1676400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✅</a:t>
            </a:r>
            <a:endParaRPr sz="2400"/>
          </a:p>
        </p:txBody>
      </p:sp>
      <p:sp>
        <p:nvSpPr>
          <p:cNvPr id="450" name="Google Shape;450;p70"/>
          <p:cNvSpPr txBox="1"/>
          <p:nvPr/>
        </p:nvSpPr>
        <p:spPr>
          <a:xfrm>
            <a:off x="747875" y="22129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Acronyms</a:t>
            </a:r>
            <a:endParaRPr/>
          </a:p>
        </p:txBody>
      </p:sp>
      <p:sp>
        <p:nvSpPr>
          <p:cNvPr id="456" name="Google Shape;456;p7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7" name="Google Shape;457;p7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contain only known acronyms.</a:t>
            </a:r>
            <a:endParaRPr sz="2200">
              <a:solidFill>
                <a:srgbClr val="595959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ourier New"/>
              <a:buChar char="○"/>
            </a:pP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GUI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_interface(), get_</a:t>
            </a: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URL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(), get_</a:t>
            </a: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FIFO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(), </a:t>
            </a:r>
            <a:r>
              <a:rPr lang="en" sz="2200">
                <a:solidFill>
                  <a:schemeClr val="dk2"/>
                </a:solidFill>
                <a:highlight>
                  <a:srgbClr val="FFF2CC"/>
                </a:highlight>
                <a:latin typeface="Courier New"/>
                <a:ea typeface="Courier New"/>
                <a:cs typeface="Courier New"/>
                <a:sym typeface="Courier New"/>
              </a:rPr>
              <a:t>DOM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_tree()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2200"/>
              <a:buFont typeface="Courier New"/>
              <a:buChar char="○"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get_QWE() and SendAAAA()</a:t>
            </a:r>
            <a:endParaRPr sz="2200">
              <a:solidFill>
                <a:srgbClr val="59595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8" name="Google Shape;458;p71"/>
          <p:cNvSpPr txBox="1"/>
          <p:nvPr/>
        </p:nvSpPr>
        <p:spPr>
          <a:xfrm>
            <a:off x="685800" y="1676400"/>
            <a:ext cx="54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✅</a:t>
            </a:r>
            <a:endParaRPr sz="2400"/>
          </a:p>
        </p:txBody>
      </p:sp>
      <p:sp>
        <p:nvSpPr>
          <p:cNvPr id="459" name="Google Shape;459;p71"/>
          <p:cNvSpPr txBox="1"/>
          <p:nvPr/>
        </p:nvSpPr>
        <p:spPr>
          <a:xfrm>
            <a:off x="671675" y="25177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Prefix/Suffix</a:t>
            </a:r>
            <a:endParaRPr/>
          </a:p>
        </p:txBody>
      </p:sp>
      <p:sp>
        <p:nvSpPr>
          <p:cNvPr id="465" name="Google Shape;465;p7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7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rgbClr val="595959"/>
                </a:solidFill>
              </a:rPr>
              <a:t>M</a:t>
            </a:r>
            <a:r>
              <a:rPr lang="en" sz="2200">
                <a:solidFill>
                  <a:srgbClr val="595959"/>
                </a:solidFill>
              </a:rPr>
              <a:t>ethod names should not contain a prefix/suffix that is a term from the system </a:t>
            </a:r>
            <a:endParaRPr sz="2200">
              <a:solidFill>
                <a:srgbClr val="595959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Char char="○"/>
            </a:pPr>
            <a:r>
              <a:rPr lang="en" sz="2200">
                <a:solidFill>
                  <a:srgbClr val="595959"/>
                </a:solidFill>
                <a:latin typeface="Courier New"/>
                <a:ea typeface="Courier New"/>
                <a:cs typeface="Courier New"/>
                <a:sym typeface="Courier New"/>
              </a:rPr>
              <a:t>gimpItemGetPath(), swift_stdlib_u_char(),</a:t>
            </a:r>
            <a:r>
              <a:rPr lang="en" sz="2200">
                <a:solidFill>
                  <a:srgbClr val="595959"/>
                </a:solidFill>
              </a:rPr>
              <a:t> where gimp and swift are the names of the software </a:t>
            </a:r>
            <a:endParaRPr sz="2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</a:endParaRPr>
          </a:p>
        </p:txBody>
      </p:sp>
      <p:sp>
        <p:nvSpPr>
          <p:cNvPr id="467" name="Google Shape;467;p72"/>
          <p:cNvSpPr txBox="1"/>
          <p:nvPr/>
        </p:nvSpPr>
        <p:spPr>
          <a:xfrm>
            <a:off x="671675" y="2060525"/>
            <a:ext cx="548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95959"/>
                </a:solidFill>
              </a:rPr>
              <a:t>❌</a:t>
            </a:r>
            <a:endParaRPr sz="24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3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473" name="Google Shape;47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00" y="871000"/>
            <a:ext cx="7875400" cy="36954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Exemplo Hipotético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9"/>
          <p:cNvSpPr txBox="1"/>
          <p:nvPr/>
        </p:nvSpPr>
        <p:spPr>
          <a:xfrm>
            <a:off x="311700" y="1152475"/>
            <a:ext cx="870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Na verdade, o sistema em questão tem 1 MLOC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10K blocos de código com 100 LOC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Sendo realista: metade vai ter manutenção, como no slide anterior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5K * 12 = 60K horas</a:t>
            </a:r>
            <a:r>
              <a:rPr lang="en" sz="2200">
                <a:solidFill>
                  <a:schemeClr val="dk2"/>
                </a:solidFill>
              </a:rPr>
              <a:t> ≅7 anos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Ganho p</a:t>
            </a:r>
            <a:r>
              <a:rPr lang="en" sz="2200">
                <a:solidFill>
                  <a:schemeClr val="dk2"/>
                </a:solidFill>
              </a:rPr>
              <a:t>ode ser maior, pois existem custos indiretos, como treinamento, gerência de backlogs, reuniões, interrupções, férias, turn-over, etc.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76200"/>
            <a:ext cx="5742365" cy="483870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Exercício para Discussão</a:t>
            </a:r>
            <a:endParaRPr/>
          </a:p>
        </p:txBody>
      </p:sp>
      <p:sp>
        <p:nvSpPr>
          <p:cNvPr id="484" name="Google Shape;484;p7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5" name="Google Shape;485;p75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Quando devemos usar ou padronizar nomes em inglês? E em português?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Evite N</a:t>
            </a:r>
            <a:r>
              <a:rPr lang="en"/>
              <a:t>úmeros Mágicos</a:t>
            </a:r>
            <a:endParaRPr/>
          </a:p>
        </p:txBody>
      </p:sp>
      <p:sp>
        <p:nvSpPr>
          <p:cNvPr id="491" name="Google Shape;491;p7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2" name="Google Shape;492;p76"/>
          <p:cNvSpPr txBox="1"/>
          <p:nvPr/>
        </p:nvSpPr>
        <p:spPr>
          <a:xfrm>
            <a:off x="6996275" y="1374725"/>
            <a:ext cx="548700" cy="67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</a:rPr>
              <a:t>❌</a:t>
            </a:r>
            <a:endParaRPr sz="3200">
              <a:solidFill>
                <a:srgbClr val="595959"/>
              </a:solidFill>
            </a:endParaRPr>
          </a:p>
        </p:txBody>
      </p:sp>
      <p:pic>
        <p:nvPicPr>
          <p:cNvPr id="493" name="Google Shape;49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476" y="1372375"/>
            <a:ext cx="6357000" cy="24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Evite N</a:t>
            </a:r>
            <a:r>
              <a:rPr lang="en"/>
              <a:t>úmeros Mágicos</a:t>
            </a:r>
            <a:endParaRPr/>
          </a:p>
        </p:txBody>
      </p:sp>
      <p:sp>
        <p:nvSpPr>
          <p:cNvPr id="499" name="Google Shape;499;p7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0" name="Google Shape;500;p77"/>
          <p:cNvSpPr txBox="1"/>
          <p:nvPr/>
        </p:nvSpPr>
        <p:spPr>
          <a:xfrm>
            <a:off x="6705600" y="1219200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✅</a:t>
            </a:r>
            <a:endParaRPr sz="3200"/>
          </a:p>
        </p:txBody>
      </p:sp>
      <p:pic>
        <p:nvPicPr>
          <p:cNvPr id="501" name="Google Shape;50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322525"/>
            <a:ext cx="6201245" cy="3340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8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Linguagem Ubíqua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7" name="Google Shape;507;p7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001" y="580225"/>
            <a:ext cx="5199149" cy="354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3575" y="151925"/>
            <a:ext cx="1214925" cy="16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0"/>
            <a:ext cx="8839198" cy="178998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9" name="Google Shape;519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6700" y="139700"/>
            <a:ext cx="1076876" cy="1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Mesma entidade, nomes diferentes</a:t>
            </a:r>
            <a:endParaRPr sz="1900"/>
          </a:p>
        </p:txBody>
      </p:sp>
      <p:sp>
        <p:nvSpPr>
          <p:cNvPr id="525" name="Google Shape;525;p81"/>
          <p:cNvSpPr txBox="1"/>
          <p:nvPr>
            <p:ph idx="1" type="body"/>
          </p:nvPr>
        </p:nvSpPr>
        <p:spPr>
          <a:xfrm>
            <a:off x="311700" y="1162451"/>
            <a:ext cx="85206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UFMG: Aluno e Estudante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iFood: Restaurante e Estabelecimento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Amazon: Cliente e Usuário</a:t>
            </a:r>
            <a:endParaRPr sz="2400"/>
          </a:p>
        </p:txBody>
      </p:sp>
      <p:sp>
        <p:nvSpPr>
          <p:cNvPr id="526" name="Google Shape;526;p8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7" name="Google Shape;527;p81"/>
          <p:cNvSpPr txBox="1"/>
          <p:nvPr/>
        </p:nvSpPr>
        <p:spPr>
          <a:xfrm>
            <a:off x="534250" y="3893325"/>
            <a:ext cx="769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</a:rPr>
              <a:t>Significam a mesma coisa e, portanto, deveriam ser padronizados</a:t>
            </a:r>
            <a:endParaRPr sz="1200"/>
          </a:p>
        </p:txBody>
      </p:sp>
      <p:sp>
        <p:nvSpPr>
          <p:cNvPr id="528" name="Google Shape;528;p81"/>
          <p:cNvSpPr txBox="1"/>
          <p:nvPr/>
        </p:nvSpPr>
        <p:spPr>
          <a:xfrm>
            <a:off x="4495800" y="11765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  <p:sp>
        <p:nvSpPr>
          <p:cNvPr id="529" name="Google Shape;529;p81"/>
          <p:cNvSpPr txBox="1"/>
          <p:nvPr/>
        </p:nvSpPr>
        <p:spPr>
          <a:xfrm>
            <a:off x="6096000" y="17099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  <p:sp>
        <p:nvSpPr>
          <p:cNvPr id="530" name="Google Shape;530;p81"/>
          <p:cNvSpPr txBox="1"/>
          <p:nvPr/>
        </p:nvSpPr>
        <p:spPr>
          <a:xfrm>
            <a:off x="4495800" y="22433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Pior ainda: entidades diferentes, nomes iguais</a:t>
            </a:r>
            <a:endParaRPr sz="1900"/>
          </a:p>
        </p:txBody>
      </p:sp>
      <p:sp>
        <p:nvSpPr>
          <p:cNvPr id="536" name="Google Shape;536;p82"/>
          <p:cNvSpPr txBox="1"/>
          <p:nvPr>
            <p:ph idx="1" type="body"/>
          </p:nvPr>
        </p:nvSpPr>
        <p:spPr>
          <a:xfrm>
            <a:off x="311700" y="1162451"/>
            <a:ext cx="85206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UFMG: 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Curso 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⇒</a:t>
            </a:r>
            <a:r>
              <a:rPr lang="en" sz="21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/>
              <a:t>CC, SI, Direito, etc</a:t>
            </a:r>
            <a:endParaRPr sz="2400"/>
          </a:p>
          <a:p>
            <a:pPr indent="-381000" lvl="1" marL="914400" rtl="0" algn="l"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/>
              <a:t>Curso 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⇒</a:t>
            </a:r>
            <a:r>
              <a:rPr lang="en" sz="21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/>
              <a:t>ES, MES, PDS, IA, BD, ISL, etc</a:t>
            </a:r>
            <a:endParaRPr sz="2400"/>
          </a:p>
        </p:txBody>
      </p:sp>
      <p:sp>
        <p:nvSpPr>
          <p:cNvPr id="537" name="Google Shape;537;p8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8" name="Google Shape;538;p82"/>
          <p:cNvSpPr txBox="1"/>
          <p:nvPr/>
        </p:nvSpPr>
        <p:spPr>
          <a:xfrm>
            <a:off x="381000" y="19385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83"/>
          <p:cNvSpPr txBox="1"/>
          <p:nvPr>
            <p:ph type="title"/>
          </p:nvPr>
        </p:nvSpPr>
        <p:spPr>
          <a:xfrm>
            <a:off x="311700" y="1388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Comentário da Head de Produto da Meta:</a:t>
            </a:r>
            <a:br>
              <a:rPr lang="en" sz="3100">
                <a:solidFill>
                  <a:schemeClr val="dk2"/>
                </a:solidFill>
              </a:rPr>
            </a:br>
            <a:br>
              <a:rPr lang="en" sz="3100">
                <a:solidFill>
                  <a:schemeClr val="dk2"/>
                </a:solidFill>
              </a:rPr>
            </a:br>
            <a:r>
              <a:rPr lang="en" sz="3100">
                <a:solidFill>
                  <a:schemeClr val="dk2"/>
                </a:solidFill>
              </a:rPr>
              <a:t> </a:t>
            </a:r>
            <a:r>
              <a:rPr lang="en" sz="2400">
                <a:solidFill>
                  <a:schemeClr val="dk2"/>
                </a:solidFill>
              </a:rPr>
              <a:t>One way to ensure extreme clarity is we have  the </a:t>
            </a:r>
            <a:r>
              <a:rPr lang="en" sz="2400">
                <a:solidFill>
                  <a:schemeClr val="dk2"/>
                </a:solidFill>
                <a:highlight>
                  <a:srgbClr val="FFF2CC"/>
                </a:highlight>
              </a:rPr>
              <a:t>shared vocabulary</a:t>
            </a:r>
            <a:r>
              <a:rPr lang="en" sz="2400">
                <a:solidFill>
                  <a:schemeClr val="dk2"/>
                </a:solidFill>
              </a:rPr>
              <a:t> [...] And so that is what canonical nomenclature is, is literally </a:t>
            </a:r>
            <a:r>
              <a:rPr lang="en" sz="2400">
                <a:solidFill>
                  <a:schemeClr val="dk2"/>
                </a:solidFill>
                <a:highlight>
                  <a:srgbClr val="FFF2CC"/>
                </a:highlight>
              </a:rPr>
              <a:t>writing out all the words and their definitions</a:t>
            </a:r>
            <a:r>
              <a:rPr lang="en" sz="2400">
                <a:solidFill>
                  <a:schemeClr val="dk2"/>
                </a:solidFill>
              </a:rPr>
              <a:t>.</a:t>
            </a:r>
            <a:r>
              <a:rPr lang="en" sz="2500">
                <a:solidFill>
                  <a:schemeClr val="dk2"/>
                </a:solidFill>
              </a:rPr>
              <a:t>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44" name="Google Shape;544;p8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83"/>
          <p:cNvSpPr txBox="1"/>
          <p:nvPr/>
        </p:nvSpPr>
        <p:spPr>
          <a:xfrm>
            <a:off x="715350" y="4445975"/>
            <a:ext cx="81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https://podcasts.musixmatch.com/podcast/01hjz7abr0w71n49nd313an6as/episode/01jb6wmpf0qs9fzzec9kfyb7vd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Ponto Principal</a:t>
            </a:r>
            <a:endParaRPr/>
          </a:p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30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Investimentos em compreensão de código tendem a se pagar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Mas para isso temos que considerar: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Tamanho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Tempo (frequência de manutenção)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84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Implemente funções coesas e desacopladas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1" name="Google Shape;551;p8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Clean Code</a:t>
            </a:r>
            <a:endParaRPr sz="1900"/>
          </a:p>
        </p:txBody>
      </p:sp>
      <p:sp>
        <p:nvSpPr>
          <p:cNvPr id="557" name="Google Shape;557;p85"/>
          <p:cNvSpPr txBox="1"/>
          <p:nvPr>
            <p:ph idx="1" type="body"/>
          </p:nvPr>
        </p:nvSpPr>
        <p:spPr>
          <a:xfrm>
            <a:off x="311700" y="1086250"/>
            <a:ext cx="76083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Toda função deve fazer uma coisa, fazer isso bem e fazer apenas isso.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primeira regra de uma função é que elas devem ser pequenas. A segunda regra é que elas devem ser menores ainda do que isso.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58" name="Google Shape;558;p8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9" name="Google Shape;559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5902" y="93775"/>
            <a:ext cx="1130100" cy="14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Philosophy of Software Design</a:t>
            </a:r>
            <a:endParaRPr sz="1900"/>
          </a:p>
        </p:txBody>
      </p:sp>
      <p:sp>
        <p:nvSpPr>
          <p:cNvPr id="565" name="Google Shape;565;p86"/>
          <p:cNvSpPr txBox="1"/>
          <p:nvPr>
            <p:ph idx="1" type="body"/>
          </p:nvPr>
        </p:nvSpPr>
        <p:spPr>
          <a:xfrm>
            <a:off x="311700" y="1086250"/>
            <a:ext cx="83823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Eu concordo que funções pequenas são geralmente mais fáceis de entender do que funções grandes ... 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Mas uma questão mais importante é a seguinte: quebrar uma função em funções menores reduz a complexidade global de um sistema? 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Ou seja, é mais fácil ler diversas funções pequenas e entender como elas trabalham em conjunto do que ler uma função grande? </a:t>
            </a:r>
            <a:endParaRPr sz="2400"/>
          </a:p>
        </p:txBody>
      </p:sp>
      <p:sp>
        <p:nvSpPr>
          <p:cNvPr id="566" name="Google Shape;566;p8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00" y="169825"/>
            <a:ext cx="960675" cy="118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7"/>
          <p:cNvSpPr/>
          <p:nvPr/>
        </p:nvSpPr>
        <p:spPr>
          <a:xfrm>
            <a:off x="3655950" y="2136925"/>
            <a:ext cx="1244100" cy="13428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87"/>
          <p:cNvSpPr/>
          <p:nvPr/>
        </p:nvSpPr>
        <p:spPr>
          <a:xfrm>
            <a:off x="2152850" y="1948625"/>
            <a:ext cx="4279800" cy="129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87"/>
          <p:cNvSpPr txBox="1"/>
          <p:nvPr/>
        </p:nvSpPr>
        <p:spPr>
          <a:xfrm>
            <a:off x="2176275" y="1340700"/>
            <a:ext cx="10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Coesão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5" name="Google Shape;575;p87"/>
          <p:cNvSpPr txBox="1"/>
          <p:nvPr/>
        </p:nvSpPr>
        <p:spPr>
          <a:xfrm>
            <a:off x="4831150" y="1340700"/>
            <a:ext cx="157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Acoplamento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8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Coesão vs Acoplamento</a:t>
            </a:r>
            <a:endParaRPr sz="1900"/>
          </a:p>
        </p:txBody>
      </p:sp>
      <p:sp>
        <p:nvSpPr>
          <p:cNvPr id="581" name="Google Shape;581;p88"/>
          <p:cNvSpPr txBox="1"/>
          <p:nvPr>
            <p:ph idx="1" type="body"/>
          </p:nvPr>
        </p:nvSpPr>
        <p:spPr>
          <a:xfrm>
            <a:off x="311700" y="1086250"/>
            <a:ext cx="76083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Funções pequenas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⇒ </a:t>
            </a:r>
            <a:r>
              <a:rPr lang="en" sz="2400"/>
              <a:t>Coesas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Muitas funções muito pequenas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⇒ </a:t>
            </a:r>
            <a:r>
              <a:rPr lang="en" sz="2400"/>
              <a:t>Acoplamento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82" name="Google Shape;582;p8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3" name="Google Shape;583;p88"/>
          <p:cNvSpPr txBox="1"/>
          <p:nvPr/>
        </p:nvSpPr>
        <p:spPr>
          <a:xfrm>
            <a:off x="4975775" y="1047000"/>
            <a:ext cx="37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✅</a:t>
            </a:r>
            <a:endParaRPr sz="2600"/>
          </a:p>
        </p:txBody>
      </p:sp>
      <p:sp>
        <p:nvSpPr>
          <p:cNvPr id="584" name="Google Shape;584;p88"/>
          <p:cNvSpPr txBox="1"/>
          <p:nvPr/>
        </p:nvSpPr>
        <p:spPr>
          <a:xfrm>
            <a:off x="7467600" y="17099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Coesão vs Acoplamento</a:t>
            </a:r>
            <a:endParaRPr sz="1900"/>
          </a:p>
        </p:txBody>
      </p:sp>
      <p:sp>
        <p:nvSpPr>
          <p:cNvPr id="590" name="Google Shape;590;p89"/>
          <p:cNvSpPr txBox="1"/>
          <p:nvPr>
            <p:ph idx="1" type="body"/>
          </p:nvPr>
        </p:nvSpPr>
        <p:spPr>
          <a:xfrm>
            <a:off x="311700" y="1086250"/>
            <a:ext cx="76083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Funções pequenas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⇒ </a:t>
            </a:r>
            <a:r>
              <a:rPr lang="en" sz="2400"/>
              <a:t>Coesas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Muitas funções muito pequenas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⇒ </a:t>
            </a:r>
            <a:r>
              <a:rPr lang="en" sz="2400"/>
              <a:t>Acoplamento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91" name="Google Shape;591;p8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89"/>
          <p:cNvSpPr txBox="1"/>
          <p:nvPr/>
        </p:nvSpPr>
        <p:spPr>
          <a:xfrm>
            <a:off x="4975775" y="1047000"/>
            <a:ext cx="37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✅</a:t>
            </a:r>
            <a:endParaRPr sz="2600"/>
          </a:p>
        </p:txBody>
      </p:sp>
      <p:sp>
        <p:nvSpPr>
          <p:cNvPr id="593" name="Google Shape;593;p89"/>
          <p:cNvSpPr txBox="1"/>
          <p:nvPr/>
        </p:nvSpPr>
        <p:spPr>
          <a:xfrm>
            <a:off x="7467600" y="17099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Exercício</a:t>
            </a:r>
            <a:endParaRPr sz="1900"/>
          </a:p>
        </p:txBody>
      </p:sp>
      <p:sp>
        <p:nvSpPr>
          <p:cNvPr id="599" name="Google Shape;599;p90"/>
          <p:cNvSpPr txBox="1"/>
          <p:nvPr>
            <p:ph idx="1" type="body"/>
          </p:nvPr>
        </p:nvSpPr>
        <p:spPr>
          <a:xfrm>
            <a:off x="311700" y="857650"/>
            <a:ext cx="8520600" cy="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Explique esse cenário extremo. Quando ele ocorre?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00" name="Google Shape;600;p9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1" name="Google Shape;601;p90"/>
          <p:cNvSpPr/>
          <p:nvPr/>
        </p:nvSpPr>
        <p:spPr>
          <a:xfrm>
            <a:off x="3732150" y="3356125"/>
            <a:ext cx="1244100" cy="13428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90"/>
          <p:cNvSpPr/>
          <p:nvPr/>
        </p:nvSpPr>
        <p:spPr>
          <a:xfrm rot="8099830">
            <a:off x="2229103" y="3167801"/>
            <a:ext cx="4280188" cy="12940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90"/>
          <p:cNvSpPr txBox="1"/>
          <p:nvPr/>
        </p:nvSpPr>
        <p:spPr>
          <a:xfrm>
            <a:off x="1673225" y="3779100"/>
            <a:ext cx="1382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Coesão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muito boa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4" name="Google Shape;604;p90"/>
          <p:cNvSpPr txBox="1"/>
          <p:nvPr/>
        </p:nvSpPr>
        <p:spPr>
          <a:xfrm>
            <a:off x="5974150" y="2026500"/>
            <a:ext cx="168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Acoplamento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muito ruim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5" name="Google Shape;605;p90"/>
          <p:cNvSpPr txBox="1"/>
          <p:nvPr/>
        </p:nvSpPr>
        <p:spPr>
          <a:xfrm>
            <a:off x="304175" y="1794950"/>
            <a:ext cx="35052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Ao projetar minhas funções, foquei muito em coesão, mas me esqueci de acoplamento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6600" y="152400"/>
            <a:ext cx="510262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91"/>
          <p:cNvSpPr txBox="1"/>
          <p:nvPr/>
        </p:nvSpPr>
        <p:spPr>
          <a:xfrm>
            <a:off x="158750" y="232250"/>
            <a:ext cx="3429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nodos: funções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arestas: chamadas de funções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raio do nodo: tamanho LOC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Exercício</a:t>
            </a:r>
            <a:endParaRPr sz="1900"/>
          </a:p>
        </p:txBody>
      </p:sp>
      <p:sp>
        <p:nvSpPr>
          <p:cNvPr id="617" name="Google Shape;617;p92"/>
          <p:cNvSpPr txBox="1"/>
          <p:nvPr>
            <p:ph idx="1" type="body"/>
          </p:nvPr>
        </p:nvSpPr>
        <p:spPr>
          <a:xfrm>
            <a:off x="311700" y="857650"/>
            <a:ext cx="8520600" cy="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Explique esse cenário extremo. Quando ele ocorre?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18" name="Google Shape;618;p9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92"/>
          <p:cNvSpPr/>
          <p:nvPr/>
        </p:nvSpPr>
        <p:spPr>
          <a:xfrm>
            <a:off x="4189350" y="3356125"/>
            <a:ext cx="1244100" cy="13428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92"/>
          <p:cNvSpPr/>
          <p:nvPr/>
        </p:nvSpPr>
        <p:spPr>
          <a:xfrm rot="2700000">
            <a:off x="2686233" y="3167891"/>
            <a:ext cx="4279976" cy="128976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92"/>
          <p:cNvSpPr txBox="1"/>
          <p:nvPr/>
        </p:nvSpPr>
        <p:spPr>
          <a:xfrm>
            <a:off x="1897750" y="2026500"/>
            <a:ext cx="146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Coesão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muito ruim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2" name="Google Shape;622;p92"/>
          <p:cNvSpPr txBox="1"/>
          <p:nvPr/>
        </p:nvSpPr>
        <p:spPr>
          <a:xfrm>
            <a:off x="6278950" y="4007700"/>
            <a:ext cx="157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Acoplamento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muito bom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3" name="Google Shape;623;p92"/>
          <p:cNvSpPr txBox="1"/>
          <p:nvPr/>
        </p:nvSpPr>
        <p:spPr>
          <a:xfrm>
            <a:off x="4952375" y="1871150"/>
            <a:ext cx="35052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Ao projetar minhas funções, foquei muito em acoplamento, mas me esqueci de coes</a:t>
            </a:r>
            <a:r>
              <a:rPr lang="en" sz="1600">
                <a:solidFill>
                  <a:schemeClr val="dk2"/>
                </a:solidFill>
              </a:rPr>
              <a:t>ão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9700" y="928500"/>
            <a:ext cx="5986249" cy="4087874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93"/>
          <p:cNvSpPr txBox="1"/>
          <p:nvPr/>
        </p:nvSpPr>
        <p:spPr>
          <a:xfrm>
            <a:off x="158750" y="79850"/>
            <a:ext cx="3564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nodos: funções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arestas: chamadas de funções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raio do nodo: tamanho LOC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Compreens</a:t>
            </a:r>
            <a:r>
              <a:rPr lang="en"/>
              <a:t>ão de Código</a:t>
            </a:r>
            <a:endParaRPr/>
          </a:p>
        </p:txBody>
      </p:sp>
      <p:sp>
        <p:nvSpPr>
          <p:cNvPr id="141" name="Google Shape;141;p3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3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rgbClr val="595959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Boas práticas para facilitar a compreensão, entendimento e leitura futura do seu código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94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Ao implementar um módulo, você tem que equilibrar duas forças: </a:t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</a:rPr>
              <a:t>coesão e acoplamento</a:t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35" name="Google Shape;635;p9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94"/>
          <p:cNvSpPr txBox="1"/>
          <p:nvPr/>
        </p:nvSpPr>
        <p:spPr>
          <a:xfrm>
            <a:off x="1962275" y="4045325"/>
            <a:ext cx="53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Módulo: função, classe, pacote, microsserviço, etc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Parâmetros</a:t>
            </a:r>
            <a:endParaRPr sz="3000"/>
          </a:p>
        </p:txBody>
      </p:sp>
      <p:sp>
        <p:nvSpPr>
          <p:cNvPr id="642" name="Google Shape;642;p9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3" name="Google Shape;643;p95"/>
          <p:cNvSpPr txBox="1"/>
          <p:nvPr>
            <p:ph idx="1" type="body"/>
          </p:nvPr>
        </p:nvSpPr>
        <p:spPr>
          <a:xfrm>
            <a:off x="311700" y="938675"/>
            <a:ext cx="71004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Quanto menos parâmetros, melhor!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"Procure ter no máximo quatro parâmetros. A maioria dos programadores não consegue lembrar listas de parâmetros mais longas. Se muitos dos seus métodos excederem esse limite, sua API não será utilizável sem referência constante à documentação." </a:t>
            </a:r>
            <a:endParaRPr sz="2400"/>
          </a:p>
        </p:txBody>
      </p:sp>
      <p:pic>
        <p:nvPicPr>
          <p:cNvPr id="644" name="Google Shape;64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558" y="170375"/>
            <a:ext cx="1742364" cy="21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7200"/>
            <a:ext cx="8839199" cy="171901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6"/>
          <p:cNvSpPr txBox="1"/>
          <p:nvPr/>
        </p:nvSpPr>
        <p:spPr>
          <a:xfrm>
            <a:off x="8229600" y="9479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7200"/>
            <a:ext cx="8839199" cy="171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481016"/>
            <a:ext cx="8839202" cy="1435338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97"/>
          <p:cNvSpPr txBox="1"/>
          <p:nvPr/>
        </p:nvSpPr>
        <p:spPr>
          <a:xfrm>
            <a:off x="8328575" y="2952000"/>
            <a:ext cx="37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✅</a:t>
            </a:r>
            <a:endParaRPr sz="2600"/>
          </a:p>
        </p:txBody>
      </p:sp>
      <p:sp>
        <p:nvSpPr>
          <p:cNvPr id="658" name="Google Shape;658;p97"/>
          <p:cNvSpPr txBox="1"/>
          <p:nvPr/>
        </p:nvSpPr>
        <p:spPr>
          <a:xfrm>
            <a:off x="8229600" y="947950"/>
            <a:ext cx="465300" cy="53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95959"/>
                </a:solidFill>
              </a:rPr>
              <a:t>❌</a:t>
            </a:r>
            <a:endParaRPr sz="23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Evite Flags</a:t>
            </a:r>
            <a:endParaRPr sz="3000"/>
          </a:p>
        </p:txBody>
      </p:sp>
      <p:sp>
        <p:nvSpPr>
          <p:cNvPr id="664" name="Google Shape;664;p9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5" name="Google Shape;665;p98"/>
          <p:cNvSpPr txBox="1"/>
          <p:nvPr>
            <p:ph idx="1" type="body"/>
          </p:nvPr>
        </p:nvSpPr>
        <p:spPr>
          <a:xfrm>
            <a:off x="311700" y="938675"/>
            <a:ext cx="85206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Flag: parâmetro booleano usado para controlar o comportamento da função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66" name="Google Shape;66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971" y="2135825"/>
            <a:ext cx="7096529" cy="15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98"/>
          <p:cNvSpPr txBox="1"/>
          <p:nvPr/>
        </p:nvSpPr>
        <p:spPr>
          <a:xfrm>
            <a:off x="7224875" y="2289125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</a:rPr>
              <a:t>❌</a:t>
            </a:r>
            <a:endParaRPr sz="3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Use Retornos Antecipados ("Early Return")</a:t>
            </a:r>
            <a:endParaRPr sz="3000"/>
          </a:p>
        </p:txBody>
      </p:sp>
      <p:sp>
        <p:nvSpPr>
          <p:cNvPr id="673" name="Google Shape;673;p9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4" name="Google Shape;674;p99"/>
          <p:cNvSpPr txBox="1"/>
          <p:nvPr>
            <p:ph idx="1" type="body"/>
          </p:nvPr>
        </p:nvSpPr>
        <p:spPr>
          <a:xfrm>
            <a:off x="311700" y="938675"/>
            <a:ext cx="85206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Função deve retornar assim que uma decisão for tomada</a:t>
            </a:r>
            <a:endParaRPr sz="24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00"/>
          <p:cNvSpPr txBox="1"/>
          <p:nvPr>
            <p:ph idx="1" type="body"/>
          </p:nvPr>
        </p:nvSpPr>
        <p:spPr>
          <a:xfrm>
            <a:off x="692700" y="786275"/>
            <a:ext cx="3770400" cy="3413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String getConceito(int nota)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String conceito;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&lt; 0 || nota &gt; 100)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conceito = "Nota inválida";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else 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90)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conceito = "A";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else 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80)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conceito = "B";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else 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70)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conceito = "C";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else 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60)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conceito = "D";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 conceito = "F";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conceito;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0" name="Google Shape;680;p10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1" name="Google Shape;681;p100"/>
          <p:cNvSpPr txBox="1"/>
          <p:nvPr>
            <p:ph idx="1" type="body"/>
          </p:nvPr>
        </p:nvSpPr>
        <p:spPr>
          <a:xfrm>
            <a:off x="5036100" y="786275"/>
            <a:ext cx="3302400" cy="3413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String getConceito(int nota)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&lt; 0 || nota &gt; 100)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"Nota inválida";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90)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"A";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80)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"B";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70)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"C";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(nota &gt;= 60) 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"D";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2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 "F";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2" name="Google Shape;682;p100"/>
          <p:cNvSpPr txBox="1"/>
          <p:nvPr/>
        </p:nvSpPr>
        <p:spPr>
          <a:xfrm>
            <a:off x="999975" y="272850"/>
            <a:ext cx="318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Sem "retorno antecipado"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3" name="Google Shape;683;p100"/>
          <p:cNvSpPr txBox="1"/>
          <p:nvPr/>
        </p:nvSpPr>
        <p:spPr>
          <a:xfrm>
            <a:off x="5190975" y="272850"/>
            <a:ext cx="318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Com "retorno antecipado"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4" name="Google Shape;684;p100"/>
          <p:cNvSpPr txBox="1"/>
          <p:nvPr/>
        </p:nvSpPr>
        <p:spPr>
          <a:xfrm>
            <a:off x="5080200" y="4334325"/>
            <a:ext cx="3258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Código mais limpo e enxuto, mais fácil de entender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1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CQS: Command-Query Separation</a:t>
            </a:r>
            <a:endParaRPr sz="3000"/>
          </a:p>
        </p:txBody>
      </p:sp>
      <p:sp>
        <p:nvSpPr>
          <p:cNvPr id="690" name="Google Shape;690;p10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101"/>
          <p:cNvSpPr txBox="1"/>
          <p:nvPr>
            <p:ph idx="1" type="body"/>
          </p:nvPr>
        </p:nvSpPr>
        <p:spPr>
          <a:xfrm>
            <a:off x="311700" y="9386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Devem existir dois tipos de função: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Comandos: alteram estado e retornam void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Queries: retornam valores, mas não alteram o estado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Alterar estado: gravar no BD, alterar valor de um atributo, de uma variável global, etc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Não é recomendável: </a:t>
            </a:r>
            <a:r>
              <a:rPr lang="en" sz="2400">
                <a:highlight>
                  <a:srgbClr val="FFF2CC"/>
                </a:highlight>
              </a:rPr>
              <a:t>comando e query ao mesmo tempo</a:t>
            </a:r>
            <a:endParaRPr sz="2400"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2"/>
          <p:cNvSpPr txBox="1"/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</a:rPr>
              <a:t>O ato de fazer uma pergunta, não deve mudar a sua resposta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697" name="Google Shape;697;p10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8" name="Google Shape;698;p102"/>
          <p:cNvSpPr txBox="1"/>
          <p:nvPr/>
        </p:nvSpPr>
        <p:spPr>
          <a:xfrm>
            <a:off x="5698575" y="533725"/>
            <a:ext cx="3465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Query</a:t>
            </a:r>
            <a:endParaRPr sz="2000">
              <a:solidFill>
                <a:schemeClr val="dk2"/>
              </a:solidFill>
            </a:endParaRPr>
          </a:p>
        </p:txBody>
      </p:sp>
      <p:cxnSp>
        <p:nvCxnSpPr>
          <p:cNvPr id="699" name="Google Shape;699;p102"/>
          <p:cNvCxnSpPr/>
          <p:nvPr/>
        </p:nvCxnSpPr>
        <p:spPr>
          <a:xfrm flipH="1" rot="10800000">
            <a:off x="5411175" y="944425"/>
            <a:ext cx="591300" cy="6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0" name="Google Shape;700;p102"/>
          <p:cNvSpPr txBox="1"/>
          <p:nvPr/>
        </p:nvSpPr>
        <p:spPr>
          <a:xfrm>
            <a:off x="5189475" y="3581725"/>
            <a:ext cx="389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Caso se pergunte de novo</a:t>
            </a:r>
            <a:endParaRPr sz="2000">
              <a:solidFill>
                <a:schemeClr val="dk2"/>
              </a:solidFill>
            </a:endParaRPr>
          </a:p>
        </p:txBody>
      </p:sp>
      <p:cxnSp>
        <p:nvCxnSpPr>
          <p:cNvPr id="701" name="Google Shape;701;p102"/>
          <p:cNvCxnSpPr/>
          <p:nvPr/>
        </p:nvCxnSpPr>
        <p:spPr>
          <a:xfrm>
            <a:off x="5419400" y="2701475"/>
            <a:ext cx="1018200" cy="90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0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CQS: Command-Query Separation</a:t>
            </a:r>
            <a:endParaRPr sz="3000"/>
          </a:p>
        </p:txBody>
      </p:sp>
      <p:sp>
        <p:nvSpPr>
          <p:cNvPr id="707" name="Google Shape;707;p10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8" name="Google Shape;708;p103"/>
          <p:cNvSpPr txBox="1"/>
          <p:nvPr>
            <p:ph idx="1" type="body"/>
          </p:nvPr>
        </p:nvSpPr>
        <p:spPr>
          <a:xfrm>
            <a:off x="311700" y="9386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Queries: parte funcional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Comandos: parte imperativa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Queries são mais "seguras" do que comandos; podemos sempre chamar, sem maiores preocupações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que vamos estudar?</a:t>
            </a:r>
            <a:endParaRPr/>
          </a:p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32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Recomendações: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para escrita de código de forma geral (coding styles)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escolha de nomes (naming)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escrita de funções</a:t>
            </a:r>
            <a:endParaRPr sz="2200">
              <a:solidFill>
                <a:schemeClr val="dk2"/>
              </a:solidFill>
            </a:endParaRPr>
          </a:p>
          <a:p>
            <a:pPr indent="-368300" lvl="1" marL="914400" rtl="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Char char="○"/>
            </a:pPr>
            <a:r>
              <a:rPr lang="en" sz="2200">
                <a:solidFill>
                  <a:schemeClr val="dk2"/>
                </a:solidFill>
              </a:rPr>
              <a:t>tratamento de erros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0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</a:t>
            </a:r>
            <a:endParaRPr sz="3000"/>
          </a:p>
        </p:txBody>
      </p:sp>
      <p:sp>
        <p:nvSpPr>
          <p:cNvPr id="714" name="Google Shape;714;p10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104"/>
          <p:cNvSpPr txBox="1"/>
          <p:nvPr/>
        </p:nvSpPr>
        <p:spPr>
          <a:xfrm>
            <a:off x="553775" y="1062850"/>
            <a:ext cx="73455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if (checkIfAttributeExistsAndSet(myObj, "username", "Bob") {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   ...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}   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6" name="Google Shape;716;p104"/>
          <p:cNvSpPr txBox="1"/>
          <p:nvPr/>
        </p:nvSpPr>
        <p:spPr>
          <a:xfrm>
            <a:off x="7986875" y="1069925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</a:rPr>
              <a:t>❌</a:t>
            </a:r>
            <a:endParaRPr sz="3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</a:t>
            </a:r>
            <a:endParaRPr sz="3000"/>
          </a:p>
        </p:txBody>
      </p:sp>
      <p:sp>
        <p:nvSpPr>
          <p:cNvPr id="722" name="Google Shape;722;p105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3" name="Google Shape;723;p105"/>
          <p:cNvSpPr txBox="1"/>
          <p:nvPr/>
        </p:nvSpPr>
        <p:spPr>
          <a:xfrm>
            <a:off x="563950" y="2883450"/>
            <a:ext cx="6136500" cy="136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if (attributeExists(myObj,"username") {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    setAttribute(myObj, "username", "Bob");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}  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4" name="Google Shape;724;p105"/>
          <p:cNvSpPr txBox="1"/>
          <p:nvPr/>
        </p:nvSpPr>
        <p:spPr>
          <a:xfrm>
            <a:off x="553775" y="1062850"/>
            <a:ext cx="73455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if (checkIfAttributeExistsAndSet(myObj, "username", "Bob") {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   ...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latin typeface="Courier New"/>
                <a:ea typeface="Courier New"/>
                <a:cs typeface="Courier New"/>
                <a:sym typeface="Courier New"/>
              </a:rPr>
              <a:t>}   </a:t>
            </a:r>
            <a:endParaRPr>
              <a:solidFill>
                <a:srgbClr val="11111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5" name="Google Shape;725;p105"/>
          <p:cNvSpPr/>
          <p:nvPr/>
        </p:nvSpPr>
        <p:spPr>
          <a:xfrm>
            <a:off x="3465125" y="2282725"/>
            <a:ext cx="377700" cy="451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105"/>
          <p:cNvSpPr txBox="1"/>
          <p:nvPr/>
        </p:nvSpPr>
        <p:spPr>
          <a:xfrm>
            <a:off x="7986875" y="1069925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</a:rPr>
              <a:t>❌</a:t>
            </a:r>
            <a:endParaRPr sz="3200">
              <a:solidFill>
                <a:srgbClr val="595959"/>
              </a:solidFill>
            </a:endParaRPr>
          </a:p>
        </p:txBody>
      </p:sp>
      <p:sp>
        <p:nvSpPr>
          <p:cNvPr id="727" name="Google Shape;727;p105"/>
          <p:cNvSpPr txBox="1"/>
          <p:nvPr/>
        </p:nvSpPr>
        <p:spPr>
          <a:xfrm>
            <a:off x="6934200" y="2895600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✅</a:t>
            </a:r>
            <a:endParaRPr sz="32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6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Separe os Fluxos de Execução Normal e Excepcional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33" name="Google Shape;733;p10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9200" y="228600"/>
            <a:ext cx="679579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07"/>
          <p:cNvSpPr txBox="1"/>
          <p:nvPr/>
        </p:nvSpPr>
        <p:spPr>
          <a:xfrm>
            <a:off x="7986875" y="384125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</a:rPr>
              <a:t>❌</a:t>
            </a:r>
            <a:endParaRPr sz="3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304800"/>
            <a:ext cx="636888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08"/>
          <p:cNvSpPr txBox="1"/>
          <p:nvPr/>
        </p:nvSpPr>
        <p:spPr>
          <a:xfrm>
            <a:off x="8001000" y="381000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✅</a:t>
            </a:r>
            <a:endParaRPr sz="32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09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Boas Práticas para Tratamento de Exceções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1" name="Google Shape;751;p109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[Avoid] Too Many Exceptions</a:t>
            </a:r>
            <a:endParaRPr sz="3000"/>
          </a:p>
        </p:txBody>
      </p:sp>
      <p:sp>
        <p:nvSpPr>
          <p:cNvPr id="757" name="Google Shape;757;p11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8" name="Google Shape;758;p110"/>
          <p:cNvSpPr txBox="1"/>
          <p:nvPr>
            <p:ph idx="1" type="body"/>
          </p:nvPr>
        </p:nvSpPr>
        <p:spPr>
          <a:xfrm>
            <a:off x="311700" y="9386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Às vezes, a solução é ter menos exceções.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"Throwing exceptions is easy; handling them is hard."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59" name="Google Shape;759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00" y="169825"/>
            <a:ext cx="960675" cy="118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1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Exemplo: Tcl</a:t>
            </a:r>
            <a:endParaRPr sz="3000"/>
          </a:p>
        </p:txBody>
      </p:sp>
      <p:sp>
        <p:nvSpPr>
          <p:cNvPr id="765" name="Google Shape;765;p111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6" name="Google Shape;766;p111"/>
          <p:cNvSpPr txBox="1"/>
          <p:nvPr>
            <p:ph idx="1" type="body"/>
          </p:nvPr>
        </p:nvSpPr>
        <p:spPr>
          <a:xfrm>
            <a:off x="311700" y="11672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unset: comando que remove uma variável da memória 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Se a variável não existir, levanta-se uma exceção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300"/>
          </a:p>
        </p:txBody>
      </p:sp>
      <p:pic>
        <p:nvPicPr>
          <p:cNvPr id="767" name="Google Shape;76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00" y="169825"/>
            <a:ext cx="960675" cy="118018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1"/>
          <p:cNvSpPr txBox="1"/>
          <p:nvPr/>
        </p:nvSpPr>
        <p:spPr>
          <a:xfrm>
            <a:off x="843125" y="2535950"/>
            <a:ext cx="5377200" cy="1877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2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unset myVar</a:t>
            </a:r>
            <a:endParaRPr sz="2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b="1"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on error</a:t>
            </a: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{result options} {</a:t>
            </a:r>
            <a:endParaRPr sz="2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puts "Error: $result"</a:t>
            </a:r>
            <a:endParaRPr sz="22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1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Exemplo: Tcl</a:t>
            </a:r>
            <a:endParaRPr sz="3000"/>
          </a:p>
        </p:txBody>
      </p:sp>
      <p:sp>
        <p:nvSpPr>
          <p:cNvPr id="774" name="Google Shape;774;p112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5" name="Google Shape;775;p112"/>
          <p:cNvSpPr txBox="1"/>
          <p:nvPr>
            <p:ph idx="1" type="body"/>
          </p:nvPr>
        </p:nvSpPr>
        <p:spPr>
          <a:xfrm>
            <a:off x="311700" y="11672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"The definition of the unset command is one of the biggest mistakes I made in the design of tcl"</a:t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1000"/>
              </a:spcAft>
              <a:buSzPts val="2300"/>
              <a:buChar char="●"/>
            </a:pPr>
            <a:r>
              <a:rPr b="1" lang="en" sz="2300"/>
              <a:t>Possível solução:</a:t>
            </a:r>
            <a:r>
              <a:rPr lang="en" sz="2300"/>
              <a:t> Se variável não existir, retornar sem fazer nada</a:t>
            </a:r>
            <a:endParaRPr sz="2300"/>
          </a:p>
        </p:txBody>
      </p:sp>
      <p:pic>
        <p:nvPicPr>
          <p:cNvPr id="776" name="Google Shape;776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700" y="169825"/>
            <a:ext cx="960675" cy="118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Use exceções apenas em situações excepcionais</a:t>
            </a:r>
            <a:endParaRPr sz="3000"/>
          </a:p>
        </p:txBody>
      </p:sp>
      <p:sp>
        <p:nvSpPr>
          <p:cNvPr id="782" name="Google Shape;782;p11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3" name="Google Shape;783;p113"/>
          <p:cNvSpPr txBox="1"/>
          <p:nvPr>
            <p:ph idx="1" type="body"/>
          </p:nvPr>
        </p:nvSpPr>
        <p:spPr>
          <a:xfrm>
            <a:off x="311700" y="14720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Suponha uma função que retorna os clientes de uma empresa que moram em uma cidade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 fato de nenhum cliente morar em uma certa cidade não é exatamente uma exceção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 tais casos, a função deve retornar uma lista vazia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/>
          <p:nvPr>
            <p:ph type="title"/>
          </p:nvPr>
        </p:nvSpPr>
        <p:spPr>
          <a:xfrm>
            <a:off x="159300" y="1388850"/>
            <a:ext cx="8781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Adote um Guia de Estilo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155" name="Google Shape;155;p33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1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Nunca use blocos catch vazios</a:t>
            </a:r>
            <a:endParaRPr sz="3000"/>
          </a:p>
        </p:txBody>
      </p:sp>
      <p:sp>
        <p:nvSpPr>
          <p:cNvPr id="789" name="Google Shape;789;p114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0" name="Google Shape;79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50" y="1164275"/>
            <a:ext cx="3956025" cy="176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14"/>
          <p:cNvSpPr txBox="1"/>
          <p:nvPr/>
        </p:nvSpPr>
        <p:spPr>
          <a:xfrm>
            <a:off x="4481675" y="1298525"/>
            <a:ext cx="54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595959"/>
                </a:solidFill>
              </a:rPr>
              <a:t>❌</a:t>
            </a:r>
            <a:endParaRPr sz="3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25" y="565025"/>
            <a:ext cx="4955901" cy="2295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7" name="Google Shape;797;p115"/>
          <p:cNvSpPr txBox="1"/>
          <p:nvPr/>
        </p:nvSpPr>
        <p:spPr>
          <a:xfrm>
            <a:off x="808925" y="3394950"/>
            <a:ext cx="79131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Os autores analisaram mais de 11 milhões de blocos try-catch coletados de projetos de código aberto implementados em Java e disponíveis no GitHub. Eles concluíram que cerca de </a:t>
            </a:r>
            <a:r>
              <a:rPr lang="en" sz="2000">
                <a:solidFill>
                  <a:schemeClr val="dk2"/>
                </a:solidFill>
                <a:highlight>
                  <a:srgbClr val="FFF2CC"/>
                </a:highlight>
              </a:rPr>
              <a:t>12% dos blocos catch analisados eram vazios</a:t>
            </a:r>
            <a:r>
              <a:rPr lang="en" sz="2000">
                <a:solidFill>
                  <a:schemeClr val="dk2"/>
                </a:solidFill>
              </a:rPr>
              <a:t>.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1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Just Crash</a:t>
            </a:r>
            <a:endParaRPr sz="3000"/>
          </a:p>
        </p:txBody>
      </p:sp>
      <p:sp>
        <p:nvSpPr>
          <p:cNvPr id="803" name="Google Shape;803;p116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4" name="Google Shape;804;p116"/>
          <p:cNvSpPr txBox="1"/>
          <p:nvPr>
            <p:ph idx="1" type="body"/>
          </p:nvPr>
        </p:nvSpPr>
        <p:spPr>
          <a:xfrm>
            <a:off x="311700" y="1014875"/>
            <a:ext cx="8520600" cy="17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Não tentar tratar a exceção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Em vez disso, simplesmente abortar a execução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1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Exemplo: malloc</a:t>
            </a:r>
            <a:endParaRPr sz="3000"/>
          </a:p>
        </p:txBody>
      </p:sp>
      <p:sp>
        <p:nvSpPr>
          <p:cNvPr id="810" name="Google Shape;810;p117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117"/>
          <p:cNvSpPr txBox="1"/>
          <p:nvPr>
            <p:ph idx="1" type="body"/>
          </p:nvPr>
        </p:nvSpPr>
        <p:spPr>
          <a:xfrm>
            <a:off x="311700" y="938675"/>
            <a:ext cx="8520600" cy="14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Retorna NULL se não conseguir alocar a memória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Problema: assume que todo chamador verificará o valor de retorno e tomará a ação apropriada </a:t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Aplicações contêm várias chamadas a </a:t>
            </a: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malloc</a:t>
            </a:r>
            <a:r>
              <a:rPr lang="en" sz="2400"/>
              <a:t>, então verificar resultado adiciona complexidade significativa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11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Alternativa: usar um método que termine o programa se malloc retornar null</a:t>
            </a:r>
            <a:endParaRPr sz="3000"/>
          </a:p>
        </p:txBody>
      </p:sp>
      <p:sp>
        <p:nvSpPr>
          <p:cNvPr id="817" name="Google Shape;817;p118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8" name="Google Shape;818;p118"/>
          <p:cNvSpPr txBox="1"/>
          <p:nvPr/>
        </p:nvSpPr>
        <p:spPr>
          <a:xfrm>
            <a:off x="406500" y="1655000"/>
            <a:ext cx="6378000" cy="2031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void* ckalloc(size_t num, size_t size) {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void* ptr = malloc(num * size);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(ptr == NULL) {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fprintf(stderr, "Memory allocation failed\n");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exit(EXIT_FAILURE); // crash program 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ptr;</a:t>
            </a:r>
            <a:endParaRPr sz="15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1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 terminar: bom exemplo de tratamento de exce</a:t>
            </a:r>
            <a:r>
              <a:rPr lang="en"/>
              <a:t>ções</a:t>
            </a:r>
            <a:endParaRPr/>
          </a:p>
        </p:txBody>
      </p:sp>
      <p:sp>
        <p:nvSpPr>
          <p:cNvPr id="824" name="Google Shape;824;p119"/>
          <p:cNvSpPr txBox="1"/>
          <p:nvPr>
            <p:ph idx="1" type="body"/>
          </p:nvPr>
        </p:nvSpPr>
        <p:spPr>
          <a:xfrm>
            <a:off x="432450" y="1076275"/>
            <a:ext cx="84000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read_user_settings(filename):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open(filename, 'r')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file: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    settings = file.read()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settings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FileNotFoundError: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default_settings = "theme=light\nlanguage=en\nnotifications=on"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with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open(filename, 'w')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file: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    file.write(default_settings)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default_settings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PermissionError: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"theme=light\nlanguage=en\nnotifications=on"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Exception as e: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" sz="1500"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500">
                <a:latin typeface="Courier New"/>
                <a:ea typeface="Courier New"/>
                <a:cs typeface="Courier New"/>
                <a:sym typeface="Courier New"/>
              </a:rPr>
              <a:t> None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25" name="Google Shape;825;p119"/>
          <p:cNvSpPr txBox="1"/>
          <p:nvPr/>
        </p:nvSpPr>
        <p:spPr>
          <a:xfrm>
            <a:off x="925550" y="4652875"/>
            <a:ext cx="7737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Veja os blocos catch tentam resolver o problema …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0"/>
          <p:cNvSpPr txBox="1"/>
          <p:nvPr>
            <p:ph type="title"/>
          </p:nvPr>
        </p:nvSpPr>
        <p:spPr>
          <a:xfrm>
            <a:off x="311700" y="12364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Fim</a:t>
            </a:r>
            <a:endParaRPr sz="3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/>
          </a:p>
        </p:txBody>
      </p:sp>
      <p:sp>
        <p:nvSpPr>
          <p:cNvPr id="831" name="Google Shape;831;p120"/>
          <p:cNvSpPr txBox="1"/>
          <p:nvPr>
            <p:ph idx="12" type="sldNum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