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8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8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87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86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8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84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79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83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80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87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  <p:sldId id="326" r:id="rId77"/>
    <p:sldId id="327" r:id="rId78"/>
    <p:sldId id="328" r:id="rId79"/>
    <p:sldId id="329" r:id="rId80"/>
    <p:sldId id="330" r:id="rId81"/>
    <p:sldId id="331" r:id="rId82"/>
    <p:sldId id="332" r:id="rId83"/>
    <p:sldId id="333" r:id="rId84"/>
    <p:sldId id="334" r:id="rId85"/>
    <p:sldId id="335" r:id="rId86"/>
    <p:sldId id="336" r:id="rId87"/>
    <p:sldId id="337" r:id="rId88"/>
    <p:sldId id="338" r:id="rId89"/>
    <p:sldId id="339" r:id="rId90"/>
    <p:sldId id="340" r:id="rId91"/>
    <p:sldId id="341" r:id="rId92"/>
    <p:sldId id="342" r:id="rId9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84" Type="http://schemas.openxmlformats.org/officeDocument/2006/relationships/slide" Target="slides/slide78.xml"/><Relationship Id="rId83" Type="http://schemas.openxmlformats.org/officeDocument/2006/relationships/slide" Target="slides/slide77.xml"/><Relationship Id="rId42" Type="http://schemas.openxmlformats.org/officeDocument/2006/relationships/slide" Target="slides/slide36.xml"/><Relationship Id="rId86" Type="http://schemas.openxmlformats.org/officeDocument/2006/relationships/slide" Target="slides/slide80.xml"/><Relationship Id="rId41" Type="http://schemas.openxmlformats.org/officeDocument/2006/relationships/slide" Target="slides/slide35.xml"/><Relationship Id="rId85" Type="http://schemas.openxmlformats.org/officeDocument/2006/relationships/slide" Target="slides/slide79.xml"/><Relationship Id="rId44" Type="http://schemas.openxmlformats.org/officeDocument/2006/relationships/slide" Target="slides/slide38.xml"/><Relationship Id="rId88" Type="http://schemas.openxmlformats.org/officeDocument/2006/relationships/slide" Target="slides/slide82.xml"/><Relationship Id="rId43" Type="http://schemas.openxmlformats.org/officeDocument/2006/relationships/slide" Target="slides/slide37.xml"/><Relationship Id="rId87" Type="http://schemas.openxmlformats.org/officeDocument/2006/relationships/slide" Target="slides/slide81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89" Type="http://schemas.openxmlformats.org/officeDocument/2006/relationships/slide" Target="slides/slide83.xml"/><Relationship Id="rId80" Type="http://schemas.openxmlformats.org/officeDocument/2006/relationships/slide" Target="slides/slide74.xml"/><Relationship Id="rId82" Type="http://schemas.openxmlformats.org/officeDocument/2006/relationships/slide" Target="slides/slide76.xml"/><Relationship Id="rId81" Type="http://schemas.openxmlformats.org/officeDocument/2006/relationships/slide" Target="slides/slide75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73" Type="http://schemas.openxmlformats.org/officeDocument/2006/relationships/slide" Target="slides/slide67.xml"/><Relationship Id="rId72" Type="http://schemas.openxmlformats.org/officeDocument/2006/relationships/slide" Target="slides/slide66.xml"/><Relationship Id="rId31" Type="http://schemas.openxmlformats.org/officeDocument/2006/relationships/slide" Target="slides/slide25.xml"/><Relationship Id="rId75" Type="http://schemas.openxmlformats.org/officeDocument/2006/relationships/slide" Target="slides/slide69.xml"/><Relationship Id="rId30" Type="http://schemas.openxmlformats.org/officeDocument/2006/relationships/slide" Target="slides/slide24.xml"/><Relationship Id="rId74" Type="http://schemas.openxmlformats.org/officeDocument/2006/relationships/slide" Target="slides/slide68.xml"/><Relationship Id="rId33" Type="http://schemas.openxmlformats.org/officeDocument/2006/relationships/slide" Target="slides/slide27.xml"/><Relationship Id="rId77" Type="http://schemas.openxmlformats.org/officeDocument/2006/relationships/slide" Target="slides/slide71.xml"/><Relationship Id="rId32" Type="http://schemas.openxmlformats.org/officeDocument/2006/relationships/slide" Target="slides/slide26.xml"/><Relationship Id="rId76" Type="http://schemas.openxmlformats.org/officeDocument/2006/relationships/slide" Target="slides/slide70.xml"/><Relationship Id="rId35" Type="http://schemas.openxmlformats.org/officeDocument/2006/relationships/slide" Target="slides/slide29.xml"/><Relationship Id="rId79" Type="http://schemas.openxmlformats.org/officeDocument/2006/relationships/slide" Target="slides/slide73.xml"/><Relationship Id="rId34" Type="http://schemas.openxmlformats.org/officeDocument/2006/relationships/slide" Target="slides/slide28.xml"/><Relationship Id="rId78" Type="http://schemas.openxmlformats.org/officeDocument/2006/relationships/slide" Target="slides/slide72.xml"/><Relationship Id="rId71" Type="http://schemas.openxmlformats.org/officeDocument/2006/relationships/slide" Target="slides/slide65.xml"/><Relationship Id="rId70" Type="http://schemas.openxmlformats.org/officeDocument/2006/relationships/slide" Target="slides/slide64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22" Type="http://schemas.openxmlformats.org/officeDocument/2006/relationships/slide" Target="slides/slide16.xml"/><Relationship Id="rId66" Type="http://schemas.openxmlformats.org/officeDocument/2006/relationships/slide" Target="slides/slide60.xml"/><Relationship Id="rId21" Type="http://schemas.openxmlformats.org/officeDocument/2006/relationships/slide" Target="slides/slide15.xml"/><Relationship Id="rId65" Type="http://schemas.openxmlformats.org/officeDocument/2006/relationships/slide" Target="slides/slide59.xml"/><Relationship Id="rId24" Type="http://schemas.openxmlformats.org/officeDocument/2006/relationships/slide" Target="slides/slide18.xml"/><Relationship Id="rId68" Type="http://schemas.openxmlformats.org/officeDocument/2006/relationships/slide" Target="slides/slide62.xml"/><Relationship Id="rId23" Type="http://schemas.openxmlformats.org/officeDocument/2006/relationships/slide" Target="slides/slide17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slide" Target="slides/slide63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91" Type="http://schemas.openxmlformats.org/officeDocument/2006/relationships/slide" Target="slides/slide85.xml"/><Relationship Id="rId90" Type="http://schemas.openxmlformats.org/officeDocument/2006/relationships/slide" Target="slides/slide84.xml"/><Relationship Id="rId93" Type="http://schemas.openxmlformats.org/officeDocument/2006/relationships/slide" Target="slides/slide87.xml"/><Relationship Id="rId92" Type="http://schemas.openxmlformats.org/officeDocument/2006/relationships/slide" Target="slides/slide86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1ac448721e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1ac448721e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42fc2d0437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42fc2d0437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42fc2d0437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42fc2d0437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42fc2d0437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42fc2d0437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42fc2d0437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42fc2d0437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42fc2d0437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342fc2d0437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42fc2d0437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342fc2d0437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42fc2d0437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342fc2d0437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3b531d64e1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3b531d64e1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3b531d64e1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33b531d64e1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42fc2d0437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342fc2d0437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42fc2d043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42fc2d043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42fc2d0437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342fc2d0437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342fc2d0437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342fc2d0437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342fc2d0437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342fc2d0437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2fd5e91aa83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2fd5e91aa83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30cf5b1cc6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30cf5b1cc6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33b531d64e1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33b531d64e1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2a43aba26a7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2a43aba26a7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2a43aba26a7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2a43aba26a7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2a43aba26a7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2a43aba26a7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2a43aba26a7_0_1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2a43aba26a7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42fc2d0437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42fc2d043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33b531d64e1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33b531d64e1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33b531d64e1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33b531d64e1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2fd5e91aa83_0_3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2fd5e91aa83_0_3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2fd5e91aa83_0_2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2fd5e91aa83_0_2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2fd5e91aa83_0_2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2fd5e91aa83_0_2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2fd5e91aa83_0_3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2fd5e91aa83_0_3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2fd5e91aa83_0_3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2fd5e91aa83_0_3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2d2d2ccb79f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2d2d2ccb79f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2d2d2ccb79f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2d2d2ccb79f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2fd5e91aa83_0_3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2fd5e91aa83_0_3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42fc2d0437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42fc2d0437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33b531d64e1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33b531d64e1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33b531d64e1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33b531d64e1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2d2d2ccb79f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2d2d2ccb79f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33b531d64e1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33b531d64e1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2fd5e91aa83_0_5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2fd5e91aa83_0_5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2fd5e91aa83_0_5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2fd5e91aa83_0_5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33b531d64e1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33b531d64e1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30c0d1b996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30c0d1b996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2fd5e91aa83_0_5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2fd5e91aa83_0_5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2fd5e91aa83_0_5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2fd5e91aa83_0_5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42fc2d0437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42fc2d0437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3466dc01bd7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g3466dc01bd7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3466dc01bd7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Google Shape;487;g3466dc01bd7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3466dc01bd7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3466dc01bd7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3466dc01bd7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3466dc01bd7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3466dc01bd7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Google Shape;509;g3466dc01bd7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3466dc01bd7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3466dc01bd7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3466dc01bd7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Google Shape;521;g3466dc01bd7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3474d01ef6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3474d01ef6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3466dc01bd7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3" name="Google Shape;533;g3466dc01bd7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3466dc01bd7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3466dc01bd7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0314b60bea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0314b60bea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3466dc01bd7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g3466dc01bd7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3466dc01bd7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3466dc01bd7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3466dc01bd7_1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3466dc01bd7_1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3466dc01bd7_1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4" name="Google Shape;564;g3466dc01bd7_1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3466dc01bd7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3" name="Google Shape;573;g3466dc01bd7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3466dc01bd7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0" name="Google Shape;580;g3466dc01bd7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3466dc01bd7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" name="Google Shape;586;g3466dc01bd7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3466dc01bd7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g3466dc01bd7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3466dc01bd7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8" name="Google Shape;608;g3466dc01bd7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3466dc01bd7_0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3466dc01bd7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42fc2d0437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42fc2d0437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g3466dc01bd7_0_2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5" name="Google Shape;625;g3466dc01bd7_0_2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g3466dc01bd7_1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3" name="Google Shape;633;g3466dc01bd7_1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g3466dc01bd7_1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0" name="Google Shape;640;g3466dc01bd7_1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g3466dc01bd7_1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6" name="Google Shape;646;g3466dc01bd7_1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g3466dc01bd7_1_1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2" name="Google Shape;652;g3466dc01bd7_1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g3466dc01bd7_1_1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8" name="Google Shape;658;g3466dc01bd7_1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3466dc01bd7_1_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3466dc01bd7_1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3466dc01bd7_1_1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3466dc01bd7_1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g3466dc01bd7_1_2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9" name="Google Shape;679;g3466dc01bd7_1_2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g3466dc01bd7_1_2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6" name="Google Shape;686;g3466dc01bd7_1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42fc2d0437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42fc2d0437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3474d01ef65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3474d01ef6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g3466dc01bd7_1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9" name="Google Shape;699;g3466dc01bd7_1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g3466dc01bd7_1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5" name="Google Shape;705;g3466dc01bd7_1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g3466dc01bd7_1_2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2" name="Google Shape;712;g3466dc01bd7_1_2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g3466dc01bd7_1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9" name="Google Shape;719;g3466dc01bd7_1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g3466dc01bd7_1_2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7" name="Google Shape;727;g3466dc01bd7_1_2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3466dc01bd7_1_2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4" name="Google Shape;734;g3466dc01bd7_1_2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9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g3064789472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1" name="Google Shape;741;g3064789472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001f3dbebd_0_2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001f3dbebd_0_2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3" name="Google Shape;83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" name="Google Shape;84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creativecommons.org/licenses/by/3.0/br/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6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9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5.png"/><Relationship Id="rId4" Type="http://schemas.openxmlformats.org/officeDocument/2006/relationships/hyperlink" Target="https://learning.oreilly.com/library/view/patterns-for-api/9780137670093/" TargetMode="Externa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5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7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20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20.png"/><Relationship Id="rId4" Type="http://schemas.openxmlformats.org/officeDocument/2006/relationships/image" Target="../media/image24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12.pn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11.png"/><Relationship Id="rId4" Type="http://schemas.openxmlformats.org/officeDocument/2006/relationships/image" Target="../media/image6.png"/><Relationship Id="rId5" Type="http://schemas.openxmlformats.org/officeDocument/2006/relationships/image" Target="../media/image8.pn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14.pn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14.png"/><Relationship Id="rId4" Type="http://schemas.openxmlformats.org/officeDocument/2006/relationships/image" Target="../media/image16.png"/><Relationship Id="rId5" Type="http://schemas.openxmlformats.org/officeDocument/2006/relationships/image" Target="../media/image1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23.png"/><Relationship Id="rId4" Type="http://schemas.openxmlformats.org/officeDocument/2006/relationships/hyperlink" Target="https://www.thoughtworks.com/insights/blog/agile-engineering-practices/solid-principles-how-to-create-a-code-that-is-easy-to-extend-and-maintain-part-1" TargetMode="External"/><Relationship Id="rId5" Type="http://schemas.openxmlformats.org/officeDocument/2006/relationships/image" Target="../media/image18.pn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1.xml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2.xml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3.xml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4.xml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5.xml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6.xml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7.xml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8.xml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9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0.xml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1.xml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2.xml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3.xml"/><Relationship Id="rId3" Type="http://schemas.openxmlformats.org/officeDocument/2006/relationships/image" Target="../media/image21.png"/></Relationships>
</file>

<file path=ppt/slides/_rels/slide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4.xml"/></Relationships>
</file>

<file path=ppt/slides/_rels/slide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5.xml"/></Relationships>
</file>

<file path=ppt/slides/_rels/slide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6.xml"/></Relationships>
</file>

<file path=ppt/slides/_rels/slide8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7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 txBox="1"/>
          <p:nvPr>
            <p:ph type="title"/>
          </p:nvPr>
        </p:nvSpPr>
        <p:spPr>
          <a:xfrm>
            <a:off x="311700" y="23032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50"/>
              <a:t>Compreensão, Manutenção e Evolução de Software</a:t>
            </a:r>
            <a:endParaRPr sz="265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50"/>
              <a:t>Cap. 4 - Código Flexível a Mudanças</a:t>
            </a:r>
            <a:endParaRPr b="1" sz="355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" sz="2400"/>
              <a:t>Prof. Marco Tulio Valente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t/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44"/>
          </a:p>
        </p:txBody>
      </p:sp>
      <p:sp>
        <p:nvSpPr>
          <p:cNvPr id="100" name="Google Shape;100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1" name="Google Shape;101;p25"/>
          <p:cNvSpPr txBox="1"/>
          <p:nvPr/>
        </p:nvSpPr>
        <p:spPr>
          <a:xfrm>
            <a:off x="751450" y="4455775"/>
            <a:ext cx="7695900" cy="5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highlight>
                  <a:srgbClr val="FFFFFF"/>
                </a:highlight>
              </a:rPr>
              <a:t>Licença </a:t>
            </a:r>
            <a:r>
              <a:rPr lang="en" sz="1200" u="sng">
                <a:solidFill>
                  <a:srgbClr val="666666"/>
                </a:solidFill>
                <a:highlight>
                  <a:srgbClr val="FFFFFF"/>
                </a:highlight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CC-BY</a:t>
            </a:r>
            <a:r>
              <a:rPr lang="en" sz="1200">
                <a:solidFill>
                  <a:srgbClr val="666666"/>
                </a:solidFill>
                <a:highlight>
                  <a:srgbClr val="FFFFFF"/>
                </a:highlight>
              </a:rPr>
              <a:t>; permite copiar, distribuir, adaptar etc; porém, créditos devem ser dados ao autor dos slides</a:t>
            </a:r>
            <a:endParaRPr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4"/>
          <p:cNvSpPr txBox="1"/>
          <p:nvPr>
            <p:ph idx="1" type="body"/>
          </p:nvPr>
        </p:nvSpPr>
        <p:spPr>
          <a:xfrm>
            <a:off x="311700" y="1609675"/>
            <a:ext cx="8668800" cy="6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200"/>
              <a:t>Qual é a vantagem de information hiding?</a:t>
            </a:r>
            <a:endParaRPr sz="3200"/>
          </a:p>
        </p:txBody>
      </p:sp>
      <p:sp>
        <p:nvSpPr>
          <p:cNvPr id="163" name="Google Shape;163;p34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5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9" name="Google Shape;16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375" y="744475"/>
            <a:ext cx="6906004" cy="391875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35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Qual o problema com esse c</a:t>
            </a:r>
            <a:r>
              <a:rPr lang="en"/>
              <a:t>ódigo?</a:t>
            </a:r>
            <a:endParaRPr/>
          </a:p>
        </p:txBody>
      </p:sp>
      <p:sp>
        <p:nvSpPr>
          <p:cNvPr id="171" name="Google Shape;171;p35"/>
          <p:cNvSpPr/>
          <p:nvPr/>
        </p:nvSpPr>
        <p:spPr>
          <a:xfrm>
            <a:off x="3507325" y="1048400"/>
            <a:ext cx="3390600" cy="487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6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7" name="Google Shape;177;p36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Qual o problema com esse código?</a:t>
            </a:r>
            <a:endParaRPr/>
          </a:p>
        </p:txBody>
      </p:sp>
      <p:pic>
        <p:nvPicPr>
          <p:cNvPr id="178" name="Google Shape;17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550" y="865325"/>
            <a:ext cx="4990501" cy="208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7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4" name="Google Shape;184;p37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Qual o problema com esse código?</a:t>
            </a:r>
            <a:endParaRPr/>
          </a:p>
        </p:txBody>
      </p:sp>
      <p:pic>
        <p:nvPicPr>
          <p:cNvPr id="185" name="Google Shape;18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550" y="789125"/>
            <a:ext cx="5111075" cy="283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8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1" name="Google Shape;191;p38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Qual o problema com esse código?</a:t>
            </a:r>
            <a:endParaRPr/>
          </a:p>
        </p:txBody>
      </p:sp>
      <p:pic>
        <p:nvPicPr>
          <p:cNvPr id="192" name="Google Shape;192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551" y="865325"/>
            <a:ext cx="5147500" cy="315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9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8" name="Google Shape;198;p39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Qual o problema com esse código?</a:t>
            </a:r>
            <a:endParaRPr/>
          </a:p>
        </p:txBody>
      </p:sp>
      <p:pic>
        <p:nvPicPr>
          <p:cNvPr id="199" name="Google Shape;199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865325"/>
            <a:ext cx="7689149" cy="216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40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5" name="Google Shape;205;p40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Qual o problema com esse design?</a:t>
            </a:r>
            <a:endParaRPr/>
          </a:p>
        </p:txBody>
      </p:sp>
      <p:sp>
        <p:nvSpPr>
          <p:cNvPr id="206" name="Google Shape;206;p40"/>
          <p:cNvSpPr/>
          <p:nvPr/>
        </p:nvSpPr>
        <p:spPr>
          <a:xfrm>
            <a:off x="3186800" y="2904125"/>
            <a:ext cx="1318150" cy="906600"/>
          </a:xfrm>
          <a:prstGeom prst="flowChartMagneticDisk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arq1.db</a:t>
            </a:r>
            <a:endParaRPr/>
          </a:p>
        </p:txBody>
      </p:sp>
      <p:sp>
        <p:nvSpPr>
          <p:cNvPr id="207" name="Google Shape;207;p40"/>
          <p:cNvSpPr/>
          <p:nvPr/>
        </p:nvSpPr>
        <p:spPr>
          <a:xfrm>
            <a:off x="1897750" y="1498075"/>
            <a:ext cx="1608900" cy="633900"/>
          </a:xfrm>
          <a:prstGeom prst="rect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Microsservi</a:t>
            </a:r>
            <a:r>
              <a:rPr lang="en"/>
              <a:t>ço B</a:t>
            </a:r>
            <a:endParaRPr/>
          </a:p>
        </p:txBody>
      </p:sp>
      <p:sp>
        <p:nvSpPr>
          <p:cNvPr id="208" name="Google Shape;208;p40"/>
          <p:cNvSpPr txBox="1"/>
          <p:nvPr/>
        </p:nvSpPr>
        <p:spPr>
          <a:xfrm>
            <a:off x="2751025" y="2364375"/>
            <a:ext cx="755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grava</a:t>
            </a:r>
            <a:endParaRPr/>
          </a:p>
        </p:txBody>
      </p:sp>
      <p:cxnSp>
        <p:nvCxnSpPr>
          <p:cNvPr id="209" name="Google Shape;209;p40"/>
          <p:cNvCxnSpPr>
            <a:stCxn id="207" idx="2"/>
            <a:endCxn id="206" idx="1"/>
          </p:cNvCxnSpPr>
          <p:nvPr/>
        </p:nvCxnSpPr>
        <p:spPr>
          <a:xfrm>
            <a:off x="2702200" y="2131975"/>
            <a:ext cx="1143600" cy="7722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0" name="Google Shape;210;p40"/>
          <p:cNvCxnSpPr>
            <a:stCxn id="211" idx="2"/>
            <a:endCxn id="206" idx="1"/>
          </p:cNvCxnSpPr>
          <p:nvPr/>
        </p:nvCxnSpPr>
        <p:spPr>
          <a:xfrm flipH="1">
            <a:off x="3845875" y="2131925"/>
            <a:ext cx="1163400" cy="7722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stealth"/>
            <a:tailEnd len="med" w="med" type="none"/>
          </a:ln>
        </p:spPr>
      </p:cxnSp>
      <p:sp>
        <p:nvSpPr>
          <p:cNvPr id="212" name="Google Shape;212;p40"/>
          <p:cNvSpPr txBox="1"/>
          <p:nvPr/>
        </p:nvSpPr>
        <p:spPr>
          <a:xfrm>
            <a:off x="4275025" y="2440575"/>
            <a:ext cx="755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lê</a:t>
            </a:r>
            <a:endParaRPr/>
          </a:p>
        </p:txBody>
      </p:sp>
      <p:sp>
        <p:nvSpPr>
          <p:cNvPr id="213" name="Google Shape;213;p40"/>
          <p:cNvSpPr/>
          <p:nvPr/>
        </p:nvSpPr>
        <p:spPr>
          <a:xfrm>
            <a:off x="4183750" y="1498075"/>
            <a:ext cx="1608900" cy="633900"/>
          </a:xfrm>
          <a:prstGeom prst="rect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Microsserviço A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1"/>
          <p:cNvSpPr txBox="1"/>
          <p:nvPr>
            <p:ph type="title"/>
          </p:nvPr>
        </p:nvSpPr>
        <p:spPr>
          <a:xfrm>
            <a:off x="311700" y="521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Qual o problema com essa fun</a:t>
            </a:r>
            <a:r>
              <a:rPr lang="en"/>
              <a:t>ção</a:t>
            </a:r>
            <a:r>
              <a:rPr lang="en"/>
              <a:t>?</a:t>
            </a:r>
            <a:endParaRPr/>
          </a:p>
        </p:txBody>
      </p:sp>
      <p:sp>
        <p:nvSpPr>
          <p:cNvPr id="219" name="Google Shape;219;p41"/>
          <p:cNvSpPr txBox="1"/>
          <p:nvPr/>
        </p:nvSpPr>
        <p:spPr>
          <a:xfrm>
            <a:off x="491500" y="1577275"/>
            <a:ext cx="7829400" cy="1098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111111"/>
                </a:solidFill>
                <a:latin typeface="Consolas"/>
                <a:ea typeface="Consolas"/>
                <a:cs typeface="Consolas"/>
                <a:sym typeface="Consolas"/>
              </a:rPr>
              <a:t>public void addNullValueForAttribute(String attribute) {</a:t>
            </a:r>
            <a:endParaRPr sz="1800">
              <a:solidFill>
                <a:srgbClr val="11111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111111"/>
                </a:solidFill>
                <a:latin typeface="Consolas"/>
                <a:ea typeface="Consolas"/>
                <a:cs typeface="Consolas"/>
                <a:sym typeface="Consolas"/>
              </a:rPr>
              <a:t>  data.put(attribute, null);</a:t>
            </a:r>
            <a:endParaRPr sz="1800">
              <a:solidFill>
                <a:srgbClr val="11111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111111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20" name="Google Shape;220;p41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2"/>
          <p:cNvSpPr txBox="1"/>
          <p:nvPr>
            <p:ph idx="1" type="body"/>
          </p:nvPr>
        </p:nvSpPr>
        <p:spPr>
          <a:xfrm>
            <a:off x="311700" y="1609675"/>
            <a:ext cx="8668800" cy="6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200"/>
              <a:t>Significados do termo interface</a:t>
            </a:r>
            <a:endParaRPr sz="3200"/>
          </a:p>
        </p:txBody>
      </p:sp>
      <p:sp>
        <p:nvSpPr>
          <p:cNvPr id="226" name="Google Shape;226;p42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Significados do termo interface</a:t>
            </a:r>
            <a:endParaRPr/>
          </a:p>
        </p:txBody>
      </p:sp>
      <p:sp>
        <p:nvSpPr>
          <p:cNvPr id="232" name="Google Shape;232;p43"/>
          <p:cNvSpPr txBox="1"/>
          <p:nvPr>
            <p:ph idx="1" type="body"/>
          </p:nvPr>
        </p:nvSpPr>
        <p:spPr>
          <a:xfrm>
            <a:off x="311700" y="1152475"/>
            <a:ext cx="8520600" cy="112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Interface: parte vis</a:t>
            </a:r>
            <a:r>
              <a:rPr lang="en" sz="2400"/>
              <a:t>ível de um módulo (nosso uso!)</a:t>
            </a:r>
            <a:endParaRPr sz="2400"/>
          </a:p>
          <a:p>
            <a:pPr indent="-381000" lvl="0" marL="457200" rtl="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Interface: construção de uma linguagem </a:t>
            </a:r>
            <a:r>
              <a:rPr lang="en" sz="2100"/>
              <a:t>(palavra reservada)</a:t>
            </a:r>
            <a:endParaRPr sz="2100"/>
          </a:p>
          <a:p>
            <a:pPr indent="0" lvl="0" marL="457200" rtl="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-361950" lvl="0" marL="457200" rtl="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SzPts val="2100"/>
              <a:buChar char="●"/>
            </a:pPr>
            <a:r>
              <a:rPr lang="en" sz="2400"/>
              <a:t>Existe ainda um terceiro significado:</a:t>
            </a:r>
            <a:endParaRPr sz="2400"/>
          </a:p>
          <a:p>
            <a:pPr indent="-361950" lvl="1" marL="914400" rtl="0" algn="l">
              <a:lnSpc>
                <a:spcPct val="113000"/>
              </a:lnSpc>
              <a:spcBef>
                <a:spcPts val="1000"/>
              </a:spcBef>
              <a:spcAft>
                <a:spcPts val="1000"/>
              </a:spcAft>
              <a:buSzPts val="2100"/>
              <a:buChar char="○"/>
            </a:pPr>
            <a:r>
              <a:rPr lang="en" sz="2400"/>
              <a:t>Interface com o usuário (UI), interface com o usuário gráfica (GUI), interface mobile, etc</a:t>
            </a:r>
            <a:endParaRPr sz="2400"/>
          </a:p>
        </p:txBody>
      </p:sp>
      <p:sp>
        <p:nvSpPr>
          <p:cNvPr id="233" name="Google Shape;233;p43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6"/>
          <p:cNvSpPr txBox="1"/>
          <p:nvPr>
            <p:ph idx="1" type="body"/>
          </p:nvPr>
        </p:nvSpPr>
        <p:spPr>
          <a:xfrm>
            <a:off x="311700" y="1609675"/>
            <a:ext cx="8668800" cy="6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200"/>
              <a:t>Como facilitar mudanças futuras em meu código?</a:t>
            </a:r>
            <a:endParaRPr sz="3200"/>
          </a:p>
        </p:txBody>
      </p:sp>
      <p:sp>
        <p:nvSpPr>
          <p:cNvPr id="107" name="Google Shape;107;p26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Interface em Java</a:t>
            </a:r>
            <a:endParaRPr/>
          </a:p>
        </p:txBody>
      </p:sp>
      <p:sp>
        <p:nvSpPr>
          <p:cNvPr id="239" name="Google Shape;239;p44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0" name="Google Shape;240;p44"/>
          <p:cNvSpPr txBox="1"/>
          <p:nvPr/>
        </p:nvSpPr>
        <p:spPr>
          <a:xfrm>
            <a:off x="471650" y="1224450"/>
            <a:ext cx="3642300" cy="3417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  <a:highlight>
                  <a:srgbClr val="FFF2CC"/>
                </a:highlight>
                <a:latin typeface="Courier New"/>
                <a:ea typeface="Courier New"/>
                <a:cs typeface="Courier New"/>
                <a:sym typeface="Courier New"/>
              </a:rPr>
              <a:t>interface</a:t>
            </a:r>
            <a:r>
              <a:rPr lang="en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Animal {</a:t>
            </a:r>
            <a:endParaRPr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void makeSound();</a:t>
            </a:r>
            <a:endParaRPr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en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Dog </a:t>
            </a:r>
            <a:r>
              <a:rPr b="1" lang="en">
                <a:solidFill>
                  <a:schemeClr val="dk2"/>
                </a:solidFill>
                <a:highlight>
                  <a:srgbClr val="FFF2CC"/>
                </a:highlight>
                <a:latin typeface="Courier New"/>
                <a:ea typeface="Courier New"/>
                <a:cs typeface="Courier New"/>
                <a:sym typeface="Courier New"/>
              </a:rPr>
              <a:t>implements</a:t>
            </a:r>
            <a:r>
              <a:rPr lang="en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Animal {</a:t>
            </a:r>
            <a:endParaRPr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lang="en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en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void makeSound() {</a:t>
            </a:r>
            <a:endParaRPr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System.out.println("Woof!");</a:t>
            </a:r>
            <a:endParaRPr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}</a:t>
            </a:r>
            <a:endParaRPr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en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Cat </a:t>
            </a:r>
            <a:r>
              <a:rPr b="1" lang="en">
                <a:solidFill>
                  <a:schemeClr val="dk2"/>
                </a:solidFill>
                <a:highlight>
                  <a:srgbClr val="FFF2CC"/>
                </a:highlight>
                <a:latin typeface="Courier New"/>
                <a:ea typeface="Courier New"/>
                <a:cs typeface="Courier New"/>
                <a:sym typeface="Courier New"/>
              </a:rPr>
              <a:t>implements</a:t>
            </a:r>
            <a:r>
              <a:rPr lang="en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Animal {</a:t>
            </a:r>
            <a:endParaRPr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lang="en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en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void makeSound() {</a:t>
            </a:r>
            <a:endParaRPr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System.out.println("Meow!");</a:t>
            </a:r>
            <a:endParaRPr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}</a:t>
            </a:r>
            <a:endParaRPr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41" name="Google Shape;241;p44"/>
          <p:cNvSpPr txBox="1"/>
          <p:nvPr/>
        </p:nvSpPr>
        <p:spPr>
          <a:xfrm>
            <a:off x="4521750" y="1205400"/>
            <a:ext cx="3870000" cy="1693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en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MyClass {</a:t>
            </a:r>
            <a:endParaRPr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lang="en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en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void f(</a:t>
            </a:r>
            <a:r>
              <a:rPr lang="en">
                <a:solidFill>
                  <a:schemeClr val="dk2"/>
                </a:solidFill>
                <a:highlight>
                  <a:srgbClr val="FFF2CC"/>
                </a:highlight>
                <a:latin typeface="Courier New"/>
                <a:ea typeface="Courier New"/>
                <a:cs typeface="Courier New"/>
                <a:sym typeface="Courier New"/>
              </a:rPr>
              <a:t>Animal</a:t>
            </a:r>
            <a:r>
              <a:rPr lang="en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animal) {</a:t>
            </a:r>
            <a:endParaRPr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...  </a:t>
            </a:r>
            <a:endParaRPr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animal.makeSound();</a:t>
            </a:r>
            <a:endParaRPr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...</a:t>
            </a:r>
            <a:endParaRPr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}</a:t>
            </a:r>
            <a:endParaRPr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2000">
              <a:solidFill>
                <a:schemeClr val="dk2"/>
              </a:solidFill>
            </a:endParaRPr>
          </a:p>
        </p:txBody>
      </p:sp>
      <p:sp>
        <p:nvSpPr>
          <p:cNvPr id="242" name="Google Shape;242;p44"/>
          <p:cNvSpPr txBox="1"/>
          <p:nvPr/>
        </p:nvSpPr>
        <p:spPr>
          <a:xfrm>
            <a:off x="5767950" y="690175"/>
            <a:ext cx="599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Dog</a:t>
            </a:r>
            <a:endParaRPr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43" name="Google Shape;243;p44"/>
          <p:cNvSpPr txBox="1"/>
          <p:nvPr/>
        </p:nvSpPr>
        <p:spPr>
          <a:xfrm>
            <a:off x="6529950" y="690175"/>
            <a:ext cx="599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Cat</a:t>
            </a:r>
            <a:endParaRPr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44" name="Google Shape;244;p44"/>
          <p:cNvSpPr txBox="1"/>
          <p:nvPr/>
        </p:nvSpPr>
        <p:spPr>
          <a:xfrm>
            <a:off x="7139550" y="690175"/>
            <a:ext cx="599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etc</a:t>
            </a:r>
            <a:endParaRPr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245" name="Google Shape;245;p44"/>
          <p:cNvCxnSpPr/>
          <p:nvPr/>
        </p:nvCxnSpPr>
        <p:spPr>
          <a:xfrm>
            <a:off x="6125325" y="1070950"/>
            <a:ext cx="324600" cy="438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6" name="Google Shape;246;p44"/>
          <p:cNvCxnSpPr/>
          <p:nvPr/>
        </p:nvCxnSpPr>
        <p:spPr>
          <a:xfrm flipH="1">
            <a:off x="6580250" y="1027050"/>
            <a:ext cx="91500" cy="460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7" name="Google Shape;247;p44"/>
          <p:cNvCxnSpPr/>
          <p:nvPr/>
        </p:nvCxnSpPr>
        <p:spPr>
          <a:xfrm flipH="1">
            <a:off x="6738400" y="1068150"/>
            <a:ext cx="508500" cy="442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5"/>
          <p:cNvSpPr txBox="1"/>
          <p:nvPr>
            <p:ph idx="1" type="body"/>
          </p:nvPr>
        </p:nvSpPr>
        <p:spPr>
          <a:xfrm>
            <a:off x="311700" y="1304875"/>
            <a:ext cx="8668800" cy="6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200"/>
              <a:t>Mesmo que uma classe não implemente uma interface (palavra reservada), ela possui uma interface (seus métodos públicos)</a:t>
            </a:r>
            <a:endParaRPr sz="3200"/>
          </a:p>
        </p:txBody>
      </p:sp>
      <p:sp>
        <p:nvSpPr>
          <p:cNvPr id="253" name="Google Shape;253;p45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6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Qual a diferença entre API e interface?</a:t>
            </a:r>
            <a:endParaRPr/>
          </a:p>
        </p:txBody>
      </p:sp>
      <p:sp>
        <p:nvSpPr>
          <p:cNvPr id="259" name="Google Shape;259;p46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0" name="Google Shape;260;p46"/>
          <p:cNvSpPr/>
          <p:nvPr/>
        </p:nvSpPr>
        <p:spPr>
          <a:xfrm>
            <a:off x="2319300" y="1248125"/>
            <a:ext cx="4568400" cy="2489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46"/>
          <p:cNvSpPr txBox="1"/>
          <p:nvPr/>
        </p:nvSpPr>
        <p:spPr>
          <a:xfrm>
            <a:off x="2727875" y="783800"/>
            <a:ext cx="39687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</a:rPr>
              <a:t>Exemplo: GPT4.5 da openAI</a:t>
            </a:r>
            <a:endParaRPr sz="1500">
              <a:solidFill>
                <a:schemeClr val="dk2"/>
              </a:solidFill>
            </a:endParaRPr>
          </a:p>
        </p:txBody>
      </p:sp>
      <p:sp>
        <p:nvSpPr>
          <p:cNvPr id="262" name="Google Shape;262;p46"/>
          <p:cNvSpPr/>
          <p:nvPr/>
        </p:nvSpPr>
        <p:spPr>
          <a:xfrm>
            <a:off x="2886225" y="1712725"/>
            <a:ext cx="468300" cy="393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46"/>
          <p:cNvSpPr/>
          <p:nvPr/>
        </p:nvSpPr>
        <p:spPr>
          <a:xfrm>
            <a:off x="3343425" y="2703325"/>
            <a:ext cx="468300" cy="393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46"/>
          <p:cNvSpPr/>
          <p:nvPr/>
        </p:nvSpPr>
        <p:spPr>
          <a:xfrm>
            <a:off x="4105425" y="1941325"/>
            <a:ext cx="468300" cy="393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46"/>
          <p:cNvSpPr/>
          <p:nvPr/>
        </p:nvSpPr>
        <p:spPr>
          <a:xfrm>
            <a:off x="4715025" y="2931925"/>
            <a:ext cx="468300" cy="393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46"/>
          <p:cNvSpPr/>
          <p:nvPr/>
        </p:nvSpPr>
        <p:spPr>
          <a:xfrm>
            <a:off x="5019825" y="1636525"/>
            <a:ext cx="468300" cy="393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46"/>
          <p:cNvSpPr/>
          <p:nvPr/>
        </p:nvSpPr>
        <p:spPr>
          <a:xfrm>
            <a:off x="5858025" y="2779525"/>
            <a:ext cx="468300" cy="393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46"/>
          <p:cNvSpPr/>
          <p:nvPr/>
        </p:nvSpPr>
        <p:spPr>
          <a:xfrm>
            <a:off x="4029225" y="3160525"/>
            <a:ext cx="468300" cy="393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69" name="Google Shape;269;p46"/>
          <p:cNvCxnSpPr>
            <a:stCxn id="262" idx="3"/>
            <a:endCxn id="264" idx="1"/>
          </p:cNvCxnSpPr>
          <p:nvPr/>
        </p:nvCxnSpPr>
        <p:spPr>
          <a:xfrm>
            <a:off x="3354525" y="1909525"/>
            <a:ext cx="750900" cy="22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70" name="Google Shape;270;p46"/>
          <p:cNvCxnSpPr>
            <a:stCxn id="266" idx="1"/>
            <a:endCxn id="264" idx="3"/>
          </p:cNvCxnSpPr>
          <p:nvPr/>
        </p:nvCxnSpPr>
        <p:spPr>
          <a:xfrm flipH="1">
            <a:off x="4573725" y="1833325"/>
            <a:ext cx="446100" cy="304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71" name="Google Shape;271;p46"/>
          <p:cNvCxnSpPr>
            <a:stCxn id="264" idx="2"/>
            <a:endCxn id="265" idx="0"/>
          </p:cNvCxnSpPr>
          <p:nvPr/>
        </p:nvCxnSpPr>
        <p:spPr>
          <a:xfrm>
            <a:off x="4339575" y="2334925"/>
            <a:ext cx="609600" cy="597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72" name="Google Shape;272;p46"/>
          <p:cNvCxnSpPr>
            <a:stCxn id="265" idx="3"/>
            <a:endCxn id="267" idx="1"/>
          </p:cNvCxnSpPr>
          <p:nvPr/>
        </p:nvCxnSpPr>
        <p:spPr>
          <a:xfrm flipH="1" rot="10800000">
            <a:off x="5183325" y="2976325"/>
            <a:ext cx="674700" cy="152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73" name="Google Shape;273;p46"/>
          <p:cNvCxnSpPr>
            <a:stCxn id="265" idx="1"/>
            <a:endCxn id="268" idx="3"/>
          </p:cNvCxnSpPr>
          <p:nvPr/>
        </p:nvCxnSpPr>
        <p:spPr>
          <a:xfrm flipH="1">
            <a:off x="4497525" y="3128725"/>
            <a:ext cx="217500" cy="22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74" name="Google Shape;274;p46"/>
          <p:cNvCxnSpPr>
            <a:stCxn id="263" idx="2"/>
            <a:endCxn id="268" idx="1"/>
          </p:cNvCxnSpPr>
          <p:nvPr/>
        </p:nvCxnSpPr>
        <p:spPr>
          <a:xfrm>
            <a:off x="3577575" y="3096925"/>
            <a:ext cx="451800" cy="260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75" name="Google Shape;275;p46"/>
          <p:cNvSpPr txBox="1"/>
          <p:nvPr/>
        </p:nvSpPr>
        <p:spPr>
          <a:xfrm>
            <a:off x="7323100" y="1080075"/>
            <a:ext cx="16845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</a:rPr>
              <a:t>classes (sempre possuem uma interface)</a:t>
            </a:r>
            <a:endParaRPr sz="1500">
              <a:solidFill>
                <a:schemeClr val="dk2"/>
              </a:solidFill>
            </a:endParaRPr>
          </a:p>
        </p:txBody>
      </p:sp>
      <p:cxnSp>
        <p:nvCxnSpPr>
          <p:cNvPr id="276" name="Google Shape;276;p46"/>
          <p:cNvCxnSpPr>
            <a:stCxn id="266" idx="3"/>
            <a:endCxn id="275" idx="1"/>
          </p:cNvCxnSpPr>
          <p:nvPr/>
        </p:nvCxnSpPr>
        <p:spPr>
          <a:xfrm flipH="1" rot="10800000">
            <a:off x="5488125" y="1518625"/>
            <a:ext cx="1835100" cy="314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triangle"/>
          </a:ln>
        </p:spPr>
      </p:cxnSp>
      <p:sp>
        <p:nvSpPr>
          <p:cNvPr id="277" name="Google Shape;277;p46"/>
          <p:cNvSpPr txBox="1"/>
          <p:nvPr/>
        </p:nvSpPr>
        <p:spPr>
          <a:xfrm>
            <a:off x="2169150" y="1647000"/>
            <a:ext cx="178200" cy="16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78" name="Google Shape;278;p46"/>
          <p:cNvSpPr/>
          <p:nvPr/>
        </p:nvSpPr>
        <p:spPr>
          <a:xfrm>
            <a:off x="2154975" y="1655225"/>
            <a:ext cx="178200" cy="16269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46"/>
          <p:cNvSpPr txBox="1"/>
          <p:nvPr/>
        </p:nvSpPr>
        <p:spPr>
          <a:xfrm>
            <a:off x="443700" y="4135125"/>
            <a:ext cx="8388600" cy="10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2"/>
                </a:solidFill>
              </a:rPr>
              <a:t>API (Application Programming Interface): permite interoperação com outros sistemas.</a:t>
            </a:r>
            <a:endParaRPr sz="17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2"/>
                </a:solidFill>
              </a:rPr>
              <a:t>API: conjunto de rotas (REST), procedimentos remotos (gRPC) ou mesmo métodos (subsistemas de um grande monolito)</a:t>
            </a:r>
            <a:endParaRPr sz="1700">
              <a:solidFill>
                <a:schemeClr val="dk2"/>
              </a:solidFill>
            </a:endParaRPr>
          </a:p>
        </p:txBody>
      </p:sp>
      <p:cxnSp>
        <p:nvCxnSpPr>
          <p:cNvPr id="280" name="Google Shape;280;p46"/>
          <p:cNvCxnSpPr>
            <a:stCxn id="278" idx="1"/>
          </p:cNvCxnSpPr>
          <p:nvPr/>
        </p:nvCxnSpPr>
        <p:spPr>
          <a:xfrm flipH="1">
            <a:off x="1298175" y="2468675"/>
            <a:ext cx="856800" cy="1762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7"/>
          <p:cNvSpPr txBox="1"/>
          <p:nvPr>
            <p:ph idx="1" type="body"/>
          </p:nvPr>
        </p:nvSpPr>
        <p:spPr>
          <a:xfrm>
            <a:off x="311700" y="1914475"/>
            <a:ext cx="8668800" cy="6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/>
              <a:t>Breaking Changes</a:t>
            </a:r>
            <a:endParaRPr sz="3600"/>
          </a:p>
        </p:txBody>
      </p:sp>
      <p:sp>
        <p:nvSpPr>
          <p:cNvPr id="286" name="Google Shape;286;p47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Breaking Changes em 1 slide</a:t>
            </a:r>
            <a:endParaRPr/>
          </a:p>
        </p:txBody>
      </p:sp>
      <p:sp>
        <p:nvSpPr>
          <p:cNvPr id="292" name="Google Shape;292;p48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93" name="Google Shape;293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2875" y="1237827"/>
            <a:ext cx="3042975" cy="304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61347" y="1610425"/>
            <a:ext cx="1489753" cy="2419349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48"/>
          <p:cNvSpPr/>
          <p:nvPr/>
        </p:nvSpPr>
        <p:spPr>
          <a:xfrm>
            <a:off x="3466550" y="2477650"/>
            <a:ext cx="1659600" cy="492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Tipos de Breaking Changes</a:t>
            </a:r>
            <a:endParaRPr/>
          </a:p>
        </p:txBody>
      </p:sp>
      <p:sp>
        <p:nvSpPr>
          <p:cNvPr id="301" name="Google Shape;301;p49"/>
          <p:cNvSpPr txBox="1"/>
          <p:nvPr>
            <p:ph idx="1" type="body"/>
          </p:nvPr>
        </p:nvSpPr>
        <p:spPr>
          <a:xfrm>
            <a:off x="311700" y="1156275"/>
            <a:ext cx="8520600" cy="33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Breaking</a:t>
            </a:r>
            <a:r>
              <a:rPr lang="en" sz="2400"/>
              <a:t> Changes Sintáticas</a:t>
            </a:r>
            <a:endParaRPr sz="2400"/>
          </a:p>
          <a:p>
            <a:pPr indent="-381000" lvl="0" marL="457200" rtl="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Breaking Changes Comportamentais</a:t>
            </a:r>
            <a:endParaRPr sz="2400"/>
          </a:p>
          <a:p>
            <a:pPr indent="0" lvl="0" marL="0" rtl="0" algn="l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02" name="Google Shape;302;p49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5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Breaking Changes Sint</a:t>
            </a:r>
            <a:r>
              <a:rPr lang="en"/>
              <a:t>áticas</a:t>
            </a:r>
            <a:endParaRPr/>
          </a:p>
        </p:txBody>
      </p:sp>
      <p:sp>
        <p:nvSpPr>
          <p:cNvPr id="308" name="Google Shape;308;p50"/>
          <p:cNvSpPr txBox="1"/>
          <p:nvPr>
            <p:ph idx="1" type="body"/>
          </p:nvPr>
        </p:nvSpPr>
        <p:spPr>
          <a:xfrm>
            <a:off x="311700" y="1156275"/>
            <a:ext cx="8520600" cy="33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Mudança na interface de um módulo:</a:t>
            </a:r>
            <a:endParaRPr sz="2400"/>
          </a:p>
          <a:p>
            <a:pPr indent="-355600" lvl="1" marL="914400" rtl="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Renomear um método</a:t>
            </a:r>
            <a:endParaRPr sz="2000"/>
          </a:p>
          <a:p>
            <a:pPr indent="-355600" lvl="1" marL="914400" rtl="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Remover um método</a:t>
            </a:r>
            <a:endParaRPr sz="2000"/>
          </a:p>
          <a:p>
            <a:pPr indent="-355600" lvl="1" marL="914400" rtl="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Adicionar ou remover um parâmetro</a:t>
            </a:r>
            <a:endParaRPr sz="2000"/>
          </a:p>
          <a:p>
            <a:pPr indent="-355600" lvl="1" marL="914400" rtl="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Mudança nos tipos dos parâmetros</a:t>
            </a:r>
            <a:endParaRPr sz="2000"/>
          </a:p>
          <a:p>
            <a:pPr indent="-355600" lvl="1" marL="914400" rtl="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Mudança no tipo de retorno</a:t>
            </a:r>
            <a:endParaRPr sz="2000"/>
          </a:p>
          <a:p>
            <a:pPr indent="-355600" lvl="1" marL="914400" rtl="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etc</a:t>
            </a:r>
            <a:endParaRPr sz="2000"/>
          </a:p>
          <a:p>
            <a:pPr indent="0" lvl="0" marL="0" rtl="0" algn="l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09" name="Google Shape;309;p50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51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Breaking Changes Sint</a:t>
            </a:r>
            <a:r>
              <a:rPr lang="en"/>
              <a:t>áticas </a:t>
            </a:r>
            <a:r>
              <a:rPr lang="en"/>
              <a:t>mais comuns em Java</a:t>
            </a:r>
            <a:endParaRPr/>
          </a:p>
        </p:txBody>
      </p:sp>
      <p:pic>
        <p:nvPicPr>
          <p:cNvPr id="315" name="Google Shape;315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0" y="865325"/>
            <a:ext cx="5443699" cy="3540476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51"/>
          <p:cNvSpPr txBox="1"/>
          <p:nvPr/>
        </p:nvSpPr>
        <p:spPr>
          <a:xfrm>
            <a:off x="652800" y="4652775"/>
            <a:ext cx="7756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Aline Brito, Laerte Xavier, Andre Hora, Marco Tulio Valente. Why and How Java Developers Break APIs. In 25th International Conference on Software Analysis, Evolution and Reengineering (SANER), 2018.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317" name="Google Shape;317;p51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Motivações para Breaking Changes: </a:t>
            </a:r>
            <a:r>
              <a:rPr lang="en">
                <a:highlight>
                  <a:srgbClr val="FFF2CC"/>
                </a:highlight>
              </a:rPr>
              <a:t>New Feature</a:t>
            </a:r>
            <a:endParaRPr>
              <a:highlight>
                <a:srgbClr val="FFF2CC"/>
              </a:highlight>
            </a:endParaRPr>
          </a:p>
        </p:txBody>
      </p:sp>
      <p:sp>
        <p:nvSpPr>
          <p:cNvPr id="323" name="Google Shape;323;p52"/>
          <p:cNvSpPr txBox="1"/>
          <p:nvPr>
            <p:ph idx="1" type="body"/>
          </p:nvPr>
        </p:nvSpPr>
        <p:spPr>
          <a:xfrm>
            <a:off x="311700" y="1156275"/>
            <a:ext cx="8520600" cy="33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13000"/>
              </a:lnSpc>
              <a:spcBef>
                <a:spcPts val="0"/>
              </a:spcBef>
              <a:spcAft>
                <a:spcPts val="1000"/>
              </a:spcAft>
              <a:buSzPts val="2400"/>
              <a:buChar char="●"/>
            </a:pPr>
            <a:r>
              <a:rPr lang="en" sz="2400"/>
              <a:t>"The changes were adding new functionality [...] I had to change the method name to better reflect what the method would be doing after the changes."</a:t>
            </a:r>
            <a:endParaRPr sz="1800"/>
          </a:p>
        </p:txBody>
      </p:sp>
      <p:sp>
        <p:nvSpPr>
          <p:cNvPr id="324" name="Google Shape;324;p52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53"/>
          <p:cNvSpPr txBox="1"/>
          <p:nvPr>
            <p:ph type="title"/>
          </p:nvPr>
        </p:nvSpPr>
        <p:spPr>
          <a:xfrm>
            <a:off x="311700" y="445025"/>
            <a:ext cx="878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Motivações para Breaking Changes: </a:t>
            </a:r>
            <a:r>
              <a:rPr lang="en">
                <a:highlight>
                  <a:srgbClr val="FFF2CC"/>
                </a:highlight>
              </a:rPr>
              <a:t>Refactoring</a:t>
            </a:r>
            <a:endParaRPr>
              <a:highlight>
                <a:srgbClr val="FFF2CC"/>
              </a:highlight>
            </a:endParaRPr>
          </a:p>
        </p:txBody>
      </p:sp>
      <p:sp>
        <p:nvSpPr>
          <p:cNvPr id="330" name="Google Shape;330;p53"/>
          <p:cNvSpPr txBox="1"/>
          <p:nvPr>
            <p:ph idx="1" type="body"/>
          </p:nvPr>
        </p:nvSpPr>
        <p:spPr>
          <a:xfrm>
            <a:off x="311700" y="1156275"/>
            <a:ext cx="8520600" cy="33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"We can access the argument without it being provided using another technique."</a:t>
            </a:r>
            <a:endParaRPr sz="2400"/>
          </a:p>
          <a:p>
            <a:pPr indent="-381000" lvl="0" marL="457200" rtl="0" algn="l">
              <a:lnSpc>
                <a:spcPct val="113000"/>
              </a:lnSpc>
              <a:spcBef>
                <a:spcPts val="1000"/>
              </a:spcBef>
              <a:spcAft>
                <a:spcPts val="1000"/>
              </a:spcAft>
              <a:buSzPts val="2400"/>
              <a:buChar char="●"/>
            </a:pPr>
            <a:r>
              <a:rPr lang="en" sz="2400"/>
              <a:t>"This method should not accept any parameters, because they are ignored by server."</a:t>
            </a:r>
            <a:endParaRPr sz="1800"/>
          </a:p>
        </p:txBody>
      </p:sp>
      <p:sp>
        <p:nvSpPr>
          <p:cNvPr id="331" name="Google Shape;331;p53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Dois tipos de mudan</a:t>
            </a:r>
            <a:r>
              <a:rPr lang="en"/>
              <a:t>ça</a:t>
            </a:r>
            <a:endParaRPr/>
          </a:p>
        </p:txBody>
      </p:sp>
      <p:sp>
        <p:nvSpPr>
          <p:cNvPr id="113" name="Google Shape;113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Eu quero modificar o meu código:</a:t>
            </a:r>
            <a:endParaRPr sz="2400"/>
          </a:p>
          <a:p>
            <a:pPr indent="-381000" lvl="1" marL="914400" rtl="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Trocar um algoritmo, torná-lo mais eficiente, refatorar, corrigir um bug, atualizar uma biblioteca, etc</a:t>
            </a:r>
            <a:endParaRPr sz="2400"/>
          </a:p>
          <a:p>
            <a:pPr indent="-381000" lvl="0" marL="457200" rtl="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Outros querem configurar meu código, antes de usar:</a:t>
            </a:r>
            <a:endParaRPr sz="2400"/>
          </a:p>
          <a:p>
            <a:pPr indent="-381000" lvl="1" marL="914400" rtl="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Não querem simplesmente usar</a:t>
            </a:r>
            <a:endParaRPr sz="2400"/>
          </a:p>
          <a:p>
            <a:pPr indent="-381000" lvl="1" marL="914400" rtl="0" algn="l">
              <a:lnSpc>
                <a:spcPct val="113000"/>
              </a:lnSpc>
              <a:spcBef>
                <a:spcPts val="1000"/>
              </a:spcBef>
              <a:spcAft>
                <a:spcPts val="1000"/>
              </a:spcAft>
              <a:buSzPts val="2400"/>
              <a:buChar char="○"/>
            </a:pPr>
            <a:r>
              <a:rPr lang="en" sz="2400"/>
              <a:t>Mudar um pouco o comportamento, para depois usar</a:t>
            </a:r>
            <a:endParaRPr sz="2400"/>
          </a:p>
        </p:txBody>
      </p:sp>
      <p:sp>
        <p:nvSpPr>
          <p:cNvPr id="114" name="Google Shape;114;p27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5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Exemplo: API REST de um ecommerce</a:t>
            </a:r>
            <a:endParaRPr/>
          </a:p>
        </p:txBody>
      </p:sp>
      <p:sp>
        <p:nvSpPr>
          <p:cNvPr id="337" name="Google Shape;337;p54"/>
          <p:cNvSpPr txBox="1"/>
          <p:nvPr>
            <p:ph idx="1" type="body"/>
          </p:nvPr>
        </p:nvSpPr>
        <p:spPr>
          <a:xfrm>
            <a:off x="311700" y="1152475"/>
            <a:ext cx="8520600" cy="96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Endpoint: POST /products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/>
              <a:t>Creates a new product with pricing information in USD.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{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  "name": "Wireless Headphones",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  "description": "Noise-canceling over-ear headphones",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  "price": 99.99,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  "stock": 150,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  "category": "Electronics"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}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55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Agora com suporte a v</a:t>
            </a:r>
            <a:r>
              <a:rPr lang="en"/>
              <a:t>árias moedas</a:t>
            </a:r>
            <a:endParaRPr/>
          </a:p>
        </p:txBody>
      </p:sp>
      <p:sp>
        <p:nvSpPr>
          <p:cNvPr id="343" name="Google Shape;343;p55"/>
          <p:cNvSpPr txBox="1"/>
          <p:nvPr>
            <p:ph idx="1" type="body"/>
          </p:nvPr>
        </p:nvSpPr>
        <p:spPr>
          <a:xfrm>
            <a:off x="311700" y="923875"/>
            <a:ext cx="8520600" cy="96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{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  "id": "12345",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  "name": "Wireless Headphones",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  "description": "Noise-canceling over-ear headphones",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  "prices": {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    "USD": 99.99,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    "EUR": 89.99,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    "GBP": 79.99,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    "JPY": 12999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  },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  "stock": 150,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  "category": "Electronics",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}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55"/>
          <p:cNvSpPr txBox="1"/>
          <p:nvPr/>
        </p:nvSpPr>
        <p:spPr>
          <a:xfrm>
            <a:off x="4987550" y="2779725"/>
            <a:ext cx="3951000" cy="780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Breaking change: mudança no esquema do JSON da requisição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6"/>
          <p:cNvSpPr txBox="1"/>
          <p:nvPr>
            <p:ph idx="1" type="body"/>
          </p:nvPr>
        </p:nvSpPr>
        <p:spPr>
          <a:xfrm>
            <a:off x="311700" y="1914475"/>
            <a:ext cx="8668800" cy="6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/>
              <a:t>Breaking Changes Comportamentais</a:t>
            </a:r>
            <a:endParaRPr sz="3600"/>
          </a:p>
        </p:txBody>
      </p:sp>
      <p:sp>
        <p:nvSpPr>
          <p:cNvPr id="350" name="Google Shape;350;p56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5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Breaking Changes Comportamentais</a:t>
            </a:r>
            <a:endParaRPr/>
          </a:p>
        </p:txBody>
      </p:sp>
      <p:sp>
        <p:nvSpPr>
          <p:cNvPr id="356" name="Google Shape;356;p57"/>
          <p:cNvSpPr txBox="1"/>
          <p:nvPr>
            <p:ph idx="1" type="body"/>
          </p:nvPr>
        </p:nvSpPr>
        <p:spPr>
          <a:xfrm>
            <a:off x="311700" y="1156275"/>
            <a:ext cx="8520600" cy="33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Mudança no comportamento de um método da interface</a:t>
            </a:r>
            <a:endParaRPr sz="2400"/>
          </a:p>
          <a:p>
            <a:pPr indent="-381000" lvl="0" marL="457200" rtl="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Possivelmente, sem mudanças na assinatura</a:t>
            </a:r>
            <a:endParaRPr sz="2400"/>
          </a:p>
          <a:p>
            <a:pPr indent="-381000" lvl="0" marL="457200" rtl="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Exemplo: um método retornava um resultado em milhas e agora retorna em </a:t>
            </a:r>
            <a:r>
              <a:rPr lang="en" sz="2400"/>
              <a:t>quilômetros</a:t>
            </a:r>
            <a:endParaRPr sz="2400"/>
          </a:p>
          <a:p>
            <a:pPr indent="0" lvl="0" marL="0" rtl="0" algn="l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57" name="Google Shape;357;p57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5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Mais um exemplo: Argumentos Default</a:t>
            </a:r>
            <a:endParaRPr/>
          </a:p>
        </p:txBody>
      </p:sp>
      <p:sp>
        <p:nvSpPr>
          <p:cNvPr id="363" name="Google Shape;363;p58"/>
          <p:cNvSpPr txBox="1"/>
          <p:nvPr>
            <p:ph idx="1" type="body"/>
          </p:nvPr>
        </p:nvSpPr>
        <p:spPr>
          <a:xfrm>
            <a:off x="464100" y="1308675"/>
            <a:ext cx="2916600" cy="35454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def sum(a=0, b=0): 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    return a + b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sum(10,20)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30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sum(10)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10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sum()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0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4000"/>
              </a:lnSpc>
              <a:spcBef>
                <a:spcPts val="3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58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5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Default Arguments Breaking Changes (DABC)</a:t>
            </a:r>
            <a:endParaRPr/>
          </a:p>
        </p:txBody>
      </p:sp>
      <p:sp>
        <p:nvSpPr>
          <p:cNvPr id="370" name="Google Shape;370;p59"/>
          <p:cNvSpPr txBox="1"/>
          <p:nvPr>
            <p:ph idx="1" type="body"/>
          </p:nvPr>
        </p:nvSpPr>
        <p:spPr>
          <a:xfrm>
            <a:off x="4807500" y="1308675"/>
            <a:ext cx="2700300" cy="35454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def sum(a=0, </a:t>
            </a:r>
            <a:r>
              <a:rPr lang="en">
                <a:highlight>
                  <a:srgbClr val="FFF2CC"/>
                </a:highlight>
                <a:latin typeface="Consolas"/>
                <a:ea typeface="Consolas"/>
                <a:cs typeface="Consolas"/>
                <a:sym typeface="Consolas"/>
              </a:rPr>
              <a:t>b=1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): 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    return a + b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sum(10,20)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30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sum(10)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11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sum()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1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t/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71" name="Google Shape;371;p59"/>
          <p:cNvSpPr/>
          <p:nvPr/>
        </p:nvSpPr>
        <p:spPr>
          <a:xfrm>
            <a:off x="3711700" y="2457575"/>
            <a:ext cx="780000" cy="4926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59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3" name="Google Shape;373;p59"/>
          <p:cNvSpPr txBox="1"/>
          <p:nvPr>
            <p:ph idx="1" type="body"/>
          </p:nvPr>
        </p:nvSpPr>
        <p:spPr>
          <a:xfrm>
            <a:off x="387900" y="1308675"/>
            <a:ext cx="2916600" cy="35454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def sum(a=0, b=0): 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    return a + b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sum(10,20)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30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sum(10)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10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sum()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0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4000"/>
              </a:lnSpc>
              <a:spcBef>
                <a:spcPts val="3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Quão frequentes são DABCs?</a:t>
            </a:r>
            <a:endParaRPr/>
          </a:p>
        </p:txBody>
      </p:sp>
      <p:sp>
        <p:nvSpPr>
          <p:cNvPr id="379" name="Google Shape;379;p60"/>
          <p:cNvSpPr txBox="1"/>
          <p:nvPr>
            <p:ph idx="1" type="body"/>
          </p:nvPr>
        </p:nvSpPr>
        <p:spPr>
          <a:xfrm>
            <a:off x="311700" y="1156275"/>
            <a:ext cx="5288400" cy="116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Estudo com várias releases do scikit-learn (biblioteca de machine learning para Python)</a:t>
            </a:r>
            <a:endParaRPr sz="2400"/>
          </a:p>
          <a:p>
            <a:pPr indent="0" lvl="0" marL="0" rtl="0" algn="l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80" name="Google Shape;380;p60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81" name="Google Shape;381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80371" y="470481"/>
            <a:ext cx="2498200" cy="3690076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60"/>
          <p:cNvSpPr txBox="1"/>
          <p:nvPr/>
        </p:nvSpPr>
        <p:spPr>
          <a:xfrm>
            <a:off x="497600" y="4333225"/>
            <a:ext cx="8410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highlight>
                  <a:srgbClr val="FFFFFF"/>
                </a:highlight>
              </a:rPr>
              <a:t>João Eduardo Montandon, Luciana Lourdes Silva, Cristiano Politowski, Ghizlane El Boussaidi, Marco Tulio Valente. Unboxing Default Argument Breaking Changes in Scikit Learn. In </a:t>
            </a:r>
            <a:r>
              <a:rPr i="1" lang="en" sz="1200">
                <a:solidFill>
                  <a:srgbClr val="666666"/>
                </a:solidFill>
                <a:highlight>
                  <a:srgbClr val="FFFFFF"/>
                </a:highlight>
              </a:rPr>
              <a:t>23rd IEEE International Working Conference on Source Code Analysis and Manipulation (SCAM)</a:t>
            </a:r>
            <a:r>
              <a:rPr lang="en" sz="1200">
                <a:solidFill>
                  <a:srgbClr val="666666"/>
                </a:solidFill>
                <a:highlight>
                  <a:srgbClr val="FFFFFF"/>
                </a:highlight>
              </a:rPr>
              <a:t>, 2023.</a:t>
            </a:r>
            <a:endParaRPr sz="1800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61"/>
          <p:cNvSpPr txBox="1"/>
          <p:nvPr>
            <p:ph idx="1" type="body"/>
          </p:nvPr>
        </p:nvSpPr>
        <p:spPr>
          <a:xfrm>
            <a:off x="311700" y="1533475"/>
            <a:ext cx="8668800" cy="6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300"/>
              </a:spcAft>
              <a:buNone/>
            </a:pPr>
            <a:r>
              <a:rPr lang="en" sz="3600"/>
              <a:t>Boas práticas para tratar breaking changes</a:t>
            </a:r>
            <a:endParaRPr sz="3600"/>
          </a:p>
        </p:txBody>
      </p:sp>
      <p:sp>
        <p:nvSpPr>
          <p:cNvPr id="388" name="Google Shape;388;p61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6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"/>
              <a:t>Depreciar (na prática, adia-se a BC)</a:t>
            </a:r>
            <a:endParaRPr/>
          </a:p>
        </p:txBody>
      </p:sp>
      <p:sp>
        <p:nvSpPr>
          <p:cNvPr id="394" name="Google Shape;394;p62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5" name="Google Shape;395;p62"/>
          <p:cNvSpPr txBox="1"/>
          <p:nvPr/>
        </p:nvSpPr>
        <p:spPr>
          <a:xfrm>
            <a:off x="896100" y="1167025"/>
            <a:ext cx="5696400" cy="3694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public class</a:t>
            </a:r>
            <a:r>
              <a:rPr lang="en" sz="12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 Example {</a:t>
            </a:r>
            <a:endParaRPr sz="12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200">
                <a:solidFill>
                  <a:schemeClr val="dk2"/>
                </a:solidFill>
                <a:highlight>
                  <a:srgbClr val="FFF2CC"/>
                </a:highlight>
                <a:latin typeface="Consolas"/>
                <a:ea typeface="Consolas"/>
                <a:cs typeface="Consolas"/>
                <a:sym typeface="Consolas"/>
              </a:rPr>
              <a:t>@Deprecated</a:t>
            </a:r>
            <a:endParaRPr sz="1200">
              <a:solidFill>
                <a:schemeClr val="dk2"/>
              </a:solidFill>
              <a:highlight>
                <a:srgbClr val="FFF2CC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b="1" lang="en" sz="12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" sz="12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 void oldMethod() {</a:t>
            </a:r>
            <a:endParaRPr sz="12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        System.out.println("This method is deprecated.");</a:t>
            </a:r>
            <a:endParaRPr sz="12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sz="12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b="1" lang="en" sz="12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" sz="12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 void newMethod() {</a:t>
            </a:r>
            <a:endParaRPr sz="12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        System.out.println("This is the new method.");</a:t>
            </a:r>
            <a:endParaRPr sz="12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sz="12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b="1" lang="en" sz="12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" sz="12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 static void main(String[] args) {</a:t>
            </a:r>
            <a:endParaRPr sz="12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        Example example = new Example();</a:t>
            </a:r>
            <a:endParaRPr sz="12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endParaRPr sz="12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        example.oldMethod();      </a:t>
            </a:r>
            <a:r>
              <a:rPr lang="en" sz="1200">
                <a:solidFill>
                  <a:schemeClr val="dk2"/>
                </a:solidFill>
                <a:highlight>
                  <a:srgbClr val="FFF2CC"/>
                </a:highlight>
                <a:latin typeface="Consolas"/>
                <a:ea typeface="Consolas"/>
                <a:cs typeface="Consolas"/>
                <a:sym typeface="Consolas"/>
              </a:rPr>
              <a:t>// </a:t>
            </a:r>
            <a:r>
              <a:rPr lang="en" sz="1200">
                <a:solidFill>
                  <a:schemeClr val="dk2"/>
                </a:solidFill>
                <a:highlight>
                  <a:srgbClr val="FFF2CC"/>
                </a:highlight>
                <a:latin typeface="Consolas"/>
                <a:ea typeface="Consolas"/>
                <a:cs typeface="Consolas"/>
                <a:sym typeface="Consolas"/>
              </a:rPr>
              <a:t>warning ao compilar</a:t>
            </a:r>
            <a:endParaRPr sz="1200">
              <a:solidFill>
                <a:schemeClr val="dk2"/>
              </a:solidFill>
              <a:highlight>
                <a:srgbClr val="FFF2CC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endParaRPr sz="12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        example.newMethod();</a:t>
            </a:r>
            <a:endParaRPr sz="12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sz="12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2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6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Versionamento Semântico:</a:t>
            </a:r>
            <a:r>
              <a:rPr lang="en" sz="2600"/>
              <a:t> MAJOR.MINOR.PATCH</a:t>
            </a:r>
            <a:endParaRPr sz="2600"/>
          </a:p>
        </p:txBody>
      </p:sp>
      <p:sp>
        <p:nvSpPr>
          <p:cNvPr id="401" name="Google Shape;401;p63"/>
          <p:cNvSpPr txBox="1"/>
          <p:nvPr>
            <p:ph idx="1" type="body"/>
          </p:nvPr>
        </p:nvSpPr>
        <p:spPr>
          <a:xfrm>
            <a:off x="311700" y="1156275"/>
            <a:ext cx="8520600" cy="309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PATCH: incrementado quando existem apenas correções de bugs. Exemplo: A.B.C ⇒ A.B.(C+1)</a:t>
            </a:r>
            <a:endParaRPr sz="2400"/>
          </a:p>
          <a:p>
            <a:pPr indent="-381000" lvl="0" marL="457200" rtl="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MINOR: incrementado quando existem novas features, mas sem breaking changes. Exemplo: A.B.C ⇒ A.(B+1).0</a:t>
            </a:r>
            <a:endParaRPr sz="2400"/>
          </a:p>
          <a:p>
            <a:pPr indent="-381000" lvl="0" marL="457200" rtl="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MAJOR: incrementado quando existem novas features, com </a:t>
            </a:r>
            <a:r>
              <a:rPr lang="en" sz="2400"/>
              <a:t>breaking changes. Exemplo: A.B.C ⇒ (A+1).0.0</a:t>
            </a:r>
            <a:endParaRPr sz="2400"/>
          </a:p>
          <a:p>
            <a:pPr indent="0" lvl="0" marL="0" rtl="0" algn="l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02" name="Google Shape;402;p63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3" name="Google Shape;403;p63"/>
          <p:cNvSpPr txBox="1"/>
          <p:nvPr/>
        </p:nvSpPr>
        <p:spPr>
          <a:xfrm>
            <a:off x="3607550" y="4619925"/>
            <a:ext cx="1696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https://semver.org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Defini</a:t>
            </a:r>
            <a:r>
              <a:rPr lang="en"/>
              <a:t>ção de Módulo</a:t>
            </a:r>
            <a:endParaRPr/>
          </a:p>
        </p:txBody>
      </p:sp>
      <p:sp>
        <p:nvSpPr>
          <p:cNvPr id="120" name="Google Shape;120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3000"/>
              </a:lnSpc>
              <a:spcBef>
                <a:spcPts val="0"/>
              </a:spcBef>
              <a:spcAft>
                <a:spcPts val="1000"/>
              </a:spcAft>
              <a:buSzPts val="2400"/>
              <a:buChar char="●"/>
            </a:pPr>
            <a:r>
              <a:rPr lang="en" sz="2400"/>
              <a:t>Módulo: função, classe, pacote, microsserviço, biblioteca, etc</a:t>
            </a:r>
            <a:endParaRPr sz="2400"/>
          </a:p>
        </p:txBody>
      </p:sp>
      <p:sp>
        <p:nvSpPr>
          <p:cNvPr id="121" name="Google Shape;121;p28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1600" y="838200"/>
            <a:ext cx="6086300" cy="3369849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64"/>
          <p:cNvSpPr txBox="1"/>
          <p:nvPr/>
        </p:nvSpPr>
        <p:spPr>
          <a:xfrm>
            <a:off x="1048350" y="4487150"/>
            <a:ext cx="7601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Fonte: </a:t>
            </a:r>
            <a:r>
              <a:rPr lang="en" sz="1200">
                <a:solidFill>
                  <a:schemeClr val="dk2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Patterns for API Design: Simplifying Integration with Loosely Coupled Message Exchanges</a:t>
            </a:r>
            <a:endParaRPr b="1" sz="1200">
              <a:solidFill>
                <a:schemeClr val="hlink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410" name="Google Shape;410;p64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65"/>
          <p:cNvSpPr txBox="1"/>
          <p:nvPr>
            <p:ph type="title"/>
          </p:nvPr>
        </p:nvSpPr>
        <p:spPr>
          <a:xfrm>
            <a:off x="311700" y="368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Versionamento de APIs Web</a:t>
            </a:r>
            <a:endParaRPr/>
          </a:p>
        </p:txBody>
      </p:sp>
      <p:sp>
        <p:nvSpPr>
          <p:cNvPr id="416" name="Google Shape;416;p65"/>
          <p:cNvSpPr txBox="1"/>
          <p:nvPr>
            <p:ph idx="1" type="body"/>
          </p:nvPr>
        </p:nvSpPr>
        <p:spPr>
          <a:xfrm>
            <a:off x="1683300" y="18382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65"/>
          <p:cNvSpPr txBox="1"/>
          <p:nvPr>
            <p:ph idx="1" type="body"/>
          </p:nvPr>
        </p:nvSpPr>
        <p:spPr>
          <a:xfrm>
            <a:off x="311700" y="1156275"/>
            <a:ext cx="8520600" cy="9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Número da versão passa a constar dos endpoints</a:t>
            </a:r>
            <a:endParaRPr sz="2400"/>
          </a:p>
          <a:p>
            <a:pPr indent="0" lvl="0" marL="0" rtl="0" algn="l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18" name="Google Shape;418;p65"/>
          <p:cNvSpPr/>
          <p:nvPr/>
        </p:nvSpPr>
        <p:spPr>
          <a:xfrm rot="5400000">
            <a:off x="3635925" y="2922200"/>
            <a:ext cx="466800" cy="4356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65"/>
          <p:cNvSpPr txBox="1"/>
          <p:nvPr>
            <p:ph idx="1" type="body"/>
          </p:nvPr>
        </p:nvSpPr>
        <p:spPr>
          <a:xfrm>
            <a:off x="1607100" y="2295475"/>
            <a:ext cx="4034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Consolas"/>
                <a:ea typeface="Consolas"/>
                <a:cs typeface="Consolas"/>
                <a:sym typeface="Consolas"/>
              </a:rPr>
              <a:t>Endpoint: POST /products</a:t>
            </a:r>
            <a:endParaRPr sz="17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3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65"/>
          <p:cNvSpPr txBox="1"/>
          <p:nvPr>
            <p:ph idx="1" type="body"/>
          </p:nvPr>
        </p:nvSpPr>
        <p:spPr>
          <a:xfrm>
            <a:off x="1607100" y="3438475"/>
            <a:ext cx="4148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Consolas"/>
                <a:ea typeface="Consolas"/>
                <a:cs typeface="Consolas"/>
                <a:sym typeface="Consolas"/>
              </a:rPr>
              <a:t>Endpoint: POST </a:t>
            </a:r>
            <a:r>
              <a:rPr lang="en" sz="2100">
                <a:highlight>
                  <a:srgbClr val="FFF2CC"/>
                </a:highlight>
                <a:latin typeface="Consolas"/>
                <a:ea typeface="Consolas"/>
                <a:cs typeface="Consolas"/>
                <a:sym typeface="Consolas"/>
              </a:rPr>
              <a:t>v2</a:t>
            </a:r>
            <a:r>
              <a:rPr lang="en" sz="2100">
                <a:latin typeface="Consolas"/>
                <a:ea typeface="Consolas"/>
                <a:cs typeface="Consolas"/>
                <a:sym typeface="Consolas"/>
              </a:rPr>
              <a:t>/products</a:t>
            </a:r>
            <a:endParaRPr sz="17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65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22" name="Google Shape;422;p65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6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3. Documentar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 (Release Notes)</a:t>
            </a:r>
            <a:endParaRPr sz="2500"/>
          </a:p>
        </p:txBody>
      </p:sp>
      <p:sp>
        <p:nvSpPr>
          <p:cNvPr id="428" name="Google Shape;428;p66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29" name="Google Shape;429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1758" y="496550"/>
            <a:ext cx="6046380" cy="3820976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30" name="Google Shape;430;p66"/>
          <p:cNvSpPr txBox="1"/>
          <p:nvPr/>
        </p:nvSpPr>
        <p:spPr>
          <a:xfrm>
            <a:off x="4322100" y="4580950"/>
            <a:ext cx="4332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https://flask.palletsprojects.com/en/stable/changes/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" name="Google Shape;435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1600" y="152400"/>
            <a:ext cx="6483130" cy="48387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36" name="Google Shape;436;p67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68"/>
          <p:cNvSpPr txBox="1"/>
          <p:nvPr>
            <p:ph idx="1" type="body"/>
          </p:nvPr>
        </p:nvSpPr>
        <p:spPr>
          <a:xfrm>
            <a:off x="311700" y="1533475"/>
            <a:ext cx="8668800" cy="6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300"/>
              </a:spcAft>
              <a:buNone/>
            </a:pPr>
            <a:r>
              <a:rPr lang="en" sz="3600"/>
              <a:t>API Internas</a:t>
            </a:r>
            <a:endParaRPr sz="3600"/>
          </a:p>
        </p:txBody>
      </p:sp>
      <p:sp>
        <p:nvSpPr>
          <p:cNvPr id="442" name="Google Shape;442;p68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6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Defini</a:t>
            </a:r>
            <a:r>
              <a:rPr lang="en"/>
              <a:t>ções</a:t>
            </a:r>
            <a:endParaRPr/>
          </a:p>
        </p:txBody>
      </p:sp>
      <p:sp>
        <p:nvSpPr>
          <p:cNvPr id="448" name="Google Shape;448;p69"/>
          <p:cNvSpPr txBox="1"/>
          <p:nvPr>
            <p:ph idx="1" type="body"/>
          </p:nvPr>
        </p:nvSpPr>
        <p:spPr>
          <a:xfrm>
            <a:off x="311700" y="1156275"/>
            <a:ext cx="8520600" cy="309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API Externa: funções públicas que um módulo exporta para seus clientes externos</a:t>
            </a:r>
            <a:endParaRPr sz="2400"/>
          </a:p>
          <a:p>
            <a:pPr indent="-381000" lvl="0" marL="457200" rtl="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API Interna: funções públicas que um módulo implementa para consumo interno</a:t>
            </a:r>
            <a:endParaRPr sz="2400"/>
          </a:p>
          <a:p>
            <a:pPr indent="0" lvl="0" marL="0" rtl="0" algn="l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49" name="Google Shape;449;p69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7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Boa Pr</a:t>
            </a:r>
            <a:r>
              <a:rPr lang="en"/>
              <a:t>ática</a:t>
            </a:r>
            <a:endParaRPr/>
          </a:p>
        </p:txBody>
      </p:sp>
      <p:sp>
        <p:nvSpPr>
          <p:cNvPr id="455" name="Google Shape;455;p70"/>
          <p:cNvSpPr txBox="1"/>
          <p:nvPr>
            <p:ph idx="1" type="body"/>
          </p:nvPr>
        </p:nvSpPr>
        <p:spPr>
          <a:xfrm>
            <a:off x="311700" y="1156275"/>
            <a:ext cx="8520600" cy="309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D</a:t>
            </a:r>
            <a:r>
              <a:rPr lang="en" sz="2400"/>
              <a:t>eixar claro no nome do método que ele implementa uma API interna. </a:t>
            </a:r>
            <a:endParaRPr sz="2400"/>
          </a:p>
          <a:p>
            <a:pPr indent="-381000" lvl="0" marL="457200" rtl="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Exemplo: </a:t>
            </a:r>
            <a:r>
              <a:rPr lang="en" sz="2400">
                <a:latin typeface="Courier New"/>
                <a:ea typeface="Courier New"/>
                <a:cs typeface="Courier New"/>
                <a:sym typeface="Courier New"/>
              </a:rPr>
              <a:t>org.eclipse.jdt.</a:t>
            </a:r>
            <a:r>
              <a:rPr lang="en" sz="2400">
                <a:highlight>
                  <a:srgbClr val="FFF2CC"/>
                </a:highlight>
                <a:latin typeface="Courier New"/>
                <a:ea typeface="Courier New"/>
                <a:cs typeface="Courier New"/>
                <a:sym typeface="Courier New"/>
              </a:rPr>
              <a:t>internal</a:t>
            </a:r>
            <a:r>
              <a:rPr lang="en" sz="2400">
                <a:latin typeface="Courier New"/>
                <a:ea typeface="Courier New"/>
                <a:cs typeface="Courier New"/>
                <a:sym typeface="Courier New"/>
              </a:rPr>
              <a:t>.*</a:t>
            </a:r>
            <a:endParaRPr sz="24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56" name="Google Shape;456;p70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71"/>
          <p:cNvSpPr txBox="1"/>
          <p:nvPr>
            <p:ph idx="1" type="body"/>
          </p:nvPr>
        </p:nvSpPr>
        <p:spPr>
          <a:xfrm>
            <a:off x="311700" y="1533475"/>
            <a:ext cx="8668800" cy="6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300"/>
              </a:spcAft>
              <a:buNone/>
            </a:pPr>
            <a:r>
              <a:rPr lang="en" sz="3600">
                <a:solidFill>
                  <a:srgbClr val="666666"/>
                </a:solidFill>
              </a:rPr>
              <a:t>Problema: nada impede que sejam usadas externamente!</a:t>
            </a:r>
            <a:endParaRPr sz="3600">
              <a:solidFill>
                <a:srgbClr val="666666"/>
              </a:solidFill>
            </a:endParaRPr>
          </a:p>
        </p:txBody>
      </p:sp>
      <p:sp>
        <p:nvSpPr>
          <p:cNvPr id="462" name="Google Shape;462;p71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7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Um exemplo real</a:t>
            </a:r>
            <a:endParaRPr/>
          </a:p>
        </p:txBody>
      </p:sp>
      <p:sp>
        <p:nvSpPr>
          <p:cNvPr id="468" name="Google Shape;468;p72"/>
          <p:cNvSpPr txBox="1"/>
          <p:nvPr>
            <p:ph idx="1" type="body"/>
          </p:nvPr>
        </p:nvSpPr>
        <p:spPr>
          <a:xfrm>
            <a:off x="311700" y="1170925"/>
            <a:ext cx="8520600" cy="160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9.702 projetos clientes do Eclipse</a:t>
            </a:r>
            <a:endParaRPr sz="2400"/>
          </a:p>
          <a:p>
            <a:pPr indent="-381000" lvl="0" marL="457200" rtl="0" algn="l">
              <a:lnSpc>
                <a:spcPct val="113000"/>
              </a:lnSpc>
              <a:spcBef>
                <a:spcPts val="1000"/>
              </a:spcBef>
              <a:spcAft>
                <a:spcPts val="1000"/>
              </a:spcAft>
              <a:buSzPts val="2400"/>
              <a:buChar char="●"/>
            </a:pPr>
            <a:r>
              <a:rPr lang="en" sz="2400"/>
              <a:t>2.277 clientes </a:t>
            </a:r>
            <a:r>
              <a:rPr lang="en" sz="2400"/>
              <a:t>(23,5%) usam</a:t>
            </a:r>
            <a:r>
              <a:rPr lang="en" sz="2400"/>
              <a:t> interfaces internas</a:t>
            </a:r>
            <a:endParaRPr sz="2400"/>
          </a:p>
        </p:txBody>
      </p:sp>
      <p:sp>
        <p:nvSpPr>
          <p:cNvPr id="469" name="Google Shape;469;p72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0" name="Google Shape;470;p72"/>
          <p:cNvSpPr txBox="1"/>
          <p:nvPr/>
        </p:nvSpPr>
        <p:spPr>
          <a:xfrm>
            <a:off x="759050" y="4423550"/>
            <a:ext cx="7759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33333"/>
                </a:solidFill>
                <a:highlight>
                  <a:srgbClr val="FFFFFF"/>
                </a:highlight>
              </a:rPr>
              <a:t>Andre Hora, Marco Tulio Valente, Romain Robbes, Nicolas Anquetil. When Should Internal Interfaces be Promoted to Public? In </a:t>
            </a:r>
            <a:r>
              <a:rPr i="1" lang="en" sz="1200">
                <a:solidFill>
                  <a:srgbClr val="333333"/>
                </a:solidFill>
                <a:highlight>
                  <a:srgbClr val="FFFFFF"/>
                </a:highlight>
              </a:rPr>
              <a:t>24th International Symposium on the Foundations of Software Engineering (FSE)</a:t>
            </a:r>
            <a:r>
              <a:rPr lang="en" sz="1200">
                <a:solidFill>
                  <a:srgbClr val="333333"/>
                </a:solidFill>
                <a:highlight>
                  <a:srgbClr val="FFFFFF"/>
                </a:highlight>
              </a:rPr>
              <a:t>, 2016. 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7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"</a:t>
            </a:r>
            <a:r>
              <a:rPr lang="en"/>
              <a:t>Solução</a:t>
            </a:r>
            <a:r>
              <a:rPr lang="en"/>
              <a:t>"</a:t>
            </a:r>
            <a:r>
              <a:rPr lang="en"/>
              <a:t>: Promoção para API Externa</a:t>
            </a:r>
            <a:endParaRPr/>
          </a:p>
        </p:txBody>
      </p:sp>
      <p:sp>
        <p:nvSpPr>
          <p:cNvPr id="476" name="Google Shape;476;p73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77" name="Google Shape;477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2008325"/>
            <a:ext cx="8839200" cy="1375393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Primeiro tipo de mudan</a:t>
            </a:r>
            <a:r>
              <a:rPr b="1" lang="en"/>
              <a:t>ça ("internas")</a:t>
            </a:r>
            <a:endParaRPr b="1"/>
          </a:p>
        </p:txBody>
      </p:sp>
      <p:sp>
        <p:nvSpPr>
          <p:cNvPr id="127" name="Google Shape;127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3000"/>
              </a:lnSpc>
              <a:spcBef>
                <a:spcPts val="0"/>
              </a:spcBef>
              <a:spcAft>
                <a:spcPts val="1000"/>
              </a:spcAft>
              <a:buSzPts val="2400"/>
              <a:buChar char="●"/>
            </a:pPr>
            <a:r>
              <a:rPr lang="en" sz="2400"/>
              <a:t>Como viabilizar mudanças internas, sem afetar os clientes do módulo?</a:t>
            </a:r>
            <a:endParaRPr sz="2400"/>
          </a:p>
        </p:txBody>
      </p:sp>
      <p:sp>
        <p:nvSpPr>
          <p:cNvPr id="128" name="Google Shape;128;p29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7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Segundo</a:t>
            </a:r>
            <a:r>
              <a:rPr b="1" lang="en"/>
              <a:t> tipo de mudança ("extens</a:t>
            </a:r>
            <a:r>
              <a:rPr b="1" lang="en"/>
              <a:t>ões</a:t>
            </a:r>
            <a:r>
              <a:rPr b="1" lang="en"/>
              <a:t>")</a:t>
            </a:r>
            <a:endParaRPr b="1"/>
          </a:p>
        </p:txBody>
      </p:sp>
      <p:sp>
        <p:nvSpPr>
          <p:cNvPr id="483" name="Google Shape;483;p7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Como permitir que terceiros mudem o comportamento de meu m</a:t>
            </a:r>
            <a:r>
              <a:rPr lang="en" sz="2400"/>
              <a:t>ódulo?</a:t>
            </a:r>
            <a:endParaRPr sz="2400"/>
          </a:p>
          <a:p>
            <a:pPr indent="-381000" lvl="0" marL="457200" rtl="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Permitir que terceiros mudem, configurem, adaptem, adicionem, etc comportamento em um módulo</a:t>
            </a:r>
            <a:endParaRPr sz="2400"/>
          </a:p>
          <a:p>
            <a:pPr indent="-381000" lvl="0" marL="457200" rtl="0" algn="l">
              <a:lnSpc>
                <a:spcPct val="113000"/>
              </a:lnSpc>
              <a:spcBef>
                <a:spcPts val="1000"/>
              </a:spcBef>
              <a:spcAft>
                <a:spcPts val="1000"/>
              </a:spcAft>
              <a:buSzPts val="2400"/>
              <a:buChar char="●"/>
            </a:pPr>
            <a:r>
              <a:rPr lang="en" sz="2400"/>
              <a:t>Importante: sem copiar-e-colar</a:t>
            </a:r>
            <a:endParaRPr sz="2400"/>
          </a:p>
        </p:txBody>
      </p:sp>
      <p:sp>
        <p:nvSpPr>
          <p:cNvPr id="484" name="Google Shape;484;p74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7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arenBoth"/>
            </a:pPr>
            <a:r>
              <a:rPr lang="en"/>
              <a:t>Como tornar esta fun</a:t>
            </a:r>
            <a:r>
              <a:rPr lang="en"/>
              <a:t>ção mais útil?</a:t>
            </a:r>
            <a:endParaRPr/>
          </a:p>
        </p:txBody>
      </p:sp>
      <p:sp>
        <p:nvSpPr>
          <p:cNvPr id="490" name="Google Shape;490;p75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91" name="Google Shape;491;p75"/>
          <p:cNvSpPr txBox="1"/>
          <p:nvPr/>
        </p:nvSpPr>
        <p:spPr>
          <a:xfrm>
            <a:off x="914400" y="1371600"/>
            <a:ext cx="6111300" cy="738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def log_message():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    print("Error: Something went wrong.")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76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97" name="Google Shape;497;p76"/>
          <p:cNvSpPr txBox="1"/>
          <p:nvPr/>
        </p:nvSpPr>
        <p:spPr>
          <a:xfrm>
            <a:off x="914400" y="838200"/>
            <a:ext cx="6111300" cy="738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def log_message():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    print("Error: Something went wrong.")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98" name="Google Shape;498;p76"/>
          <p:cNvSpPr txBox="1"/>
          <p:nvPr/>
        </p:nvSpPr>
        <p:spPr>
          <a:xfrm>
            <a:off x="914400" y="2438400"/>
            <a:ext cx="6111300" cy="738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def log_message(</a:t>
            </a:r>
            <a:r>
              <a:rPr lang="en" sz="1800">
                <a:highlight>
                  <a:srgbClr val="FFF2CC"/>
                </a:highlight>
                <a:latin typeface="Consolas"/>
                <a:ea typeface="Consolas"/>
                <a:cs typeface="Consolas"/>
                <a:sym typeface="Consolas"/>
              </a:rPr>
              <a:t>message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):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    print(f"Error: {message}")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99" name="Google Shape;499;p76"/>
          <p:cNvSpPr/>
          <p:nvPr/>
        </p:nvSpPr>
        <p:spPr>
          <a:xfrm>
            <a:off x="3678175" y="1766875"/>
            <a:ext cx="392700" cy="5727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77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(2) Como tornar esta função mais genérica?</a:t>
            </a:r>
            <a:endParaRPr sz="2400"/>
          </a:p>
        </p:txBody>
      </p:sp>
      <p:sp>
        <p:nvSpPr>
          <p:cNvPr id="505" name="Google Shape;505;p77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06" name="Google Shape;506;p77"/>
          <p:cNvSpPr txBox="1"/>
          <p:nvPr/>
        </p:nvSpPr>
        <p:spPr>
          <a:xfrm>
            <a:off x="609600" y="685800"/>
            <a:ext cx="5107500" cy="4371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public class SelectionSort {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  public static void sort(int[] arr) {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    int n = arr.length;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    for (int i = 0; i &lt; n - 1; i++) {                      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      int minIndex = i;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      for (int j = i + 1; j &lt; n; j++) {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        if (arr[j] &lt; arr[minIndex]) {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           minIndex = j;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        }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      }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      int temp = arr[minIndex];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      arr[minIndex] = arr[i];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      arr[i] = temp;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  }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78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12" name="Google Shape;512;p78"/>
          <p:cNvSpPr txBox="1"/>
          <p:nvPr/>
        </p:nvSpPr>
        <p:spPr>
          <a:xfrm>
            <a:off x="609600" y="152400"/>
            <a:ext cx="8328600" cy="4863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import java.util.function.BiFunction;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public class SelectionSort {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  public static void sort(int[] arr, 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                     </a:t>
            </a:r>
            <a:r>
              <a:rPr lang="en" sz="1600">
                <a:highlight>
                  <a:srgbClr val="FFF2CC"/>
                </a:highlight>
                <a:latin typeface="Consolas"/>
                <a:ea typeface="Consolas"/>
                <a:cs typeface="Consolas"/>
                <a:sym typeface="Consolas"/>
              </a:rPr>
              <a:t>BiFunction&lt;Integer, Integer, Boolean&gt; comparator)</a:t>
            </a: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 {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    int n = arr.length;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    for (int i = 0; i &lt; n - 1; i++) {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      int selectedIndex = i;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      for (int j = i + 1; j &lt; n; j++) {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        if (</a:t>
            </a:r>
            <a:r>
              <a:rPr lang="en" sz="1600">
                <a:highlight>
                  <a:srgbClr val="FFF2CC"/>
                </a:highlight>
                <a:latin typeface="Consolas"/>
                <a:ea typeface="Consolas"/>
                <a:cs typeface="Consolas"/>
                <a:sym typeface="Consolas"/>
              </a:rPr>
              <a:t>comparator.apply(arr[j], arr[selectedIndex]</a:t>
            </a: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)) {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           selectedIndex = j;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        }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      }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            </a:t>
            </a: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...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  }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  // continua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79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18" name="Google Shape;518;p79"/>
          <p:cNvSpPr txBox="1"/>
          <p:nvPr/>
        </p:nvSpPr>
        <p:spPr>
          <a:xfrm>
            <a:off x="609600" y="762000"/>
            <a:ext cx="8016600" cy="2401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public static void main(String[] args) {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    int[] numbers = {64, 25, 12, 22, 11};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...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    sort(numbers, </a:t>
            </a:r>
            <a:r>
              <a:rPr lang="en" sz="1600">
                <a:highlight>
                  <a:srgbClr val="FFF2CC"/>
                </a:highlight>
                <a:latin typeface="Consolas"/>
                <a:ea typeface="Consolas"/>
                <a:cs typeface="Consolas"/>
                <a:sym typeface="Consolas"/>
              </a:rPr>
              <a:t>(a, b) -&gt; a &lt; b</a:t>
            </a: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);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...</a:t>
            </a: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   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    sort(numbers, </a:t>
            </a:r>
            <a:r>
              <a:rPr lang="en" sz="1600">
                <a:highlight>
                  <a:srgbClr val="FFF2CC"/>
                </a:highlight>
                <a:latin typeface="Consolas"/>
                <a:ea typeface="Consolas"/>
                <a:cs typeface="Consolas"/>
                <a:sym typeface="Consolas"/>
              </a:rPr>
              <a:t>(a, b) -&gt; a &gt; b</a:t>
            </a: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);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...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  }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80"/>
          <p:cNvSpPr txBox="1"/>
          <p:nvPr>
            <p:ph idx="1" type="body"/>
          </p:nvPr>
        </p:nvSpPr>
        <p:spPr>
          <a:xfrm>
            <a:off x="311700" y="1228675"/>
            <a:ext cx="8668800" cy="6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300"/>
              </a:spcAft>
              <a:buNone/>
            </a:pPr>
            <a:r>
              <a:rPr lang="en" sz="3600">
                <a:solidFill>
                  <a:srgbClr val="666666"/>
                </a:solidFill>
              </a:rPr>
              <a:t>Quando vale a pena investir em tornar uma função mais genérica?</a:t>
            </a:r>
            <a:endParaRPr sz="3600">
              <a:solidFill>
                <a:srgbClr val="666666"/>
              </a:solidFill>
            </a:endParaRPr>
          </a:p>
        </p:txBody>
      </p:sp>
      <p:sp>
        <p:nvSpPr>
          <p:cNvPr id="524" name="Google Shape;524;p80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81"/>
          <p:cNvSpPr txBox="1"/>
          <p:nvPr>
            <p:ph idx="1" type="body"/>
          </p:nvPr>
        </p:nvSpPr>
        <p:spPr>
          <a:xfrm>
            <a:off x="311700" y="1228675"/>
            <a:ext cx="8668800" cy="6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300"/>
              </a:spcAft>
              <a:buNone/>
            </a:pPr>
            <a:r>
              <a:rPr lang="en" sz="3600">
                <a:solidFill>
                  <a:srgbClr val="666666"/>
                </a:solidFill>
              </a:rPr>
              <a:t>O que é overengineering?</a:t>
            </a:r>
            <a:endParaRPr sz="3600">
              <a:solidFill>
                <a:srgbClr val="666666"/>
              </a:solidFill>
            </a:endParaRPr>
          </a:p>
        </p:txBody>
      </p:sp>
      <p:sp>
        <p:nvSpPr>
          <p:cNvPr id="530" name="Google Shape;530;p81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82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(3) Como aumentar a reusabilidade desta classe?</a:t>
            </a:r>
            <a:endParaRPr/>
          </a:p>
        </p:txBody>
      </p:sp>
      <p:sp>
        <p:nvSpPr>
          <p:cNvPr id="536" name="Google Shape;536;p82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37" name="Google Shape;537;p82"/>
          <p:cNvSpPr txBox="1"/>
          <p:nvPr/>
        </p:nvSpPr>
        <p:spPr>
          <a:xfrm>
            <a:off x="457200" y="762000"/>
            <a:ext cx="5829600" cy="4279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class Stack {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  private </a:t>
            </a:r>
            <a:r>
              <a:rPr lang="en">
                <a:highlight>
                  <a:srgbClr val="FFF2CC"/>
                </a:highlight>
                <a:latin typeface="Consolas"/>
                <a:ea typeface="Consolas"/>
                <a:cs typeface="Consolas"/>
                <a:sym typeface="Consolas"/>
              </a:rPr>
              <a:t>int[]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 array;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  private int top;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  private int capacity;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  public Stack(int size) {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    capacity = size;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    array = new int[size];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    top = -1;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  }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  public void push(int item) {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    if (isFull()) {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       throw new IllegalStateException("Stack overflow");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    array[++top] = item;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  }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...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}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83"/>
          <p:cNvSpPr txBox="1"/>
          <p:nvPr>
            <p:ph idx="1" type="body"/>
          </p:nvPr>
        </p:nvSpPr>
        <p:spPr>
          <a:xfrm>
            <a:off x="159300" y="314275"/>
            <a:ext cx="5376900" cy="28674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public class Main {</a:t>
            </a:r>
            <a:endParaRPr sz="16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endParaRPr sz="16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public static void main(String[] args) {</a:t>
            </a:r>
            <a:endParaRPr sz="16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Stack stack = new Stack(5);</a:t>
            </a:r>
            <a:endParaRPr sz="16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stack.push(10);</a:t>
            </a:r>
            <a:endParaRPr sz="16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stack.push(20);</a:t>
            </a:r>
            <a:endParaRPr sz="16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stack.push(30);</a:t>
            </a:r>
            <a:endParaRPr sz="16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...</a:t>
            </a:r>
            <a:endParaRPr sz="16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}</a:t>
            </a:r>
            <a:endParaRPr sz="16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6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0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Information Hiding </a:t>
            </a:r>
            <a:r>
              <a:rPr lang="en" sz="2400"/>
              <a:t>(David Parnas, 1972)</a:t>
            </a:r>
            <a:endParaRPr sz="2400"/>
          </a:p>
        </p:txBody>
      </p:sp>
      <p:sp>
        <p:nvSpPr>
          <p:cNvPr id="134" name="Google Shape;134;p30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5" name="Google Shape;13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6351" y="1134775"/>
            <a:ext cx="5500449" cy="27469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6" name="Google Shape;136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50650" y="1134775"/>
            <a:ext cx="1416475" cy="179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84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48" name="Google Shape;548;p84"/>
          <p:cNvSpPr txBox="1"/>
          <p:nvPr/>
        </p:nvSpPr>
        <p:spPr>
          <a:xfrm>
            <a:off x="457200" y="228600"/>
            <a:ext cx="5829600" cy="4494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class Stack&lt;</a:t>
            </a:r>
            <a:r>
              <a:rPr lang="en">
                <a:highlight>
                  <a:srgbClr val="FFF2CC"/>
                </a:highlight>
                <a:latin typeface="Consolas"/>
                <a:ea typeface="Consolas"/>
                <a:cs typeface="Consolas"/>
                <a:sym typeface="Consolas"/>
              </a:rPr>
              <a:t>T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&gt; {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  private [] array;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  private int top;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  private int capacity;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  @SuppressWarnings("unchecked")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  public Stack(int size) {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    capacity = size;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    array = </a:t>
            </a:r>
            <a:r>
              <a:rPr lang="en">
                <a:highlight>
                  <a:srgbClr val="FFF2CC"/>
                </a:highlight>
                <a:latin typeface="Consolas"/>
                <a:ea typeface="Consolas"/>
                <a:cs typeface="Consolas"/>
                <a:sym typeface="Consolas"/>
              </a:rPr>
              <a:t>(T[])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 new Object[size];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    top = -1;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  }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  public void push(</a:t>
            </a:r>
            <a:r>
              <a:rPr lang="en">
                <a:highlight>
                  <a:srgbClr val="FFF2CC"/>
                </a:highlight>
                <a:latin typeface="Consolas"/>
                <a:ea typeface="Consolas"/>
                <a:cs typeface="Consolas"/>
                <a:sym typeface="Consolas"/>
              </a:rPr>
              <a:t>T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 item) {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    if (isFull()) {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       throw new IllegalStateException("Stack overflow");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    array[++top] = item;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...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}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85"/>
          <p:cNvSpPr txBox="1"/>
          <p:nvPr>
            <p:ph idx="1" type="body"/>
          </p:nvPr>
        </p:nvSpPr>
        <p:spPr>
          <a:xfrm>
            <a:off x="159300" y="314275"/>
            <a:ext cx="5608200" cy="29277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public class Main {</a:t>
            </a:r>
            <a:endParaRPr sz="16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endParaRPr sz="16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public static void main(String[] args) {</a:t>
            </a:r>
            <a:endParaRPr sz="16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 </a:t>
            </a:r>
            <a:r>
              <a:rPr lang="en" sz="1600">
                <a:solidFill>
                  <a:srgbClr val="000000"/>
                </a:solidFill>
                <a:highlight>
                  <a:srgbClr val="FFF2CC"/>
                </a:highlight>
                <a:latin typeface="Consolas"/>
                <a:ea typeface="Consolas"/>
                <a:cs typeface="Consolas"/>
                <a:sym typeface="Consolas"/>
              </a:rPr>
              <a:t>Stack&lt;Integer&gt;</a:t>
            </a:r>
            <a:r>
              <a:rPr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intStack = new </a:t>
            </a:r>
            <a:r>
              <a:rPr lang="en" sz="1600">
                <a:solidFill>
                  <a:srgbClr val="000000"/>
                </a:solidFill>
                <a:highlight>
                  <a:srgbClr val="FFF2CC"/>
                </a:highlight>
                <a:latin typeface="Consolas"/>
                <a:ea typeface="Consolas"/>
                <a:cs typeface="Consolas"/>
                <a:sym typeface="Consolas"/>
              </a:rPr>
              <a:t>Stack&lt;&gt;</a:t>
            </a:r>
            <a:r>
              <a:rPr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(5);</a:t>
            </a:r>
            <a:endParaRPr sz="16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 </a:t>
            </a:r>
            <a:endParaRPr sz="16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 intStack.push(10);</a:t>
            </a:r>
            <a:endParaRPr sz="16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 intStack.push(20);</a:t>
            </a:r>
            <a:endParaRPr sz="16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 intStack.push(30);</a:t>
            </a:r>
            <a:endParaRPr sz="16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 ...</a:t>
            </a:r>
            <a:endParaRPr sz="16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}</a:t>
            </a:r>
            <a:endParaRPr sz="16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6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54" name="Google Shape;554;p85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86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(4) Esta classe </a:t>
            </a:r>
            <a:r>
              <a:rPr lang="en"/>
              <a:t>é útil, mas muito genérica… Eu preciso manipular pessoas físicas e jurídicas…</a:t>
            </a:r>
            <a:endParaRPr/>
          </a:p>
        </p:txBody>
      </p:sp>
      <p:sp>
        <p:nvSpPr>
          <p:cNvPr id="560" name="Google Shape;560;p86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61" name="Google Shape;561;p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0425" y="1812725"/>
            <a:ext cx="3027749" cy="191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87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67" name="Google Shape;567;p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950" y="1605562"/>
            <a:ext cx="2655526" cy="167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8" name="Google Shape;568;p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73400" y="705600"/>
            <a:ext cx="4333302" cy="3724599"/>
          </a:xfrm>
          <a:prstGeom prst="rect">
            <a:avLst/>
          </a:prstGeom>
          <a:noFill/>
          <a:ln>
            <a:noFill/>
          </a:ln>
        </p:spPr>
      </p:pic>
      <p:sp>
        <p:nvSpPr>
          <p:cNvPr id="569" name="Google Shape;569;p87"/>
          <p:cNvSpPr/>
          <p:nvPr/>
        </p:nvSpPr>
        <p:spPr>
          <a:xfrm>
            <a:off x="7979075" y="1164275"/>
            <a:ext cx="714600" cy="6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0" name="Google Shape;570;p87"/>
          <p:cNvSpPr/>
          <p:nvPr/>
        </p:nvSpPr>
        <p:spPr>
          <a:xfrm>
            <a:off x="3617850" y="2199625"/>
            <a:ext cx="926100" cy="553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88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(5) Como permitir mudan</a:t>
            </a:r>
            <a:r>
              <a:rPr lang="en"/>
              <a:t>ças no</a:t>
            </a:r>
            <a:r>
              <a:rPr lang="en"/>
              <a:t> algoritmo de ordena</a:t>
            </a:r>
            <a:r>
              <a:rPr lang="en"/>
              <a:t>ção usado por esta classe?</a:t>
            </a:r>
            <a:endParaRPr/>
          </a:p>
        </p:txBody>
      </p:sp>
      <p:sp>
        <p:nvSpPr>
          <p:cNvPr id="576" name="Google Shape;576;p88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77" name="Google Shape;577;p88"/>
          <p:cNvSpPr txBox="1"/>
          <p:nvPr/>
        </p:nvSpPr>
        <p:spPr>
          <a:xfrm>
            <a:off x="457200" y="1295400"/>
            <a:ext cx="5964600" cy="2401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class MyList {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  ... // dados de uma lista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  ... // métodos de uma lista: add, delete, search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  public void sort() {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    ... // </a:t>
            </a:r>
            <a:r>
              <a:rPr lang="en" sz="1600">
                <a:highlight>
                  <a:srgbClr val="FFF2CC"/>
                </a:highlight>
                <a:latin typeface="Consolas"/>
                <a:ea typeface="Consolas"/>
                <a:cs typeface="Consolas"/>
                <a:sym typeface="Consolas"/>
              </a:rPr>
              <a:t>ordena a lista usando Quicksort</a:t>
            </a:r>
            <a:endParaRPr sz="1600">
              <a:highlight>
                <a:srgbClr val="FFF2CC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  }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89"/>
          <p:cNvSpPr txBox="1"/>
          <p:nvPr/>
        </p:nvSpPr>
        <p:spPr>
          <a:xfrm>
            <a:off x="228600" y="152400"/>
            <a:ext cx="6756900" cy="4863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c</a:t>
            </a: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lass MyList {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  ... // dados de uma lista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  ... // métodos de uma lista: add, delete, search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600">
                <a:highlight>
                  <a:srgbClr val="FFF2CC"/>
                </a:highlight>
                <a:latin typeface="Consolas"/>
                <a:ea typeface="Consolas"/>
                <a:cs typeface="Consolas"/>
                <a:sym typeface="Consolas"/>
              </a:rPr>
              <a:t>private SortStrategy strategy;</a:t>
            </a:r>
            <a:endParaRPr sz="1600">
              <a:highlight>
                <a:srgbClr val="FFF2CC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  public MyList() {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    strategy = new QuickSortStrategy();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  }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600">
                <a:highlight>
                  <a:srgbClr val="FFF2CC"/>
                </a:highlight>
                <a:latin typeface="Consolas"/>
                <a:ea typeface="Consolas"/>
                <a:cs typeface="Consolas"/>
                <a:sym typeface="Consolas"/>
              </a:rPr>
              <a:t>public void setSortStrategy(SortStrategy strategy) {</a:t>
            </a:r>
            <a:endParaRPr sz="1600">
              <a:highlight>
                <a:srgbClr val="FFF2CC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highlight>
                  <a:srgbClr val="FFF2CC"/>
                </a:highlight>
                <a:latin typeface="Consolas"/>
                <a:ea typeface="Consolas"/>
                <a:cs typeface="Consolas"/>
                <a:sym typeface="Consolas"/>
              </a:rPr>
              <a:t>    this.strategy = strategy;</a:t>
            </a:r>
            <a:endParaRPr sz="1600">
              <a:highlight>
                <a:srgbClr val="FFF2CC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highlight>
                  <a:srgbClr val="FFF2CC"/>
                </a:highlight>
                <a:latin typeface="Consolas"/>
                <a:ea typeface="Consolas"/>
                <a:cs typeface="Consolas"/>
                <a:sym typeface="Consolas"/>
              </a:rPr>
              <a:t>  }</a:t>
            </a:r>
            <a:endParaRPr sz="1600">
              <a:highlight>
                <a:srgbClr val="FFF2CC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  public void sort() {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    strategy.sort(this);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  }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583" name="Google Shape;583;p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57774" y="152400"/>
            <a:ext cx="1174575" cy="1790525"/>
          </a:xfrm>
          <a:prstGeom prst="rect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90"/>
          <p:cNvSpPr txBox="1"/>
          <p:nvPr/>
        </p:nvSpPr>
        <p:spPr>
          <a:xfrm>
            <a:off x="299875" y="297225"/>
            <a:ext cx="6524700" cy="4155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highlight>
                  <a:srgbClr val="FFF2CC"/>
                </a:highlight>
                <a:latin typeface="Consolas"/>
                <a:ea typeface="Consolas"/>
                <a:cs typeface="Consolas"/>
                <a:sym typeface="Consolas"/>
              </a:rPr>
              <a:t>interface</a:t>
            </a:r>
            <a:r>
              <a:rPr lang="en" sz="1600">
                <a:highlight>
                  <a:srgbClr val="FFF2CC"/>
                </a:highlight>
                <a:latin typeface="Consolas"/>
                <a:ea typeface="Consolas"/>
                <a:cs typeface="Consolas"/>
                <a:sym typeface="Consolas"/>
              </a:rPr>
              <a:t> SortStrategy</a:t>
            </a: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 {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  void sort(MyList list);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class QuickSortStrategy </a:t>
            </a:r>
            <a:r>
              <a:rPr lang="en" sz="1600">
                <a:highlight>
                  <a:srgbClr val="FFF2CC"/>
                </a:highlight>
                <a:latin typeface="Consolas"/>
                <a:ea typeface="Consolas"/>
                <a:cs typeface="Consolas"/>
                <a:sym typeface="Consolas"/>
              </a:rPr>
              <a:t>implements SortStrategy</a:t>
            </a: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 {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  void sort(MyList list) { 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    ... 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  }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class ShellSortStrategy </a:t>
            </a:r>
            <a:r>
              <a:rPr lang="en" sz="1600">
                <a:highlight>
                  <a:srgbClr val="FFF2CC"/>
                </a:highlight>
                <a:latin typeface="Consolas"/>
                <a:ea typeface="Consolas"/>
                <a:cs typeface="Consolas"/>
                <a:sym typeface="Consolas"/>
              </a:rPr>
              <a:t>implements SortStrategy</a:t>
            </a: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 {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  void sort(MyList list) { 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    ... 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  }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589" name="Google Shape;589;p90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91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95" name="Google Shape;595;p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625" y="736125"/>
            <a:ext cx="3682176" cy="14082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96" name="Google Shape;596;p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01650" y="3474300"/>
            <a:ext cx="4196725" cy="15554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597" name="Google Shape;597;p91"/>
          <p:cNvCxnSpPr/>
          <p:nvPr/>
        </p:nvCxnSpPr>
        <p:spPr>
          <a:xfrm>
            <a:off x="4134200" y="155275"/>
            <a:ext cx="19500" cy="2814300"/>
          </a:xfrm>
          <a:prstGeom prst="straightConnector1">
            <a:avLst/>
          </a:prstGeom>
          <a:noFill/>
          <a:ln cap="flat" cmpd="sng" w="38100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598" name="Google Shape;598;p9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00125" y="742550"/>
            <a:ext cx="3853976" cy="2612401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99" name="Google Shape;599;p91"/>
          <p:cNvSpPr txBox="1"/>
          <p:nvPr/>
        </p:nvSpPr>
        <p:spPr>
          <a:xfrm>
            <a:off x="222625" y="176125"/>
            <a:ext cx="3682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Solução sem padrão de projeto</a:t>
            </a:r>
            <a:endParaRPr b="1" sz="1800"/>
          </a:p>
        </p:txBody>
      </p:sp>
      <p:sp>
        <p:nvSpPr>
          <p:cNvPr id="600" name="Google Shape;600;p91"/>
          <p:cNvSpPr txBox="1"/>
          <p:nvPr/>
        </p:nvSpPr>
        <p:spPr>
          <a:xfrm>
            <a:off x="4413625" y="176125"/>
            <a:ext cx="3682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Solução usando Strategy</a:t>
            </a:r>
            <a:endParaRPr b="1" sz="1800"/>
          </a:p>
        </p:txBody>
      </p:sp>
      <p:cxnSp>
        <p:nvCxnSpPr>
          <p:cNvPr id="601" name="Google Shape;601;p91"/>
          <p:cNvCxnSpPr/>
          <p:nvPr/>
        </p:nvCxnSpPr>
        <p:spPr>
          <a:xfrm flipH="1" rot="10800000">
            <a:off x="135875" y="3000350"/>
            <a:ext cx="4043700" cy="8100"/>
          </a:xfrm>
          <a:prstGeom prst="straightConnector1">
            <a:avLst/>
          </a:prstGeom>
          <a:noFill/>
          <a:ln cap="flat" cmpd="sng" w="38100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02" name="Google Shape;602;p91"/>
          <p:cNvSpPr txBox="1"/>
          <p:nvPr/>
        </p:nvSpPr>
        <p:spPr>
          <a:xfrm>
            <a:off x="1520400" y="2373700"/>
            <a:ext cx="973200" cy="393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 classe</a:t>
            </a:r>
            <a:endParaRPr/>
          </a:p>
        </p:txBody>
      </p:sp>
      <p:sp>
        <p:nvSpPr>
          <p:cNvPr id="603" name="Google Shape;603;p91"/>
          <p:cNvSpPr txBox="1"/>
          <p:nvPr/>
        </p:nvSpPr>
        <p:spPr>
          <a:xfrm>
            <a:off x="834600" y="3821500"/>
            <a:ext cx="2833800" cy="8418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 classe (com mais código)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+1 classe abstrata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+2 classes de estratégias</a:t>
            </a:r>
            <a:endParaRPr/>
          </a:p>
        </p:txBody>
      </p:sp>
      <p:cxnSp>
        <p:nvCxnSpPr>
          <p:cNvPr id="604" name="Google Shape;604;p91"/>
          <p:cNvCxnSpPr>
            <a:endCxn id="603" idx="0"/>
          </p:cNvCxnSpPr>
          <p:nvPr/>
        </p:nvCxnSpPr>
        <p:spPr>
          <a:xfrm flipH="1">
            <a:off x="2251500" y="3066700"/>
            <a:ext cx="2135100" cy="754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05" name="Google Shape;605;p91"/>
          <p:cNvCxnSpPr>
            <a:stCxn id="596" idx="1"/>
            <a:endCxn id="603" idx="3"/>
          </p:cNvCxnSpPr>
          <p:nvPr/>
        </p:nvCxnSpPr>
        <p:spPr>
          <a:xfrm rot="10800000">
            <a:off x="3668450" y="4242437"/>
            <a:ext cx="733200" cy="9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92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(6) Como permitir que um </a:t>
            </a:r>
            <a:r>
              <a:rPr lang="en"/>
              <a:t>interruptor controle também outros dispositivos?</a:t>
            </a:r>
            <a:endParaRPr/>
          </a:p>
        </p:txBody>
      </p:sp>
      <p:sp>
        <p:nvSpPr>
          <p:cNvPr id="611" name="Google Shape;611;p92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12" name="Google Shape;612;p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9573" y="1538750"/>
            <a:ext cx="5699449" cy="1568300"/>
          </a:xfrm>
          <a:prstGeom prst="rect">
            <a:avLst/>
          </a:prstGeom>
          <a:noFill/>
          <a:ln>
            <a:noFill/>
          </a:ln>
        </p:spPr>
      </p:pic>
      <p:sp>
        <p:nvSpPr>
          <p:cNvPr id="613" name="Google Shape;613;p92"/>
          <p:cNvSpPr txBox="1"/>
          <p:nvPr/>
        </p:nvSpPr>
        <p:spPr>
          <a:xfrm>
            <a:off x="1289800" y="4533400"/>
            <a:ext cx="6291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Agile Software Development, Principles, Patterns, and Practices" by Robert C. Martin.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93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19" name="Google Shape;619;p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0973" y="167150"/>
            <a:ext cx="5699449" cy="15683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20" name="Google Shape;620;p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40583" y="2238650"/>
            <a:ext cx="5499832" cy="2722251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21" name="Google Shape;621;p93"/>
          <p:cNvSpPr/>
          <p:nvPr/>
        </p:nvSpPr>
        <p:spPr>
          <a:xfrm>
            <a:off x="4043525" y="1817125"/>
            <a:ext cx="332100" cy="2919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22" name="Google Shape;622;p9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41725" y="167149"/>
            <a:ext cx="1044075" cy="135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1"/>
          <p:cNvSpPr txBox="1"/>
          <p:nvPr>
            <p:ph idx="1" type="body"/>
          </p:nvPr>
        </p:nvSpPr>
        <p:spPr>
          <a:xfrm>
            <a:off x="311700" y="1609675"/>
            <a:ext cx="8668800" cy="6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200"/>
              <a:t>Módulo = interface + implementação</a:t>
            </a:r>
            <a:endParaRPr sz="3200"/>
          </a:p>
        </p:txBody>
      </p:sp>
      <p:sp>
        <p:nvSpPr>
          <p:cNvPr id="142" name="Google Shape;142;p31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94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28" name="Google Shape;628;p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758" y="2218175"/>
            <a:ext cx="8276244" cy="236810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29" name="Google Shape;629;p94"/>
          <p:cNvSpPr txBox="1"/>
          <p:nvPr/>
        </p:nvSpPr>
        <p:spPr>
          <a:xfrm>
            <a:off x="2775125" y="4664675"/>
            <a:ext cx="3975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Figura extraída do blog da ThoughtWorks (</a:t>
            </a:r>
            <a:r>
              <a:rPr lang="en" sz="1200" u="sng">
                <a:solidFill>
                  <a:schemeClr val="hlink"/>
                </a:solidFill>
                <a:hlinkClick r:id="rId4"/>
              </a:rPr>
              <a:t>link</a:t>
            </a:r>
            <a:r>
              <a:rPr lang="en" sz="1200"/>
              <a:t>)</a:t>
            </a:r>
            <a:endParaRPr sz="1200"/>
          </a:p>
        </p:txBody>
      </p:sp>
      <p:pic>
        <p:nvPicPr>
          <p:cNvPr id="630" name="Google Shape;630;p9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63350" y="135271"/>
            <a:ext cx="1457925" cy="189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95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36" name="Google Shape;636;p9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(7) Qual o problema com esta classe?</a:t>
            </a:r>
            <a:endParaRPr sz="2500"/>
          </a:p>
        </p:txBody>
      </p:sp>
      <p:sp>
        <p:nvSpPr>
          <p:cNvPr id="637" name="Google Shape;637;p95"/>
          <p:cNvSpPr txBox="1"/>
          <p:nvPr/>
        </p:nvSpPr>
        <p:spPr>
          <a:xfrm>
            <a:off x="465225" y="1856425"/>
            <a:ext cx="6882600" cy="1354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lang="en" sz="1900">
                <a:latin typeface="Consolas"/>
                <a:ea typeface="Consolas"/>
                <a:cs typeface="Consolas"/>
                <a:sym typeface="Consolas"/>
              </a:rPr>
              <a:t> A {</a:t>
            </a:r>
            <a:endParaRPr sz="19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b="1" lang="en" sz="1900">
                <a:latin typeface="Consolas"/>
                <a:ea typeface="Consolas"/>
                <a:cs typeface="Consolas"/>
                <a:sym typeface="Consolas"/>
              </a:rPr>
              <a:t>private</a:t>
            </a:r>
            <a:r>
              <a:rPr lang="en" sz="1900">
                <a:latin typeface="Consolas"/>
                <a:ea typeface="Consolas"/>
                <a:cs typeface="Consolas"/>
                <a:sym typeface="Consolas"/>
              </a:rPr>
              <a:t> ServicoPagto pagto = </a:t>
            </a:r>
            <a:r>
              <a:rPr b="1" lang="en" sz="1900">
                <a:highlight>
                  <a:srgbClr val="FFF2CC"/>
                </a:highlight>
                <a:latin typeface="Consolas"/>
                <a:ea typeface="Consolas"/>
                <a:cs typeface="Consolas"/>
                <a:sym typeface="Consolas"/>
              </a:rPr>
              <a:t>new</a:t>
            </a:r>
            <a:r>
              <a:rPr lang="en" sz="1900">
                <a:highlight>
                  <a:srgbClr val="FFF2CC"/>
                </a:highlight>
                <a:latin typeface="Consolas"/>
                <a:ea typeface="Consolas"/>
                <a:cs typeface="Consolas"/>
                <a:sym typeface="Consolas"/>
              </a:rPr>
              <a:t> PagtoPayPal();</a:t>
            </a:r>
            <a:endParaRPr sz="1900">
              <a:highlight>
                <a:srgbClr val="FFF2CC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Consolas"/>
                <a:ea typeface="Consolas"/>
                <a:cs typeface="Consolas"/>
                <a:sym typeface="Consolas"/>
              </a:rPr>
              <a:t>  ...</a:t>
            </a:r>
            <a:endParaRPr sz="19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9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96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43" name="Google Shape;643;p96"/>
          <p:cNvSpPr txBox="1"/>
          <p:nvPr/>
        </p:nvSpPr>
        <p:spPr>
          <a:xfrm>
            <a:off x="541425" y="1246825"/>
            <a:ext cx="7158600" cy="2770500"/>
          </a:xfrm>
          <a:prstGeom prst="rect">
            <a:avLst/>
          </a:prstGeom>
          <a:noFill/>
          <a:ln cap="flat" cmpd="sng" w="9525">
            <a:solidFill>
              <a:srgbClr val="11111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lang="en" sz="2100">
                <a:latin typeface="Consolas"/>
                <a:ea typeface="Consolas"/>
                <a:cs typeface="Consolas"/>
                <a:sym typeface="Consolas"/>
              </a:rPr>
              <a:t> A {</a:t>
            </a:r>
            <a:endParaRPr sz="2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b="1" lang="en" sz="2100">
                <a:latin typeface="Consolas"/>
                <a:ea typeface="Consolas"/>
                <a:cs typeface="Consolas"/>
                <a:sym typeface="Consolas"/>
              </a:rPr>
              <a:t>private</a:t>
            </a:r>
            <a:r>
              <a:rPr lang="en" sz="2100">
                <a:latin typeface="Consolas"/>
                <a:ea typeface="Consolas"/>
                <a:cs typeface="Consolas"/>
                <a:sym typeface="Consolas"/>
              </a:rPr>
              <a:t> ServicoPagto pagto;</a:t>
            </a:r>
            <a:endParaRPr sz="2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Consolas"/>
                <a:ea typeface="Consolas"/>
                <a:cs typeface="Consolas"/>
                <a:sym typeface="Consolas"/>
              </a:rPr>
              <a:t>  </a:t>
            </a:r>
            <a:endParaRPr sz="2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2100">
                <a:solidFill>
                  <a:schemeClr val="dk1"/>
                </a:solidFill>
                <a:highlight>
                  <a:srgbClr val="FFF2CC"/>
                </a:highlight>
                <a:latin typeface="Consolas"/>
                <a:ea typeface="Consolas"/>
                <a:cs typeface="Consolas"/>
                <a:sym typeface="Consolas"/>
              </a:rPr>
              <a:t>A(ServicoPagto pagto)</a:t>
            </a:r>
            <a:r>
              <a:rPr lang="en" sz="2100">
                <a:latin typeface="Consolas"/>
                <a:ea typeface="Consolas"/>
                <a:cs typeface="Consolas"/>
                <a:sym typeface="Consolas"/>
              </a:rPr>
              <a:t> { </a:t>
            </a:r>
            <a:r>
              <a:rPr b="1" lang="en" sz="16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// injeção de dependência</a:t>
            </a: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 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b="1" lang="en" sz="2100">
                <a:latin typeface="Consolas"/>
                <a:ea typeface="Consolas"/>
                <a:cs typeface="Consolas"/>
                <a:sym typeface="Consolas"/>
              </a:rPr>
              <a:t>this</a:t>
            </a:r>
            <a:r>
              <a:rPr lang="en" sz="2100">
                <a:latin typeface="Consolas"/>
                <a:ea typeface="Consolas"/>
                <a:cs typeface="Consolas"/>
                <a:sym typeface="Consolas"/>
              </a:rPr>
              <a:t>.pagto = pagto;</a:t>
            </a:r>
            <a:endParaRPr sz="2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Consolas"/>
                <a:ea typeface="Consolas"/>
                <a:cs typeface="Consolas"/>
                <a:sym typeface="Consolas"/>
              </a:rPr>
              <a:t>  }</a:t>
            </a:r>
            <a:endParaRPr sz="2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Consolas"/>
                <a:ea typeface="Consolas"/>
                <a:cs typeface="Consolas"/>
                <a:sym typeface="Consolas"/>
              </a:rPr>
              <a:t>  ...</a:t>
            </a:r>
            <a:endParaRPr sz="2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3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97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49" name="Google Shape;649;p97"/>
          <p:cNvSpPr txBox="1"/>
          <p:nvPr/>
        </p:nvSpPr>
        <p:spPr>
          <a:xfrm>
            <a:off x="617625" y="865825"/>
            <a:ext cx="6720300" cy="2770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lang="en" sz="2100">
                <a:latin typeface="Consolas"/>
                <a:ea typeface="Consolas"/>
                <a:cs typeface="Consolas"/>
                <a:sym typeface="Consolas"/>
              </a:rPr>
              <a:t> A {</a:t>
            </a:r>
            <a:endParaRPr sz="2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b="1" lang="en" sz="2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private </a:t>
            </a:r>
            <a:r>
              <a:rPr lang="en" sz="2100">
                <a:latin typeface="Consolas"/>
                <a:ea typeface="Consolas"/>
                <a:cs typeface="Consolas"/>
                <a:sym typeface="Consolas"/>
              </a:rPr>
              <a:t>ServicoPagto pagto;</a:t>
            </a:r>
            <a:endParaRPr sz="2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Consolas"/>
                <a:ea typeface="Consolas"/>
                <a:cs typeface="Consolas"/>
                <a:sym typeface="Consolas"/>
              </a:rPr>
              <a:t>  ...</a:t>
            </a:r>
            <a:endParaRPr sz="2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Consolas"/>
                <a:ea typeface="Consolas"/>
                <a:cs typeface="Consolas"/>
                <a:sym typeface="Consolas"/>
              </a:rPr>
              <a:t>  void </a:t>
            </a:r>
            <a:r>
              <a:rPr lang="en" sz="2100">
                <a:solidFill>
                  <a:schemeClr val="dk1"/>
                </a:solidFill>
                <a:highlight>
                  <a:srgbClr val="FFF2CC"/>
                </a:highlight>
                <a:latin typeface="Consolas"/>
                <a:ea typeface="Consolas"/>
                <a:cs typeface="Consolas"/>
                <a:sym typeface="Consolas"/>
              </a:rPr>
              <a:t>setServicoPagto</a:t>
            </a:r>
            <a:r>
              <a:rPr lang="en" sz="2100">
                <a:latin typeface="Consolas"/>
                <a:ea typeface="Consolas"/>
                <a:cs typeface="Consolas"/>
                <a:sym typeface="Consolas"/>
              </a:rPr>
              <a:t>(ServicoPagto pagto)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b="1" lang="en" sz="2100">
                <a:latin typeface="Consolas"/>
                <a:ea typeface="Consolas"/>
                <a:cs typeface="Consolas"/>
                <a:sym typeface="Consolas"/>
              </a:rPr>
              <a:t>this</a:t>
            </a:r>
            <a:r>
              <a:rPr lang="en" sz="2100">
                <a:latin typeface="Consolas"/>
                <a:ea typeface="Consolas"/>
                <a:cs typeface="Consolas"/>
                <a:sym typeface="Consolas"/>
              </a:rPr>
              <a:t>.pagto = pagto;</a:t>
            </a:r>
            <a:endParaRPr sz="2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Consolas"/>
                <a:ea typeface="Consolas"/>
                <a:cs typeface="Consolas"/>
                <a:sym typeface="Consolas"/>
              </a:rPr>
              <a:t>  }</a:t>
            </a:r>
            <a:endParaRPr sz="2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Consolas"/>
                <a:ea typeface="Consolas"/>
                <a:cs typeface="Consolas"/>
                <a:sym typeface="Consolas"/>
              </a:rPr>
              <a:t>  ...</a:t>
            </a:r>
            <a:endParaRPr sz="2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3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98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55" name="Google Shape;655;p98"/>
          <p:cNvSpPr txBox="1"/>
          <p:nvPr/>
        </p:nvSpPr>
        <p:spPr>
          <a:xfrm>
            <a:off x="850000" y="817075"/>
            <a:ext cx="6981000" cy="3093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lang="en" sz="2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A {</a:t>
            </a:r>
            <a:endParaRPr sz="21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b="1" lang="en" sz="2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private</a:t>
            </a:r>
            <a:r>
              <a:rPr lang="en" sz="2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ServicoPagto pagto;</a:t>
            </a:r>
            <a:endParaRPr sz="21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endParaRPr sz="21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2100">
                <a:solidFill>
                  <a:schemeClr val="dk1"/>
                </a:solidFill>
                <a:highlight>
                  <a:srgbClr val="FFF2CC"/>
                </a:highlight>
                <a:latin typeface="Consolas"/>
                <a:ea typeface="Consolas"/>
                <a:cs typeface="Consolas"/>
                <a:sym typeface="Consolas"/>
              </a:rPr>
              <a:t>@Inject</a:t>
            </a:r>
            <a:r>
              <a:rPr lang="en" sz="2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   </a:t>
            </a:r>
            <a:r>
              <a:rPr b="1" lang="en" sz="16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// anotação do framework</a:t>
            </a:r>
            <a:r>
              <a:rPr lang="en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endParaRPr sz="21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A(ServicoPagto pagto) { </a:t>
            </a:r>
            <a:endParaRPr b="1" sz="160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b="1" lang="en" sz="2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this</a:t>
            </a:r>
            <a:r>
              <a:rPr lang="en" sz="2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.pagto = pagto;</a:t>
            </a:r>
            <a:endParaRPr sz="21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}</a:t>
            </a:r>
            <a:endParaRPr sz="21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...</a:t>
            </a:r>
            <a:endParaRPr sz="21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b="1" sz="210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99"/>
          <p:cNvSpPr txBox="1"/>
          <p:nvPr>
            <p:ph idx="1" type="body"/>
          </p:nvPr>
        </p:nvSpPr>
        <p:spPr>
          <a:xfrm>
            <a:off x="311700" y="1162450"/>
            <a:ext cx="8709300" cy="128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Java: Spring, Guice, Dagger2</a:t>
            </a:r>
            <a:endParaRPr sz="2400"/>
          </a:p>
          <a:p>
            <a:pPr indent="-3810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TypeScript: InversifyJS</a:t>
            </a:r>
            <a:endParaRPr sz="2400"/>
          </a:p>
          <a:p>
            <a:pPr indent="-3810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400"/>
              <a:buChar char="●"/>
            </a:pPr>
            <a:r>
              <a:rPr lang="en" sz="2400"/>
              <a:t>Go: wire</a:t>
            </a:r>
            <a:endParaRPr sz="2400"/>
          </a:p>
        </p:txBody>
      </p:sp>
      <p:sp>
        <p:nvSpPr>
          <p:cNvPr id="661" name="Google Shape;661;p9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Frameworks de Injeção de Dependência</a:t>
            </a:r>
            <a:endParaRPr sz="2500"/>
          </a:p>
        </p:txBody>
      </p:sp>
      <p:sp>
        <p:nvSpPr>
          <p:cNvPr id="662" name="Google Shape;662;p99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100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8" name="Google Shape;668;p100"/>
          <p:cNvSpPr txBox="1"/>
          <p:nvPr/>
        </p:nvSpPr>
        <p:spPr>
          <a:xfrm>
            <a:off x="5424775" y="401725"/>
            <a:ext cx="32112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666666"/>
                </a:solidFill>
              </a:rPr>
              <a:t>Nome hipotético de um framework de injeção de dependência</a:t>
            </a:r>
            <a:endParaRPr sz="1700">
              <a:solidFill>
                <a:srgbClr val="666666"/>
              </a:solidFill>
            </a:endParaRPr>
          </a:p>
        </p:txBody>
      </p:sp>
      <p:cxnSp>
        <p:nvCxnSpPr>
          <p:cNvPr id="669" name="Google Shape;669;p100"/>
          <p:cNvCxnSpPr>
            <a:endCxn id="668" idx="1"/>
          </p:cNvCxnSpPr>
          <p:nvPr/>
        </p:nvCxnSpPr>
        <p:spPr>
          <a:xfrm flipH="1" rot="10800000">
            <a:off x="3019075" y="886525"/>
            <a:ext cx="2405700" cy="1730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70" name="Google Shape;670;p100"/>
          <p:cNvSpPr txBox="1"/>
          <p:nvPr/>
        </p:nvSpPr>
        <p:spPr>
          <a:xfrm>
            <a:off x="836150" y="1470350"/>
            <a:ext cx="5776800" cy="2770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lang="en" sz="2100">
                <a:latin typeface="Consolas"/>
                <a:ea typeface="Consolas"/>
                <a:cs typeface="Consolas"/>
                <a:sym typeface="Consolas"/>
              </a:rPr>
              <a:t> Cliente {</a:t>
            </a:r>
            <a:endParaRPr sz="2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Consolas"/>
                <a:ea typeface="Consolas"/>
                <a:cs typeface="Consolas"/>
                <a:sym typeface="Consolas"/>
              </a:rPr>
              <a:t>  void foo() {</a:t>
            </a:r>
            <a:endParaRPr sz="2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Consolas"/>
                <a:ea typeface="Consolas"/>
                <a:cs typeface="Consolas"/>
                <a:sym typeface="Consolas"/>
              </a:rPr>
              <a:t>    A a = </a:t>
            </a:r>
            <a:r>
              <a:rPr lang="en" sz="2100">
                <a:highlight>
                  <a:srgbClr val="FFF2CC"/>
                </a:highlight>
                <a:latin typeface="Consolas"/>
                <a:ea typeface="Consolas"/>
                <a:cs typeface="Consolas"/>
                <a:sym typeface="Consolas"/>
              </a:rPr>
              <a:t>DIF.getInstance(A.class);</a:t>
            </a:r>
            <a:endParaRPr sz="2100">
              <a:highlight>
                <a:srgbClr val="FFF2CC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Consolas"/>
                <a:ea typeface="Consolas"/>
                <a:cs typeface="Consolas"/>
                <a:sym typeface="Consolas"/>
              </a:rPr>
              <a:t>    ...</a:t>
            </a:r>
            <a:endParaRPr sz="2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Consolas"/>
                <a:ea typeface="Consolas"/>
                <a:cs typeface="Consolas"/>
                <a:sym typeface="Consolas"/>
              </a:rPr>
              <a:t>  }</a:t>
            </a:r>
            <a:endParaRPr sz="2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Consolas"/>
                <a:ea typeface="Consolas"/>
                <a:cs typeface="Consolas"/>
                <a:sym typeface="Consolas"/>
              </a:rPr>
              <a:t> </a:t>
            </a:r>
            <a:endParaRPr sz="2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3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101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Pergunta: como o framework vai inferir a dependência que precisa injetar na classe A?</a:t>
            </a:r>
            <a:endParaRPr sz="2500"/>
          </a:p>
        </p:txBody>
      </p:sp>
      <p:sp>
        <p:nvSpPr>
          <p:cNvPr id="676" name="Google Shape;676;p101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102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Pergunta: como o framework vai inferir a dependência que precisa injetar na classe A?</a:t>
            </a:r>
            <a:endParaRPr sz="2500"/>
          </a:p>
        </p:txBody>
      </p:sp>
      <p:sp>
        <p:nvSpPr>
          <p:cNvPr id="682" name="Google Shape;682;p102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83" name="Google Shape;683;p102"/>
          <p:cNvSpPr txBox="1"/>
          <p:nvPr/>
        </p:nvSpPr>
        <p:spPr>
          <a:xfrm>
            <a:off x="1764350" y="1759675"/>
            <a:ext cx="4436100" cy="2524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Consolas"/>
                <a:ea typeface="Consolas"/>
                <a:cs typeface="Consolas"/>
                <a:sym typeface="Consolas"/>
              </a:rPr>
              <a:t>{ </a:t>
            </a:r>
            <a:endParaRPr sz="19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9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1900">
                <a:latin typeface="Consolas"/>
                <a:ea typeface="Consolas"/>
                <a:cs typeface="Consolas"/>
                <a:sym typeface="Consolas"/>
              </a:rPr>
              <a:t>dependencies</a:t>
            </a:r>
            <a:r>
              <a:rPr lang="en" sz="19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1900">
                <a:latin typeface="Consolas"/>
                <a:ea typeface="Consolas"/>
                <a:cs typeface="Consolas"/>
                <a:sym typeface="Consolas"/>
              </a:rPr>
              <a:t>: {</a:t>
            </a:r>
            <a:endParaRPr sz="19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Consolas"/>
                <a:ea typeface="Consolas"/>
                <a:cs typeface="Consolas"/>
                <a:sym typeface="Consolas"/>
              </a:rPr>
              <a:t>     "ServicoPagto": {</a:t>
            </a:r>
            <a:endParaRPr sz="19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Consolas"/>
                <a:ea typeface="Consolas"/>
                <a:cs typeface="Consolas"/>
                <a:sym typeface="Consolas"/>
              </a:rPr>
              <a:t>        "class": "PgtoPayPal"</a:t>
            </a:r>
            <a:endParaRPr sz="19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Consolas"/>
                <a:ea typeface="Consolas"/>
                <a:cs typeface="Consolas"/>
                <a:sym typeface="Consolas"/>
              </a:rPr>
              <a:t>      }</a:t>
            </a:r>
            <a:endParaRPr sz="19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Consolas"/>
                <a:ea typeface="Consolas"/>
                <a:cs typeface="Consolas"/>
                <a:sym typeface="Consolas"/>
              </a:rPr>
              <a:t>   }</a:t>
            </a:r>
            <a:endParaRPr sz="19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Consolas"/>
                <a:ea typeface="Consolas"/>
                <a:cs typeface="Consolas"/>
                <a:sym typeface="Consolas"/>
              </a:rPr>
              <a:t>  ...</a:t>
            </a:r>
            <a:endParaRPr sz="19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Consolas"/>
                <a:ea typeface="Consolas"/>
                <a:cs typeface="Consolas"/>
                <a:sym typeface="Consolas"/>
              </a:rPr>
              <a:t>}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103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Exercício: Qual a principal vantagem de usar um DIF?</a:t>
            </a:r>
            <a:endParaRPr sz="2500"/>
          </a:p>
        </p:txBody>
      </p:sp>
      <p:sp>
        <p:nvSpPr>
          <p:cNvPr id="689" name="Google Shape;689;p103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Exerc</a:t>
            </a:r>
            <a:r>
              <a:rPr lang="en"/>
              <a:t>ício</a:t>
            </a:r>
            <a:endParaRPr/>
          </a:p>
        </p:txBody>
      </p:sp>
      <p:sp>
        <p:nvSpPr>
          <p:cNvPr id="148" name="Google Shape;148;p32"/>
          <p:cNvSpPr txBox="1"/>
          <p:nvPr>
            <p:ph idx="1" type="body"/>
          </p:nvPr>
        </p:nvSpPr>
        <p:spPr>
          <a:xfrm>
            <a:off x="311700" y="1232475"/>
            <a:ext cx="8520600" cy="26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Qual a interface de uma:</a:t>
            </a:r>
            <a:endParaRPr sz="2400"/>
          </a:p>
          <a:p>
            <a:pPr indent="-381000" lvl="1" marL="914400" rtl="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Função?</a:t>
            </a:r>
            <a:endParaRPr sz="2400"/>
          </a:p>
          <a:p>
            <a:pPr indent="-381000" lvl="1" marL="914400" rtl="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Classe?</a:t>
            </a:r>
            <a:endParaRPr sz="2400"/>
          </a:p>
          <a:p>
            <a:pPr indent="-381000" lvl="1" marL="914400" rtl="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Pacote ou biblioteca?</a:t>
            </a:r>
            <a:endParaRPr sz="2400"/>
          </a:p>
          <a:p>
            <a:pPr indent="-381000" lvl="1" marL="914400" rtl="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Backend?</a:t>
            </a:r>
            <a:endParaRPr sz="2400"/>
          </a:p>
          <a:p>
            <a:pPr indent="0" lvl="0" marL="0" rtl="0" algn="l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49" name="Google Shape;149;p32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104"/>
          <p:cNvSpPr txBox="1"/>
          <p:nvPr>
            <p:ph idx="1" type="body"/>
          </p:nvPr>
        </p:nvSpPr>
        <p:spPr>
          <a:xfrm>
            <a:off x="311700" y="1391050"/>
            <a:ext cx="8709300" cy="128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" sz="2200"/>
              <a:t>Parâmetros</a:t>
            </a:r>
            <a:endParaRPr sz="2200"/>
          </a:p>
          <a:p>
            <a:pPr indent="-3683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AutoNum type="arabicPeriod"/>
            </a:pPr>
            <a:r>
              <a:rPr lang="en" sz="2200"/>
              <a:t>Funções de ordem superior (ou funções lambda)</a:t>
            </a:r>
            <a:endParaRPr sz="2200"/>
          </a:p>
          <a:p>
            <a:pPr indent="-3683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AutoNum type="arabicPeriod"/>
            </a:pPr>
            <a:r>
              <a:rPr lang="en" sz="2200"/>
              <a:t>Classes genéricas (polimorfismo paramétrico)</a:t>
            </a:r>
            <a:endParaRPr sz="2200"/>
          </a:p>
          <a:p>
            <a:pPr indent="-3683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AutoNum type="arabicPeriod"/>
            </a:pPr>
            <a:r>
              <a:rPr lang="en" sz="2200"/>
              <a:t>Herança</a:t>
            </a:r>
            <a:endParaRPr sz="2200"/>
          </a:p>
          <a:p>
            <a:pPr indent="-3683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AutoNum type="arabicPeriod"/>
            </a:pPr>
            <a:r>
              <a:rPr lang="en" sz="2200"/>
              <a:t>Design Patterns (Strategy, Template Method, etc)</a:t>
            </a:r>
            <a:endParaRPr sz="2200"/>
          </a:p>
          <a:p>
            <a:pPr indent="-3683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AutoNum type="arabicPeriod"/>
            </a:pPr>
            <a:r>
              <a:rPr lang="en" sz="2200"/>
              <a:t>Interfaces (DIP: Dependency Inversion Principle)</a:t>
            </a:r>
            <a:endParaRPr sz="2200"/>
          </a:p>
          <a:p>
            <a:pPr indent="-37465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300"/>
              <a:buAutoNum type="arabicPeriod"/>
            </a:pPr>
            <a:r>
              <a:rPr lang="en" sz="2200"/>
              <a:t>Injeção de dependências (possivelmente, usando frameworks)</a:t>
            </a:r>
            <a:endParaRPr sz="2200"/>
          </a:p>
        </p:txBody>
      </p:sp>
      <p:sp>
        <p:nvSpPr>
          <p:cNvPr id="695" name="Google Shape;695;p104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Resumo: Como tornar uma função ou classe aberta a extensões?</a:t>
            </a:r>
            <a:r>
              <a:rPr lang="en" sz="3000"/>
              <a:t>                       </a:t>
            </a:r>
            <a:r>
              <a:rPr lang="en" sz="2200"/>
              <a:t>(OCP: Open/Closed Principle)</a:t>
            </a:r>
            <a:endParaRPr sz="1700"/>
          </a:p>
        </p:txBody>
      </p:sp>
      <p:sp>
        <p:nvSpPr>
          <p:cNvPr id="696" name="Google Shape;696;p104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105"/>
          <p:cNvSpPr txBox="1"/>
          <p:nvPr>
            <p:ph idx="1" type="body"/>
          </p:nvPr>
        </p:nvSpPr>
        <p:spPr>
          <a:xfrm>
            <a:off x="311700" y="1533475"/>
            <a:ext cx="8668800" cy="6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300"/>
              </a:spcAft>
              <a:buNone/>
            </a:pPr>
            <a:r>
              <a:rPr lang="en" sz="3600"/>
              <a:t>Design Docs</a:t>
            </a:r>
            <a:endParaRPr sz="3600"/>
          </a:p>
        </p:txBody>
      </p:sp>
      <p:sp>
        <p:nvSpPr>
          <p:cNvPr id="702" name="Google Shape;702;p105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10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Design Docs</a:t>
            </a:r>
            <a:endParaRPr sz="2500"/>
          </a:p>
        </p:txBody>
      </p:sp>
      <p:sp>
        <p:nvSpPr>
          <p:cNvPr id="708" name="Google Shape;708;p106"/>
          <p:cNvSpPr txBox="1"/>
          <p:nvPr>
            <p:ph idx="1" type="body"/>
          </p:nvPr>
        </p:nvSpPr>
        <p:spPr>
          <a:xfrm>
            <a:off x="311700" y="1162450"/>
            <a:ext cx="8709300" cy="128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D</a:t>
            </a:r>
            <a:r>
              <a:rPr lang="en" sz="2400"/>
              <a:t>escreve questões de design importantes:</a:t>
            </a:r>
            <a:endParaRPr sz="2400"/>
          </a:p>
          <a:p>
            <a:pPr indent="-381000" lvl="1" marL="914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Novo sistema</a:t>
            </a:r>
            <a:endParaRPr sz="2400"/>
          </a:p>
          <a:p>
            <a:pPr indent="-381000" lvl="1" marL="914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N</a:t>
            </a:r>
            <a:r>
              <a:rPr lang="en" sz="2400"/>
              <a:t>ova funcionalidade importante de um sistema </a:t>
            </a:r>
            <a:r>
              <a:rPr lang="en" sz="2400">
                <a:highlight>
                  <a:srgbClr val="FFF2CC"/>
                </a:highlight>
              </a:rPr>
              <a:t>⇒ manuten</a:t>
            </a:r>
            <a:r>
              <a:rPr lang="en" sz="2400">
                <a:highlight>
                  <a:srgbClr val="FFF2CC"/>
                </a:highlight>
              </a:rPr>
              <a:t>ção </a:t>
            </a:r>
            <a:r>
              <a:rPr lang="en" sz="2400">
                <a:highlight>
                  <a:srgbClr val="FFF2CC"/>
                </a:highlight>
              </a:rPr>
              <a:t>evolutiva</a:t>
            </a:r>
            <a:endParaRPr sz="2400">
              <a:highlight>
                <a:srgbClr val="FFF2CC"/>
              </a:highlight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Escrita colaborativa: r</a:t>
            </a:r>
            <a:r>
              <a:rPr lang="en" sz="2400"/>
              <a:t>evisado e aprovado pelo time</a:t>
            </a:r>
            <a:endParaRPr sz="2400"/>
          </a:p>
          <a:p>
            <a:pPr indent="-3810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400"/>
              <a:buChar char="●"/>
            </a:pPr>
            <a:r>
              <a:rPr lang="en" sz="2400"/>
              <a:t>Alguns projetos, usam o termo RFC (Request for Comments) </a:t>
            </a:r>
            <a:endParaRPr sz="2400"/>
          </a:p>
        </p:txBody>
      </p:sp>
      <p:sp>
        <p:nvSpPr>
          <p:cNvPr id="709" name="Google Shape;709;p106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107"/>
          <p:cNvSpPr txBox="1"/>
          <p:nvPr>
            <p:ph idx="1" type="body"/>
          </p:nvPr>
        </p:nvSpPr>
        <p:spPr>
          <a:xfrm>
            <a:off x="311700" y="1914475"/>
            <a:ext cx="8668800" cy="6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300"/>
              </a:spcAft>
              <a:buNone/>
            </a:pPr>
            <a:r>
              <a:rPr lang="en" sz="2800"/>
              <a:t>"Most teams at Google require an approved design document before starting work on any major project."</a:t>
            </a:r>
            <a:endParaRPr sz="2800"/>
          </a:p>
        </p:txBody>
      </p:sp>
      <p:sp>
        <p:nvSpPr>
          <p:cNvPr id="715" name="Google Shape;715;p107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16" name="Google Shape;716;p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15300" y="107900"/>
            <a:ext cx="1290026" cy="1693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10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Seções de um Design Doc</a:t>
            </a:r>
            <a:endParaRPr sz="2500"/>
          </a:p>
        </p:txBody>
      </p:sp>
      <p:sp>
        <p:nvSpPr>
          <p:cNvPr id="722" name="Google Shape;722;p108"/>
          <p:cNvSpPr txBox="1"/>
          <p:nvPr>
            <p:ph idx="1" type="body"/>
          </p:nvPr>
        </p:nvSpPr>
        <p:spPr>
          <a:xfrm>
            <a:off x="311700" y="1162450"/>
            <a:ext cx="8790900" cy="128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" sz="2200"/>
              <a:t>Contexto e objetivo </a:t>
            </a:r>
            <a:endParaRPr sz="2200"/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AutoNum type="arabicPeriod"/>
            </a:pPr>
            <a:r>
              <a:rPr lang="en" sz="2200"/>
              <a:t>Design proposto</a:t>
            </a:r>
            <a:endParaRPr sz="2200"/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AutoNum type="arabicPeriod"/>
            </a:pPr>
            <a:r>
              <a:rPr lang="en" sz="2200"/>
              <a:t>Trade-offs</a:t>
            </a:r>
            <a:endParaRPr sz="2200"/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AutoNum type="arabicPeriod"/>
            </a:pPr>
            <a:r>
              <a:rPr lang="en" sz="2200"/>
              <a:t>Designs alternativos e justificativa de porque não foram adotados</a:t>
            </a:r>
            <a:endParaRPr sz="2200"/>
          </a:p>
          <a:p>
            <a:pPr indent="-368300" lvl="0" marL="457200" rtl="0" algn="l">
              <a:spcBef>
                <a:spcPts val="1000"/>
              </a:spcBef>
              <a:spcAft>
                <a:spcPts val="1000"/>
              </a:spcAft>
              <a:buSzPts val="2200"/>
              <a:buAutoNum type="arabicPeriod"/>
            </a:pPr>
            <a:r>
              <a:rPr lang="en" sz="2200"/>
              <a:t>Impactos em requisitos não-funcionais</a:t>
            </a:r>
            <a:endParaRPr sz="2200"/>
          </a:p>
        </p:txBody>
      </p:sp>
      <p:sp>
        <p:nvSpPr>
          <p:cNvPr id="723" name="Google Shape;723;p108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24" name="Google Shape;724;p108"/>
          <p:cNvSpPr txBox="1"/>
          <p:nvPr/>
        </p:nvSpPr>
        <p:spPr>
          <a:xfrm>
            <a:off x="1540025" y="4464375"/>
            <a:ext cx="6140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Geralmente, não é um documento extenso (~ 5 páginas)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109"/>
          <p:cNvSpPr txBox="1"/>
          <p:nvPr>
            <p:ph idx="1" type="body"/>
          </p:nvPr>
        </p:nvSpPr>
        <p:spPr>
          <a:xfrm>
            <a:off x="311700" y="1162450"/>
            <a:ext cx="8709300" cy="128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X ou BlueSky:  editar tweets; permitir posts longos</a:t>
            </a:r>
            <a:endParaRPr sz="2400"/>
          </a:p>
          <a:p>
            <a:pPr indent="-3810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Banco digital: agendar PIX</a:t>
            </a:r>
            <a:endParaRPr sz="2400"/>
          </a:p>
          <a:p>
            <a:pPr indent="-3810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400"/>
              <a:buChar char="●"/>
            </a:pPr>
            <a:r>
              <a:rPr lang="en" sz="2400"/>
              <a:t>WhatsApp: integração com Lhama</a:t>
            </a:r>
            <a:endParaRPr sz="2400"/>
          </a:p>
        </p:txBody>
      </p:sp>
      <p:sp>
        <p:nvSpPr>
          <p:cNvPr id="730" name="Google Shape;730;p10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Exemplos</a:t>
            </a:r>
            <a:endParaRPr sz="2500"/>
          </a:p>
        </p:txBody>
      </p:sp>
      <p:sp>
        <p:nvSpPr>
          <p:cNvPr id="731" name="Google Shape;731;p109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110"/>
          <p:cNvSpPr txBox="1"/>
          <p:nvPr>
            <p:ph idx="1" type="body"/>
          </p:nvPr>
        </p:nvSpPr>
        <p:spPr>
          <a:xfrm>
            <a:off x="311700" y="1162450"/>
            <a:ext cx="8709300" cy="128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2400"/>
              <a:buChar char="●"/>
            </a:pPr>
            <a:r>
              <a:rPr lang="en" sz="2400"/>
              <a:t>https://www.designdocs.dev/library</a:t>
            </a:r>
            <a:endParaRPr sz="2400"/>
          </a:p>
        </p:txBody>
      </p:sp>
      <p:sp>
        <p:nvSpPr>
          <p:cNvPr id="737" name="Google Shape;737;p1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Exemplos reais</a:t>
            </a:r>
            <a:endParaRPr sz="2500"/>
          </a:p>
        </p:txBody>
      </p:sp>
      <p:sp>
        <p:nvSpPr>
          <p:cNvPr id="738" name="Google Shape;738;p110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111"/>
          <p:cNvSpPr txBox="1"/>
          <p:nvPr>
            <p:ph idx="1" type="body"/>
          </p:nvPr>
        </p:nvSpPr>
        <p:spPr>
          <a:xfrm>
            <a:off x="311700" y="1533475"/>
            <a:ext cx="8668800" cy="6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300"/>
              </a:spcAft>
              <a:buNone/>
            </a:pPr>
            <a:r>
              <a:rPr lang="en" sz="3600"/>
              <a:t>Fim</a:t>
            </a:r>
            <a:endParaRPr sz="3600"/>
          </a:p>
        </p:txBody>
      </p:sp>
      <p:sp>
        <p:nvSpPr>
          <p:cNvPr id="744" name="Google Shape;744;p111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Information Hiding em 1 slide</a:t>
            </a:r>
            <a:endParaRPr/>
          </a:p>
        </p:txBody>
      </p:sp>
      <p:sp>
        <p:nvSpPr>
          <p:cNvPr id="155" name="Google Shape;155;p33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6" name="Google Shape;15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0749" y="1150300"/>
            <a:ext cx="4974599" cy="314402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33"/>
          <p:cNvSpPr txBox="1"/>
          <p:nvPr/>
        </p:nvSpPr>
        <p:spPr>
          <a:xfrm>
            <a:off x="1370050" y="4325375"/>
            <a:ext cx="6366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</a:rPr>
              <a:t>Fonte: Bertrand Meyer, Object-oriented software construction, 1997 (pág. 51) </a:t>
            </a:r>
            <a:endParaRPr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