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7a182d59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47a182d59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238b0778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238b0778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5a2ef60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5a2ef60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238b0778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238b0778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7a182d5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7a182d5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238b0778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1238b0778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978702a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978702a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978702ab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978702a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7a182d59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7a182d59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238b0778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1238b0778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164ae263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164ae263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7db30d4bb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7db30d4b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238b0778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238b0778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47db30d4b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47db30d4b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643b3c9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0643b3c9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1258893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11258893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1258893c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11258893c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85a2ef60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185a2ef60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85a2ef60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185a2ef6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85a2ef60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185a2ef60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85a2ef60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185a2ef60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164ae263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164ae263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85a2ef60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85a2ef60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185a2ef60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185a2ef60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85a2ef60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185a2ef60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85a2ef60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185a2ef60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185a2ef60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185a2ef60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185a2ef60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185a2ef60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185a2ef60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185a2ef60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185a2ef60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185a2ef60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185a2ef60e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185a2ef60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185a2ef60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185a2ef60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64ae2638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64ae2638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185a2ef60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185a2ef60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185a2ef60e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185a2ef60e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185a2ef60e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185a2ef60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196d50205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196d5020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49446e2c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49446e2c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49446e2c2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49446e2c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49446e2c2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49446e2c2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49446e2c2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49446e2c2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49446e2c2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49446e2c2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49446e2c2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49446e2c2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26a0afb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26a0afb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49446e2c2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49446e2c2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49446e2c2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49446e2c2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49446e2c2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49446e2c2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49446e2c2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49446e2c2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49446e2c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49446e2c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9446e2c2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9446e2c2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49446e2c2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49446e2c2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49446e2c2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49446e2c2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49d510f1e7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49d510f1e7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9446e2c23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49446e2c2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bb5a67b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bb5a67b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49446e2c2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49446e2c2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9446e2c2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49446e2c2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49446e2c2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49446e2c2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49842dba93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49842dba93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49842dba93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49842dba93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49446e2c2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49446e2c2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49446e2c23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49446e2c23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49446e2c2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49446e2c2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49446e2c2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49446e2c2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49446e2c2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49446e2c2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238b0778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238b0778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49446e2c2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49446e2c2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49446e2c2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49446e2c2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49446e2c2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49446e2c2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49446e2c2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49446e2c2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49446e2c2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49446e2c2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49fa629a9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49fa629a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49d510f1e7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49d510f1e7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49446e2c23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49446e2c2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49446e2c2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49446e2c2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7a182d5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7a182d5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63e40580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d63e40580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0.png"/><Relationship Id="rId4" Type="http://schemas.openxmlformats.org/officeDocument/2006/relationships/hyperlink" Target="https://crash-stats.mozilla.org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5 - Manutenção Corretiva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Licença </a:t>
            </a:r>
            <a:r>
              <a:rPr lang="en" sz="1200" u="sng">
                <a:solidFill>
                  <a:srgbClr val="666666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</a:rPr>
              <a:t>; permite copiar, distribuir, adaptar etc; porém, créditos devem ser dados ao autor dos slides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Qual o tamanho de um patch?</a:t>
            </a:r>
            <a:endParaRPr sz="32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(patch = mudança para corrigir bugs)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Tamanho do patch</a:t>
            </a:r>
            <a:endParaRPr/>
          </a:p>
        </p:txBody>
      </p:sp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25" y="1017725"/>
            <a:ext cx="5094275" cy="36046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7" name="Google Shape;177;p35"/>
          <p:cNvSpPr txBox="1"/>
          <p:nvPr/>
        </p:nvSpPr>
        <p:spPr>
          <a:xfrm>
            <a:off x="5775325" y="1039825"/>
            <a:ext cx="30798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37 Java projects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BGL BNP Paribas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3,623 pre-release bugs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250 post-release bugs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8" name="Google Shape;178;p35"/>
          <p:cNvSpPr txBox="1"/>
          <p:nvPr/>
        </p:nvSpPr>
        <p:spPr>
          <a:xfrm>
            <a:off x="407225" y="4727575"/>
            <a:ext cx="826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An industrial study on the differences between pre-release and post-release bugs. Rwemalika et al., ICSME 2019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5924575" y="3047250"/>
            <a:ext cx="31485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median values for the total number of line changes is 8.5 (pre-release patches) and 16.5 (post-release ones)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Bugs </a:t>
            </a:r>
            <a:r>
              <a:rPr lang="en" sz="2400"/>
              <a:t>(em relação ao momento de detecção)</a:t>
            </a:r>
            <a:endParaRPr sz="2400"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Pre-release bugs</a:t>
            </a:r>
            <a:r>
              <a:rPr lang="en" sz="2400"/>
              <a:t>: </a:t>
            </a:r>
            <a:endParaRPr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Detectados pelos times de QA ou pelos testes automatizados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Post-release bugs: </a:t>
            </a:r>
            <a:endParaRPr b="1"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Detectados no código em produção</a:t>
            </a:r>
            <a:endParaRPr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Reportados pelos usuários finais, normalmente, usando um bug tracking system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de bugs </a:t>
            </a:r>
            <a:r>
              <a:rPr lang="en" sz="2400"/>
              <a:t>(854 bugs)</a:t>
            </a:r>
            <a:endParaRPr sz="2400"/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450" y="1226981"/>
            <a:ext cx="8124727" cy="164283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37"/>
          <p:cNvSpPr txBox="1"/>
          <p:nvPr/>
        </p:nvSpPr>
        <p:spPr>
          <a:xfrm>
            <a:off x="2737050" y="4526875"/>
            <a:ext cx="36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https://github.com/rjust/defects4j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5" name="Google Shape;195;p3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Defect4J: Operações realizadas nos patches</a:t>
            </a:r>
            <a:endParaRPr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575" y="1144325"/>
            <a:ext cx="6233376" cy="2984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 txBox="1"/>
          <p:nvPr/>
        </p:nvSpPr>
        <p:spPr>
          <a:xfrm>
            <a:off x="1129800" y="4652900"/>
            <a:ext cx="688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Dissection of a bug dataset: Anatomy of 395 patches from Defects4J. Sobreira et al. SANER 2018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03" name="Google Shape;203;p3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Defects4J: Tamanho e Espalhamento dos Patches</a:t>
            </a:r>
            <a:endParaRPr/>
          </a:p>
        </p:txBody>
      </p:sp>
      <p:pic>
        <p:nvPicPr>
          <p:cNvPr id="209" name="Google Shape;2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375" y="1287775"/>
            <a:ext cx="5793675" cy="3109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/>
          <p:nvPr/>
        </p:nvSpPr>
        <p:spPr>
          <a:xfrm>
            <a:off x="1129800" y="4652900"/>
            <a:ext cx="688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Dissection of a bug dataset: Anatomy of 395 patches from Defects4J. Sobreira et al. SANER 2018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11" name="Google Shape;211;p3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Single-Statement Bugs Occur?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ManySStuBs4J Dataset</a:t>
            </a:r>
            <a:endParaRPr/>
          </a:p>
        </p:txBody>
      </p:sp>
      <p:sp>
        <p:nvSpPr>
          <p:cNvPr id="217" name="Google Shape;217;p40"/>
          <p:cNvSpPr txBox="1"/>
          <p:nvPr>
            <p:ph idx="1" type="body"/>
          </p:nvPr>
        </p:nvSpPr>
        <p:spPr>
          <a:xfrm>
            <a:off x="311700" y="1439275"/>
            <a:ext cx="8520600" cy="25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</a:t>
            </a:r>
            <a:r>
              <a:rPr lang="en" sz="2200"/>
              <a:t>atasets:</a:t>
            </a:r>
            <a:endParaRPr sz="2200"/>
          </a:p>
          <a:p>
            <a:pPr indent="-3683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25K single-statement bug-fix (100 Java Maven projects)</a:t>
            </a:r>
            <a:endParaRPr sz="2200"/>
          </a:p>
          <a:p>
            <a:pPr indent="-3683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153K single-statement bug-fix changes (1K Java projects</a:t>
            </a:r>
            <a:endParaRPr sz="2200"/>
          </a:p>
          <a:p>
            <a:pPr indent="-3683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SStuBs: S</a:t>
            </a:r>
            <a:r>
              <a:rPr lang="en" sz="2200"/>
              <a:t>imple Stupid bugs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0"/>
          <p:cNvSpPr txBox="1"/>
          <p:nvPr/>
        </p:nvSpPr>
        <p:spPr>
          <a:xfrm>
            <a:off x="459800" y="4579925"/>
            <a:ext cx="85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R. Karampatsis, C. Sutton. 2020. How Often Do Single-Statement Bugs Occur? The ManySStuBs4J Dataset. MSR 2020.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https://arxiv.org/abs/1905.13334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76200"/>
            <a:ext cx="487797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Como bugs estão distribuídos pelos módulos de um sistema?</a:t>
            </a:r>
            <a:endParaRPr sz="2400">
              <a:solidFill>
                <a:srgbClr val="666666"/>
              </a:solidFill>
            </a:endParaRPr>
          </a:p>
        </p:txBody>
      </p:sp>
      <p:sp>
        <p:nvSpPr>
          <p:cNvPr id="229" name="Google Shape;229;p4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Distribuição por módulos (arquivos)</a:t>
            </a:r>
            <a:endParaRPr/>
          </a:p>
        </p:txBody>
      </p:sp>
      <p:sp>
        <p:nvSpPr>
          <p:cNvPr id="236" name="Google Shape;236;p4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4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50" y="1547750"/>
            <a:ext cx="6686649" cy="18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3"/>
          <p:cNvSpPr txBox="1"/>
          <p:nvPr/>
        </p:nvSpPr>
        <p:spPr>
          <a:xfrm>
            <a:off x="1333350" y="4483000"/>
            <a:ext cx="607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On the Distribution of Bugs in the Eclipse System. Giulio Concas et al. IEEE TSE 2011.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Defeitos, Bugs, Fallhas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a seguir tem um </a:t>
            </a:r>
            <a:r>
              <a:rPr b="1" lang="en" sz="2400"/>
              <a:t>defeito</a:t>
            </a:r>
            <a:r>
              <a:rPr lang="en" sz="2400"/>
              <a:t> (</a:t>
            </a:r>
            <a:r>
              <a:rPr i="1" lang="en" sz="2400"/>
              <a:t>defect</a:t>
            </a:r>
            <a:r>
              <a:rPr lang="en" sz="2400"/>
              <a:t>) ou </a:t>
            </a:r>
            <a:r>
              <a:rPr b="1" lang="en" sz="2400"/>
              <a:t>bug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Quando for executado ele vai causar uma </a:t>
            </a:r>
            <a:r>
              <a:rPr b="1" lang="en" sz="2400"/>
              <a:t>falha</a:t>
            </a:r>
            <a:r>
              <a:rPr lang="en" sz="2400"/>
              <a:t> (</a:t>
            </a:r>
            <a:r>
              <a:rPr i="1" lang="en" sz="2400"/>
              <a:t>failure</a:t>
            </a:r>
            <a:r>
              <a:rPr lang="en" sz="2400"/>
              <a:t>); ou seja, um resultado errado.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6"/>
          <p:cNvSpPr txBox="1"/>
          <p:nvPr/>
        </p:nvSpPr>
        <p:spPr>
          <a:xfrm>
            <a:off x="884975" y="3105300"/>
            <a:ext cx="6177600" cy="84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 (condition)</a:t>
            </a:r>
            <a:endParaRPr sz="19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area = pi * raio * raio * raio; 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</a:t>
            </a:r>
            <a:r>
              <a:rPr lang="en"/>
              <a:t>ível explicação</a:t>
            </a:r>
            <a:endParaRPr sz="2400"/>
          </a:p>
        </p:txBody>
      </p:sp>
      <p:sp>
        <p:nvSpPr>
          <p:cNvPr id="245" name="Google Shape;245;p44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Maioria dos requisitos: simples, estáveis e pouco usados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Restante dos requisitos: mais complexos, mudam com frequência e muito usados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 de Resolução</a:t>
            </a:r>
            <a:endParaRPr/>
          </a:p>
        </p:txBody>
      </p:sp>
      <p:sp>
        <p:nvSpPr>
          <p:cNvPr id="252" name="Google Shape;252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45"/>
          <p:cNvSpPr txBox="1"/>
          <p:nvPr/>
        </p:nvSpPr>
        <p:spPr>
          <a:xfrm>
            <a:off x="1074225" y="4483000"/>
            <a:ext cx="68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Studying the fix-time for bugs in large open source projects. Lionel Marks et al. PROMISE 2011.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175" y="1400262"/>
            <a:ext cx="5384199" cy="11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Resumo</a:t>
            </a:r>
            <a:endParaRPr sz="2400"/>
          </a:p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Devs gastam ~10% do seu tempo corrigindo bugs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Maioria dos patches são pequenos (algumas linhas)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Normalmente, patches adicionam linhas no código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Post-release bugs possuem patches maiores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Pareto: 20% dos arquivos concentram 80% dos bugs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Alguns bugs podem levar anos para serem corrigidos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Bug Tracking Systems</a:t>
            </a:r>
            <a:endParaRPr b="1" sz="32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 Tracking Systems</a:t>
            </a:r>
            <a:endParaRPr/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Bugzilla</a:t>
            </a:r>
            <a:endParaRPr sz="23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Jira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Mantis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GitHub Issues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Linear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48"/>
          <p:cNvSpPr txBox="1"/>
          <p:nvPr/>
        </p:nvSpPr>
        <p:spPr>
          <a:xfrm>
            <a:off x="722325" y="4087825"/>
            <a:ext cx="7969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Também usados para gerenciar tarefas 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(como aquelas resultantes da quebra de histórias de usuários)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50" y="151326"/>
            <a:ext cx="7583074" cy="4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9"/>
          <p:cNvSpPr txBox="1"/>
          <p:nvPr/>
        </p:nvSpPr>
        <p:spPr>
          <a:xfrm>
            <a:off x="2272225" y="4524225"/>
            <a:ext cx="527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Usado por projetos da Fundação Mozilla (Firefox)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5" name="Google Shape;285;p4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Makes a Good Bug Report?</a:t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291" name="Google Shape;291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makes a Good Bug Report?</a:t>
            </a:r>
            <a:endParaRPr b="1"/>
          </a:p>
        </p:txBody>
      </p:sp>
      <p:sp>
        <p:nvSpPr>
          <p:cNvPr id="298" name="Google Shape;298;p51"/>
          <p:cNvSpPr txBox="1"/>
          <p:nvPr>
            <p:ph idx="1" type="body"/>
          </p:nvPr>
        </p:nvSpPr>
        <p:spPr>
          <a:xfrm>
            <a:off x="311700" y="1076275"/>
            <a:ext cx="8520600" cy="10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200"/>
              <a:t>Survey com 156 desenvolvedores e 310 reporters de três projetos (Apache, Eclipse e Mozilla)</a:t>
            </a:r>
            <a:r>
              <a:rPr lang="en" sz="2200"/>
              <a:t> 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99" name="Google Shape;299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51"/>
          <p:cNvSpPr txBox="1"/>
          <p:nvPr/>
        </p:nvSpPr>
        <p:spPr>
          <a:xfrm>
            <a:off x="884100" y="4287250"/>
            <a:ext cx="779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Makes a Good Bug Report?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T. Zimmermann, R. Premraj, N. Bettenburg, S. Just, A. Schröter, C. Weiss. </a:t>
            </a:r>
            <a:r>
              <a:rPr lang="en">
                <a:solidFill>
                  <a:schemeClr val="dk2"/>
                </a:solidFill>
              </a:rPr>
              <a:t>IEEE TSE 2010.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00" y="3580975"/>
            <a:ext cx="3714725" cy="9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25" y="3585251"/>
            <a:ext cx="2289450" cy="5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143000"/>
            <a:ext cx="8839204" cy="1501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52"/>
          <p:cNvSpPr/>
          <p:nvPr/>
        </p:nvSpPr>
        <p:spPr>
          <a:xfrm>
            <a:off x="6505600" y="1769175"/>
            <a:ext cx="1828800" cy="18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2"/>
          <p:cNvSpPr/>
          <p:nvPr/>
        </p:nvSpPr>
        <p:spPr>
          <a:xfrm>
            <a:off x="4180625" y="1689500"/>
            <a:ext cx="2119800" cy="795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100" y="309800"/>
            <a:ext cx="5395701" cy="38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52"/>
          <p:cNvCxnSpPr/>
          <p:nvPr/>
        </p:nvCxnSpPr>
        <p:spPr>
          <a:xfrm flipH="1" rot="10800000">
            <a:off x="3618025" y="518075"/>
            <a:ext cx="315000" cy="7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52"/>
          <p:cNvCxnSpPr/>
          <p:nvPr/>
        </p:nvCxnSpPr>
        <p:spPr>
          <a:xfrm>
            <a:off x="1636825" y="678275"/>
            <a:ext cx="690600" cy="1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52"/>
          <p:cNvSpPr/>
          <p:nvPr/>
        </p:nvSpPr>
        <p:spPr>
          <a:xfrm>
            <a:off x="6505600" y="2226375"/>
            <a:ext cx="1828800" cy="18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Bug Report Templates</a:t>
            </a:r>
            <a:endParaRPr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Exemplo #1: https://github.com/nodejs/node/issues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321" name="Google Shape;321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Toda falha é causada por um defeito, mas nem todo defeito ocasiona uma falha</a:t>
            </a:r>
            <a:endParaRPr b="1" sz="3600">
              <a:solidFill>
                <a:srgbClr val="666666"/>
              </a:solidFill>
            </a:endParaRPr>
          </a:p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95729" cy="483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60357" cy="4838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Bug Report Templates</a:t>
            </a:r>
            <a:endParaRPr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Exemplo #2: </a:t>
            </a:r>
            <a:r>
              <a:rPr lang="en" sz="2400"/>
              <a:t>https://github.com/google/guava/issues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91470" cy="483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75" y="160888"/>
            <a:ext cx="6639826" cy="48217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00" y="143075"/>
            <a:ext cx="4627324" cy="2712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5" name="Google Shape;355;p5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Bug Report Templates</a:t>
            </a:r>
            <a:endParaRPr b="1"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Exemplo #3: Google Chrome (Help ⇒ Report an Issue)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361" name="Google Shape;361;p6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6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152400"/>
            <a:ext cx="353948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61"/>
          <p:cNvSpPr txBox="1"/>
          <p:nvPr/>
        </p:nvSpPr>
        <p:spPr>
          <a:xfrm>
            <a:off x="6145225" y="856475"/>
            <a:ext cx="300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Bem mais simples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70" name="Google Shape;370;p61"/>
          <p:cNvSpPr/>
          <p:nvPr/>
        </p:nvSpPr>
        <p:spPr>
          <a:xfrm>
            <a:off x="5485175" y="1041450"/>
            <a:ext cx="548700" cy="21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SSCE: Short, Self Contained, Correct, Example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2"/>
          <p:cNvSpPr txBox="1"/>
          <p:nvPr>
            <p:ph idx="1" type="body"/>
          </p:nvPr>
        </p:nvSpPr>
        <p:spPr>
          <a:xfrm>
            <a:off x="311700" y="12286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Boas práticas para criar exemplos de código que reproduzem um bug</a:t>
            </a:r>
            <a:r>
              <a:rPr lang="en" sz="2400"/>
              <a:t> 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</a:t>
            </a:r>
            <a:r>
              <a:rPr lang="en" sz="2400"/>
              <a:t>ódigo</a:t>
            </a:r>
            <a:r>
              <a:rPr lang="en" sz="2400"/>
              <a:t> que ser</a:t>
            </a:r>
            <a:r>
              <a:rPr lang="en" sz="2400"/>
              <a:t>á postado em um </a:t>
            </a:r>
            <a:r>
              <a:rPr lang="en" sz="2400"/>
              <a:t>bug tracking system</a:t>
            </a:r>
            <a:endParaRPr sz="2400"/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62"/>
          <p:cNvSpPr txBox="1"/>
          <p:nvPr/>
        </p:nvSpPr>
        <p:spPr>
          <a:xfrm>
            <a:off x="2860100" y="4754825"/>
            <a:ext cx="201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79" name="Google Shape;379;p62"/>
          <p:cNvSpPr txBox="1"/>
          <p:nvPr/>
        </p:nvSpPr>
        <p:spPr>
          <a:xfrm>
            <a:off x="3312975" y="4598975"/>
            <a:ext cx="201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https://sscce.org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Short (Minimal)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3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as little code as possible that still produces bug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Example: </a:t>
            </a:r>
            <a:r>
              <a:rPr lang="en" sz="2400"/>
              <a:t>The</a:t>
            </a:r>
            <a:r>
              <a:rPr lang="en" sz="2400"/>
              <a:t> array </a:t>
            </a:r>
            <a:r>
              <a:rPr lang="en" sz="2400"/>
              <a:t>that is </a:t>
            </a:r>
            <a:r>
              <a:rPr lang="en" sz="2400"/>
              <a:t>causing a problem may have a hundred entries, but again, if the problem can be seen with two or three entries, trim the example to that alone</a:t>
            </a:r>
            <a:endParaRPr/>
          </a:p>
        </p:txBody>
      </p:sp>
      <p:sp>
        <p:nvSpPr>
          <p:cNvPr id="386" name="Google Shape;386;p6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Importante</a:t>
            </a:r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não complicar, vamos assumir que esses três termos são sinônimos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Uso mais comum, mesmo na literatura científica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Mais especificamente, </a:t>
            </a:r>
            <a:r>
              <a:rPr b="1" lang="en" sz="2400"/>
              <a:t>vamos usar o termo bug</a:t>
            </a:r>
            <a:endParaRPr b="1"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Como sinônimo de defeito</a:t>
            </a:r>
            <a:endParaRPr sz="2400"/>
          </a:p>
          <a:p>
            <a:pPr indent="-3810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 também, muitas vezes, significar falhas</a:t>
            </a:r>
            <a:endParaRPr sz="2400"/>
          </a:p>
          <a:p>
            <a:pPr indent="0" lvl="0" marL="91440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Contained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4"/>
          <p:cNvSpPr txBox="1"/>
          <p:nvPr>
            <p:ph idx="1" type="body"/>
          </p:nvPr>
        </p:nvSpPr>
        <p:spPr>
          <a:xfrm>
            <a:off x="311700" y="10762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"Copy, paste, compile, run" so others can help quickly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Example: If the code performs I/O, replace the files with dummy data structures</a:t>
            </a:r>
            <a:endParaRPr sz="2400"/>
          </a:p>
        </p:txBody>
      </p:sp>
      <p:sp>
        <p:nvSpPr>
          <p:cNvPr id="393" name="Google Shape;393;p6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65"/>
          <p:cNvSpPr txBox="1"/>
          <p:nvPr>
            <p:ph idx="1" type="body"/>
          </p:nvPr>
        </p:nvSpPr>
        <p:spPr>
          <a:xfrm>
            <a:off x="311700" y="10762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Fits the accepted standards and protocols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the naming convention, if one exists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Include code comments if needed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Use a linter to validate interpreted languages</a:t>
            </a:r>
            <a:endParaRPr sz="2400"/>
          </a:p>
        </p:txBody>
      </p:sp>
      <p:sp>
        <p:nvSpPr>
          <p:cNvPr id="400" name="Google Shape;400;p6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6"/>
          <p:cNvSpPr txBox="1"/>
          <p:nvPr>
            <p:ph idx="1" type="body"/>
          </p:nvPr>
        </p:nvSpPr>
        <p:spPr>
          <a:xfrm>
            <a:off x="311700" y="10762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Make sure the posted code, displays the problem!</a:t>
            </a:r>
            <a:endParaRPr sz="2400"/>
          </a:p>
        </p:txBody>
      </p:sp>
      <p:sp>
        <p:nvSpPr>
          <p:cNvPr id="407" name="Google Shape;407;p6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Outros Nomes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7"/>
          <p:cNvSpPr txBox="1"/>
          <p:nvPr>
            <p:ph idx="1" type="body"/>
          </p:nvPr>
        </p:nvSpPr>
        <p:spPr>
          <a:xfrm>
            <a:off x="311700" y="12286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MRE: Minimal, Reproducible Example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MCVE: Minimal, Complete and Verifiable Example</a:t>
            </a:r>
            <a:endParaRPr sz="2400"/>
          </a:p>
          <a:p>
            <a:pPr indent="-38100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MEW: Minimal, Workable Example </a:t>
            </a:r>
            <a:endParaRPr sz="2400"/>
          </a:p>
          <a:p>
            <a:pPr indent="0" lvl="0" marL="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6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67"/>
          <p:cNvSpPr txBox="1"/>
          <p:nvPr/>
        </p:nvSpPr>
        <p:spPr>
          <a:xfrm>
            <a:off x="2860100" y="4754825"/>
            <a:ext cx="2010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"/>
          <p:cNvSpPr txBox="1"/>
          <p:nvPr>
            <p:ph idx="1" type="body"/>
          </p:nvPr>
        </p:nvSpPr>
        <p:spPr>
          <a:xfrm>
            <a:off x="311700" y="16096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200"/>
              <a:t>Ciclo de Vida de Bugs</a:t>
            </a:r>
            <a:endParaRPr b="1" sz="3600"/>
          </a:p>
        </p:txBody>
      </p:sp>
      <p:sp>
        <p:nvSpPr>
          <p:cNvPr id="421" name="Google Shape;421;p6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6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Ciclo 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Vida 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 Bug</a:t>
            </a:r>
            <a:endParaRPr/>
          </a:p>
        </p:txBody>
      </p:sp>
      <p:sp>
        <p:nvSpPr>
          <p:cNvPr id="428" name="Google Shape;428;p6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9" name="Google Shape;42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098" y="212625"/>
            <a:ext cx="6455198" cy="466782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69"/>
          <p:cNvSpPr txBox="1"/>
          <p:nvPr/>
        </p:nvSpPr>
        <p:spPr>
          <a:xfrm>
            <a:off x="109125" y="3495800"/>
            <a:ext cx="2135400" cy="101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Este ciclo pode variar dependendo da organização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de bugs abertos</a:t>
            </a:r>
            <a:endParaRPr/>
          </a:p>
        </p:txBody>
      </p:sp>
      <p:sp>
        <p:nvSpPr>
          <p:cNvPr id="436" name="Google Shape;436;p70"/>
          <p:cNvSpPr txBox="1"/>
          <p:nvPr>
            <p:ph idx="1" type="body"/>
          </p:nvPr>
        </p:nvSpPr>
        <p:spPr>
          <a:xfrm>
            <a:off x="311700" y="1001125"/>
            <a:ext cx="8520600" cy="31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Unconfirmed</a:t>
            </a:r>
            <a:r>
              <a:rPr lang="en" sz="2200"/>
              <a:t>: bug com confirmação pendente</a:t>
            </a:r>
            <a:endParaRPr sz="22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Confirmed</a:t>
            </a:r>
            <a:r>
              <a:rPr lang="en" sz="2200"/>
              <a:t>: confirmou-se que um bug existe</a:t>
            </a:r>
            <a:endParaRPr sz="22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In Progress</a:t>
            </a:r>
            <a:r>
              <a:rPr lang="en" sz="2200"/>
              <a:t>:  correção do bug em andamento por um dev </a:t>
            </a:r>
            <a:endParaRPr sz="22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Reopened</a:t>
            </a:r>
            <a:r>
              <a:rPr lang="en" sz="2200"/>
              <a:t>: bug foi resolvido, mas teve depois que ser reaberto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37" name="Google Shape;437;p7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7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de bugs fechados</a:t>
            </a:r>
            <a:endParaRPr/>
          </a:p>
        </p:txBody>
      </p:sp>
      <p:sp>
        <p:nvSpPr>
          <p:cNvPr id="444" name="Google Shape;444;p71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Resolved</a:t>
            </a:r>
            <a:r>
              <a:rPr lang="en" sz="2200"/>
              <a:t>: bug corrigido e aguardando verificação por um QA</a:t>
            </a:r>
            <a:endParaRPr sz="2200"/>
          </a:p>
          <a:p>
            <a:pPr indent="-3746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en" sz="2200"/>
              <a:t>Verified</a:t>
            </a:r>
            <a:r>
              <a:rPr lang="en" sz="2200"/>
              <a:t>:  correção aprovada pelo QA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445" name="Google Shape;445;p7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7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Triagem</a:t>
            </a:r>
            <a:endParaRPr/>
          </a:p>
        </p:txBody>
      </p:sp>
      <p:sp>
        <p:nvSpPr>
          <p:cNvPr id="452" name="Google Shape;452;p72"/>
          <p:cNvSpPr txBox="1"/>
          <p:nvPr>
            <p:ph idx="1" type="body"/>
          </p:nvPr>
        </p:nvSpPr>
        <p:spPr>
          <a:xfrm>
            <a:off x="311700" y="923875"/>
            <a:ext cx="8520600" cy="20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300"/>
              <a:t>Objetivo: confirmar se vale a pena investir na correção de um bug "unconfirmed"</a:t>
            </a:r>
            <a:endParaRPr sz="23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300"/>
              <a:t>Isto é, se devemos movê-lo para "confirmed"   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3" name="Google Shape;453;p7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7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5" name="Google Shape;45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619" y="2852525"/>
            <a:ext cx="3145480" cy="16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Razões para </a:t>
            </a:r>
            <a:r>
              <a:rPr lang="en" u="sng"/>
              <a:t>não</a:t>
            </a:r>
            <a:r>
              <a:rPr lang="en"/>
              <a:t> confirmar um bug</a:t>
            </a:r>
            <a:endParaRPr/>
          </a:p>
        </p:txBody>
      </p:sp>
      <p:sp>
        <p:nvSpPr>
          <p:cNvPr id="461" name="Google Shape;461;p73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200"/>
              <a:t>Bug duplicado ("resolved as duplicate")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Bug, na verdade, é um pedido de feature, suporte, etc ("resolved as invalid")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 não possui descrição clara ("resolved as incomplete")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 não foi reproduzido ("resolved as worksforme")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 não será corrigido ("resolved as wontfix")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Exemplo: problema mínimo de leiaute em uma versão antiga do Android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2" name="Google Shape;462;p7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7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464100" y="140225"/>
            <a:ext cx="407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Origem do termo bug</a:t>
            </a:r>
            <a:endParaRPr/>
          </a:p>
        </p:txBody>
      </p:sp>
      <p:pic>
        <p:nvPicPr>
          <p:cNvPr id="129" name="Google Shape;1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25" y="865325"/>
            <a:ext cx="4829674" cy="38209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29"/>
          <p:cNvSpPr txBox="1"/>
          <p:nvPr/>
        </p:nvSpPr>
        <p:spPr>
          <a:xfrm>
            <a:off x="5589575" y="786325"/>
            <a:ext cx="34977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666666"/>
                </a:solidFill>
              </a:rPr>
              <a:t>Diário do computador eletromecânico Harvard Mark II, com uma mariposa morta que foi retirada do dispositivo</a:t>
            </a:r>
            <a:endParaRPr sz="1900">
              <a:solidFill>
                <a:srgbClr val="666666"/>
              </a:solidFill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1129800" y="4761625"/>
            <a:ext cx="393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https://en.wikipedia.org/wiki/Bug_(engineering)#History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575" y="2433325"/>
            <a:ext cx="3289376" cy="22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5639525" y="4737875"/>
            <a:ext cx="328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https://en.wikipedia.org/wiki/Harvard_Mark_III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4" name="Google Shape;134;p29"/>
          <p:cNvSpPr/>
          <p:nvPr/>
        </p:nvSpPr>
        <p:spPr>
          <a:xfrm>
            <a:off x="728000" y="2935750"/>
            <a:ext cx="3798300" cy="807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Triagem também pode ser usada para determinar:</a:t>
            </a:r>
            <a:endParaRPr/>
          </a:p>
        </p:txBody>
      </p:sp>
      <p:sp>
        <p:nvSpPr>
          <p:cNvPr id="469" name="Google Shape;469;p74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Severidade do bug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Produto ou componente afetado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Time ou responsável pela correção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0" name="Google Shape;470;p7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7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de classificação de severidade</a:t>
            </a:r>
            <a:endParaRPr/>
          </a:p>
        </p:txBody>
      </p:sp>
      <p:sp>
        <p:nvSpPr>
          <p:cNvPr id="477" name="Google Shape;477;p75"/>
          <p:cNvSpPr txBox="1"/>
          <p:nvPr>
            <p:ph idx="1" type="body"/>
          </p:nvPr>
        </p:nvSpPr>
        <p:spPr>
          <a:xfrm>
            <a:off x="311700" y="1152475"/>
            <a:ext cx="8728500" cy="31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Catastrophic:</a:t>
            </a:r>
            <a:r>
              <a:rPr lang="en" sz="2200"/>
              <a:t> inviabiliza o uso do sistema por uma parcela significativa dos usuários (ex.: +25%), não possui workaround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Serious: </a:t>
            </a:r>
            <a:r>
              <a:rPr lang="en" sz="2200"/>
              <a:t>funcionalidade importante do sistema não está funcionando; não existe workaround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Normal:</a:t>
            </a:r>
            <a:r>
              <a:rPr lang="en" sz="2200"/>
              <a:t> afeta uma funcionalidade não-crítica; existe workaround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b="1" lang="en" sz="2200"/>
              <a:t>Small/Trivial:</a:t>
            </a:r>
            <a:r>
              <a:rPr lang="en" sz="2200"/>
              <a:t> baixa importância, questão cosmética</a:t>
            </a:r>
            <a:endParaRPr sz="2200"/>
          </a:p>
        </p:txBody>
      </p:sp>
      <p:sp>
        <p:nvSpPr>
          <p:cNvPr id="478" name="Google Shape;478;p7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Bug Assignment</a:t>
            </a:r>
            <a:endParaRPr/>
          </a:p>
        </p:txBody>
      </p:sp>
      <p:sp>
        <p:nvSpPr>
          <p:cNvPr id="484" name="Google Shape;484;p76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Bugs catastróficos e sérios:</a:t>
            </a:r>
            <a:r>
              <a:rPr lang="en" sz="2200"/>
              <a:t> devem ser corrigidos imediatamente; "para tudo"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" sz="2200"/>
              <a:t>Bugs normais e triviais:</a:t>
            </a:r>
            <a:r>
              <a:rPr lang="en" sz="2200"/>
              <a:t> vão para o backlog do time responsável, para priorização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85" name="Google Shape;485;p7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7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Agrupamento de Bugs</a:t>
            </a:r>
            <a:endParaRPr/>
          </a:p>
        </p:txBody>
      </p:sp>
      <p:sp>
        <p:nvSpPr>
          <p:cNvPr id="492" name="Google Shape;492;p77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Boa prática: alocar um grupo de bugs relacionados para correção em um mesmo sprint; ou seja, correção em batch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Bugs relacionados: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Mesma feature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○"/>
            </a:pPr>
            <a:r>
              <a:rPr lang="en" sz="2200"/>
              <a:t>Mesmos arquivos ou módulos</a:t>
            </a:r>
            <a:endParaRPr sz="1800"/>
          </a:p>
        </p:txBody>
      </p:sp>
      <p:sp>
        <p:nvSpPr>
          <p:cNvPr id="493" name="Google Shape;493;p7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7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Reabertura de Bugs</a:t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500" name="Google Shape;500;p7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7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 txBox="1"/>
          <p:nvPr>
            <p:ph type="title"/>
          </p:nvPr>
        </p:nvSpPr>
        <p:spPr>
          <a:xfrm>
            <a:off x="311700" y="445025"/>
            <a:ext cx="33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Reabertura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Bugs</a:t>
            </a:r>
            <a:endParaRPr/>
          </a:p>
        </p:txBody>
      </p:sp>
      <p:pic>
        <p:nvPicPr>
          <p:cNvPr id="507" name="Google Shape;50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213" y="314025"/>
            <a:ext cx="6524625" cy="4248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8" name="Google Shape;508;p79"/>
          <p:cNvSpPr txBox="1"/>
          <p:nvPr/>
        </p:nvSpPr>
        <p:spPr>
          <a:xfrm>
            <a:off x="2760425" y="4811150"/>
            <a:ext cx="591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Revisiting reopened bugs in open source software systems. Tagra et al. EMSE 2020.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09" name="Google Shape;509;p79"/>
          <p:cNvSpPr/>
          <p:nvPr/>
        </p:nvSpPr>
        <p:spPr>
          <a:xfrm>
            <a:off x="6061425" y="2271050"/>
            <a:ext cx="1179000" cy="300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7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Motivos para Reabertura de Bugs</a:t>
            </a:r>
            <a:endParaRPr/>
          </a:p>
        </p:txBody>
      </p:sp>
      <p:sp>
        <p:nvSpPr>
          <p:cNvPr id="516" name="Google Shape;516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Resolução incorreta ou incompleta (não tratou "edge cases")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Bugs difíceis de reproduzir ("resolved as worksforme")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Bugs marcados como "resolved as duplicate", mas na verdade não eram duplicados</a:t>
            </a:r>
            <a:endParaRPr sz="2200"/>
          </a:p>
        </p:txBody>
      </p:sp>
      <p:sp>
        <p:nvSpPr>
          <p:cNvPr id="517" name="Google Shape;517;p8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Reabertura de Bugs não é incomum</a:t>
            </a:r>
            <a:endParaRPr/>
          </a:p>
        </p:txBody>
      </p:sp>
      <p:pic>
        <p:nvPicPr>
          <p:cNvPr id="523" name="Google Shape;52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825" y="1390624"/>
            <a:ext cx="6255899" cy="2512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4" name="Google Shape;524;p81"/>
          <p:cNvSpPr txBox="1"/>
          <p:nvPr/>
        </p:nvSpPr>
        <p:spPr>
          <a:xfrm>
            <a:off x="1531625" y="4497550"/>
            <a:ext cx="585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Studying re-opened bugs in open source software. Emad Shihab et al. EMSE 2013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525" name="Google Shape;525;p81"/>
          <p:cNvSpPr/>
          <p:nvPr/>
        </p:nvSpPr>
        <p:spPr>
          <a:xfrm>
            <a:off x="1171125" y="3188975"/>
            <a:ext cx="6615300" cy="292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8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</a:t>
            </a:r>
            <a:r>
              <a:rPr lang="en"/>
              <a:t>ício para Discussão</a:t>
            </a:r>
            <a:endParaRPr/>
          </a:p>
        </p:txBody>
      </p:sp>
      <p:sp>
        <p:nvSpPr>
          <p:cNvPr id="532" name="Google Shape;532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Suponha que você é um gerente ou líder técnico de um determinado sistema.</a:t>
            </a:r>
            <a:endParaRPr sz="22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Quais métricas relacionadas com bugs você deveria monitorar neste sistema?</a:t>
            </a:r>
            <a:endParaRPr sz="2200"/>
          </a:p>
        </p:txBody>
      </p:sp>
      <p:sp>
        <p:nvSpPr>
          <p:cNvPr id="533" name="Google Shape;533;p8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3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Backporting</a:t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539" name="Google Shape;539;p8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8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Bugs</a:t>
            </a:r>
            <a:endParaRPr/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Erros de sintaxe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Bugs de lógica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Bugs de runtime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Bugs de concorrência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Bugs de Performance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Bugs de segurança </a:t>
            </a:r>
            <a:endParaRPr sz="24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Backporting</a:t>
            </a:r>
            <a:endParaRPr/>
          </a:p>
        </p:txBody>
      </p:sp>
      <p:sp>
        <p:nvSpPr>
          <p:cNvPr id="546" name="Google Shape;546;p84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Ao corrigir um bug em uma versão x, atividades realizadas para t</a:t>
            </a:r>
            <a:r>
              <a:rPr lang="en" sz="2200"/>
              <a:t>ambém </a:t>
            </a:r>
            <a:r>
              <a:rPr lang="en" sz="2200"/>
              <a:t>aplicar a correção em versões anteriores a x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Normalmente, limitada a bugs críticos (segurança)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Objetivo: não obrigar usuários a migrarem para a versão x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7" name="Google Shape;547;p8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8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Versões Long-Term Support (LTS)</a:t>
            </a:r>
            <a:endParaRPr/>
          </a:p>
        </p:txBody>
      </p:sp>
      <p:sp>
        <p:nvSpPr>
          <p:cNvPr id="554" name="Google Shape;554;p85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Possuem suporte, principalmente correção de bugs críticos, por um período maior de tempo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 seja, nem toda versão é LTS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Objetivo: limitar "backporting" a algumas vers</a:t>
            </a:r>
            <a:r>
              <a:rPr lang="en" sz="2200"/>
              <a:t>ões</a:t>
            </a:r>
            <a:endParaRPr sz="2200"/>
          </a:p>
        </p:txBody>
      </p:sp>
      <p:sp>
        <p:nvSpPr>
          <p:cNvPr id="555" name="Google Shape;555;p8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8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Django</a:t>
            </a:r>
            <a:endParaRPr/>
          </a:p>
        </p:txBody>
      </p:sp>
      <p:sp>
        <p:nvSpPr>
          <p:cNvPr id="562" name="Google Shape;562;p8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8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4" name="Google Shape;56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25" y="1147575"/>
            <a:ext cx="7137900" cy="33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86"/>
          <p:cNvSpPr txBox="1"/>
          <p:nvPr/>
        </p:nvSpPr>
        <p:spPr>
          <a:xfrm>
            <a:off x="2271650" y="4663725"/>
            <a:ext cx="43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https://www.djangoproject.com/download/#supported-versions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66" name="Google Shape;566;p86"/>
          <p:cNvSpPr txBox="1"/>
          <p:nvPr/>
        </p:nvSpPr>
        <p:spPr>
          <a:xfrm>
            <a:off x="803050" y="4594550"/>
            <a:ext cx="122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bugs críticos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567" name="Google Shape;567;p86"/>
          <p:cNvCxnSpPr>
            <a:endCxn id="566" idx="0"/>
          </p:cNvCxnSpPr>
          <p:nvPr/>
        </p:nvCxnSpPr>
        <p:spPr>
          <a:xfrm flipH="1">
            <a:off x="1417300" y="3972350"/>
            <a:ext cx="1067400" cy="6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8" name="Google Shape;568;p86"/>
          <p:cNvSpPr txBox="1"/>
          <p:nvPr/>
        </p:nvSpPr>
        <p:spPr>
          <a:xfrm>
            <a:off x="5573600" y="96150"/>
            <a:ext cx="3531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LTS: 36 meses de supporte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Demais versões: 16 meses de suporte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Nova versão LTS: a cada 24 meses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Nova versão não-LTS: a cada 8 meses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Linux</a:t>
            </a:r>
            <a:endParaRPr/>
          </a:p>
        </p:txBody>
      </p:sp>
      <p:sp>
        <p:nvSpPr>
          <p:cNvPr id="574" name="Google Shape;574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Longterm kernels are picked based on various factors: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Major new features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Popular commercial distribution needs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Device manufacturer demand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Maintainer workload and availability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○"/>
            </a:pPr>
            <a:r>
              <a:rPr lang="en" sz="2200"/>
              <a:t>etc </a:t>
            </a:r>
            <a:endParaRPr sz="2200"/>
          </a:p>
        </p:txBody>
      </p:sp>
      <p:sp>
        <p:nvSpPr>
          <p:cNvPr id="575" name="Google Shape;575;p8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87"/>
          <p:cNvSpPr txBox="1"/>
          <p:nvPr/>
        </p:nvSpPr>
        <p:spPr>
          <a:xfrm>
            <a:off x="2773175" y="4672325"/>
            <a:ext cx="34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https://www.kernel.org/category/releases.html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Linux</a:t>
            </a:r>
            <a:endParaRPr/>
          </a:p>
        </p:txBody>
      </p:sp>
      <p:sp>
        <p:nvSpPr>
          <p:cNvPr id="582" name="Google Shape;582;p8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88"/>
          <p:cNvSpPr txBox="1"/>
          <p:nvPr/>
        </p:nvSpPr>
        <p:spPr>
          <a:xfrm>
            <a:off x="2773175" y="4672325"/>
            <a:ext cx="34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https://www.kernel.org/category/releases.html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584" name="Google Shape;58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62" y="1166425"/>
            <a:ext cx="8187073" cy="2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Versões Long-Term Support (LTS)</a:t>
            </a:r>
            <a:endParaRPr/>
          </a:p>
        </p:txBody>
      </p:sp>
      <p:sp>
        <p:nvSpPr>
          <p:cNvPr id="590" name="Google Shape;590;p89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Mais comum: ferramentas, frameworks, bibliotecas, SOs, etc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Menos comum: sistemas desenvolvidos por uma empresa para seus clientes (exemplo: home-banking, versão web)</a:t>
            </a:r>
            <a:endParaRPr sz="2200"/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1" name="Google Shape;591;p8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8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Recomendação</a:t>
            </a:r>
            <a:endParaRPr/>
          </a:p>
        </p:txBody>
      </p:sp>
      <p:sp>
        <p:nvSpPr>
          <p:cNvPr id="598" name="Google Shape;598;p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 você migrou para uma versão que não é LTS: 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○"/>
            </a:pPr>
            <a:r>
              <a:rPr lang="en" sz="2200"/>
              <a:t>já planejar uma próxima migração para uma versão LTS</a:t>
            </a:r>
            <a:endParaRPr sz="2200"/>
          </a:p>
        </p:txBody>
      </p:sp>
      <p:sp>
        <p:nvSpPr>
          <p:cNvPr id="599" name="Google Shape;599;p9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Crashes</a:t>
            </a:r>
            <a:endParaRPr sz="32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605" name="Google Shape;605;p9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9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Crashes </a:t>
            </a:r>
            <a:r>
              <a:rPr lang="en" sz="2400"/>
              <a:t>(falhas que provocam o t</a:t>
            </a:r>
            <a:r>
              <a:rPr lang="en" sz="2400"/>
              <a:t>érmino de um programa)</a:t>
            </a:r>
            <a:endParaRPr sz="2400"/>
          </a:p>
        </p:txBody>
      </p:sp>
      <p:sp>
        <p:nvSpPr>
          <p:cNvPr id="612" name="Google Shape;612;p92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Null pointer dereferencing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Memory leaks (alocar, mas não liberar memória)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Memória insuficiente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Dados de entrada no formato errado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Disco cheio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Falhas de hardware ou drivers</a:t>
            </a:r>
            <a:endParaRPr sz="2100"/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Divisão por zero</a:t>
            </a:r>
            <a:endParaRPr sz="2100"/>
          </a:p>
          <a:p>
            <a:pPr indent="-3746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lang="en" sz="2300"/>
              <a:t>etc</a:t>
            </a:r>
            <a:endParaRPr sz="2300"/>
          </a:p>
        </p:txBody>
      </p:sp>
      <p:sp>
        <p:nvSpPr>
          <p:cNvPr id="613" name="Google Shape;613;p9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Crash Report Tool</a:t>
            </a:r>
            <a:endParaRPr/>
          </a:p>
        </p:txBody>
      </p:sp>
      <p:sp>
        <p:nvSpPr>
          <p:cNvPr id="619" name="Google Shape;619;p93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Coleta relatórios do crash e envia para a empresa responsável pelo software</a:t>
            </a:r>
            <a:endParaRPr/>
          </a:p>
        </p:txBody>
      </p:sp>
      <p:sp>
        <p:nvSpPr>
          <p:cNvPr id="620" name="Google Shape;620;p9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Caracterização de Bugs</a:t>
            </a:r>
            <a:endParaRPr sz="3600"/>
          </a:p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Mozilla Crash Reporter</a:t>
            </a:r>
            <a:endParaRPr/>
          </a:p>
        </p:txBody>
      </p:sp>
      <p:sp>
        <p:nvSpPr>
          <p:cNvPr id="626" name="Google Shape;626;p9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7" name="Google Shape;62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475" y="1245603"/>
            <a:ext cx="3373650" cy="347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200" y="1588575"/>
            <a:ext cx="340995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50" y="220575"/>
            <a:ext cx="6668900" cy="411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4" name="Google Shape;634;p95"/>
          <p:cNvSpPr txBox="1"/>
          <p:nvPr/>
        </p:nvSpPr>
        <p:spPr>
          <a:xfrm>
            <a:off x="1342500" y="4548350"/>
            <a:ext cx="623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Le An, Foutse Khomh. Challenges and Issues of Mining Crash Reports. SANER 2015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3505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0" name="Google Shape;640;p96"/>
          <p:cNvSpPr txBox="1"/>
          <p:nvPr/>
        </p:nvSpPr>
        <p:spPr>
          <a:xfrm>
            <a:off x="3259300" y="4659575"/>
            <a:ext cx="25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https://crash-stats.mozilla.org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Bibliotecas para implementar crash-reporting tools</a:t>
            </a:r>
            <a:endParaRPr/>
          </a:p>
        </p:txBody>
      </p:sp>
      <p:sp>
        <p:nvSpPr>
          <p:cNvPr id="646" name="Google Shape;646;p9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7" name="Google Shape;64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855925"/>
            <a:ext cx="8839202" cy="166612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8"/>
          <p:cNvSpPr txBox="1"/>
          <p:nvPr>
            <p:ph idx="1" type="body"/>
          </p:nvPr>
        </p:nvSpPr>
        <p:spPr>
          <a:xfrm>
            <a:off x="234200" y="9475"/>
            <a:ext cx="8873700" cy="5133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#include &lt;iostream&gt;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#include &lt;exception&gt;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#include &lt;client/linux/handler/exception_handler.h&gt;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bool DumpCallback(const google_breakpad::MinidumpDescriptor&amp; descriptor, void* context, bool succeeded)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std::cout &lt;&lt; "Minidump created at: " &lt;&lt; descriptor.path() &lt;&lt; std::endl;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return succeeded;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main()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// Initialize Breakpad exception handler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google_breakpad::MinidumpDescriptor descriptor("./crash_dumps");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google_breakpad::ExceptionHandler exception_handler(descriptor, nullptr, DumpCallback, nullptr, true, -1);</a:t>
            </a:r>
            <a:endParaRPr sz="12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std::cout &lt;&lt; "Breakpad initialized. Crash dumps will be stored in './crash_dumps'." &lt;&lt; std::endl;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// Simulate a crash (segmentation fault)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std::cout &lt;&lt; "Simulating a crash..." &lt;&lt; std::endl;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int* crash = nullptr;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2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*crash = 42;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200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// crash</a:t>
            </a:r>
            <a:endParaRPr sz="1200"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return 0;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3" name="Google Shape;653;p98"/>
          <p:cNvSpPr/>
          <p:nvPr/>
        </p:nvSpPr>
        <p:spPr>
          <a:xfrm>
            <a:off x="295625" y="921625"/>
            <a:ext cx="8707200" cy="112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4" name="Google Shape;654;p98"/>
          <p:cNvCxnSpPr/>
          <p:nvPr/>
        </p:nvCxnSpPr>
        <p:spPr>
          <a:xfrm rot="10800000">
            <a:off x="5915800" y="2053925"/>
            <a:ext cx="1079700" cy="71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5" name="Google Shape;655;p98"/>
          <p:cNvSpPr txBox="1"/>
          <p:nvPr/>
        </p:nvSpPr>
        <p:spPr>
          <a:xfrm>
            <a:off x="6647225" y="2249775"/>
            <a:ext cx="19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(1) </a:t>
            </a:r>
            <a:r>
              <a:rPr lang="en">
                <a:solidFill>
                  <a:srgbClr val="FF0000"/>
                </a:solidFill>
              </a:rPr>
              <a:t>instala callback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6" name="Google Shape;656;p98"/>
          <p:cNvSpPr/>
          <p:nvPr/>
        </p:nvSpPr>
        <p:spPr>
          <a:xfrm>
            <a:off x="71617" y="2053900"/>
            <a:ext cx="507675" cy="2527850"/>
          </a:xfrm>
          <a:custGeom>
            <a:rect b="b" l="l" r="r" t="t"/>
            <a:pathLst>
              <a:path extrusionOk="0" h="101114" w="20307">
                <a:moveTo>
                  <a:pt x="20307" y="101114"/>
                </a:moveTo>
                <a:cubicBezTo>
                  <a:pt x="16972" y="91576"/>
                  <a:pt x="2168" y="60738"/>
                  <a:pt x="295" y="43886"/>
                </a:cubicBezTo>
                <a:cubicBezTo>
                  <a:pt x="-1577" y="27034"/>
                  <a:pt x="7609" y="7314"/>
                  <a:pt x="9072" y="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657" name="Google Shape;657;p98"/>
          <p:cNvSpPr txBox="1"/>
          <p:nvPr/>
        </p:nvSpPr>
        <p:spPr>
          <a:xfrm>
            <a:off x="246425" y="3545175"/>
            <a:ext cx="10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(2) chama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58" name="Google Shape;658;p98"/>
          <p:cNvSpPr txBox="1"/>
          <p:nvPr/>
        </p:nvSpPr>
        <p:spPr>
          <a:xfrm>
            <a:off x="5872025" y="242200"/>
            <a:ext cx="329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(3) executado após crash, mas antes do programa abortar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de arquivo de dump gerado pelo crash:</a:t>
            </a:r>
            <a:endParaRPr/>
          </a:p>
        </p:txBody>
      </p:sp>
      <p:sp>
        <p:nvSpPr>
          <p:cNvPr id="664" name="Google Shape;664;p99"/>
          <p:cNvSpPr txBox="1"/>
          <p:nvPr>
            <p:ph idx="1" type="body"/>
          </p:nvPr>
        </p:nvSpPr>
        <p:spPr>
          <a:xfrm>
            <a:off x="311700" y="1304875"/>
            <a:ext cx="4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Operating system: Linux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Crash reason:  SIGSEGV /SEGV_MAPERR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Crash address: 0x0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...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Thread 0 (crashed)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0  my_program!main + 0x15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   at </a:t>
            </a:r>
            <a:r>
              <a:rPr lang="en">
                <a:highlight>
                  <a:srgbClr val="FFF2CC"/>
                </a:highlight>
                <a:latin typeface="Consolas"/>
                <a:ea typeface="Consolas"/>
                <a:cs typeface="Consolas"/>
                <a:sym typeface="Consolas"/>
              </a:rPr>
              <a:t>crash_example.cpp:17</a:t>
            </a:r>
            <a:endParaRPr>
              <a:highlight>
                <a:srgbClr val="FFF2CC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1  libc.so.6 + 0x24083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 2  libc.so.6 + 0x24246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9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Diferen</a:t>
            </a:r>
            <a:r>
              <a:rPr lang="en"/>
              <a:t>ças para um try/catch no main</a:t>
            </a:r>
            <a:endParaRPr/>
          </a:p>
        </p:txBody>
      </p:sp>
      <p:sp>
        <p:nvSpPr>
          <p:cNvPr id="671" name="Google Shape;671;p100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Apenas bibliotecas como chromium/breakpad detectam: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Falha de segmentação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Stack overflow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Divisão por zero </a:t>
            </a:r>
            <a:endParaRPr sz="2300"/>
          </a:p>
          <a:p>
            <a:pPr indent="-374650" lvl="0" marL="4572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try/catch no main: 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Apenas exceções lançadas via throw</a:t>
            </a:r>
            <a:endParaRPr sz="2300"/>
          </a:p>
          <a:p>
            <a:pPr indent="-37465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300"/>
              <a:buChar char="○"/>
            </a:pPr>
            <a:r>
              <a:rPr lang="en" sz="2300"/>
              <a:t>Não captura exceções lançadas por outras threads</a:t>
            </a:r>
            <a:endParaRPr sz="2300"/>
          </a:p>
        </p:txBody>
      </p:sp>
      <p:sp>
        <p:nvSpPr>
          <p:cNvPr id="672" name="Google Shape;672;p10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Importância de crash reports</a:t>
            </a:r>
            <a:endParaRPr/>
          </a:p>
        </p:txBody>
      </p:sp>
      <p:sp>
        <p:nvSpPr>
          <p:cNvPr id="678" name="Google Shape;678;p101"/>
          <p:cNvSpPr txBox="1"/>
          <p:nvPr>
            <p:ph idx="1" type="body"/>
          </p:nvPr>
        </p:nvSpPr>
        <p:spPr>
          <a:xfrm>
            <a:off x="311700" y="1152475"/>
            <a:ext cx="8520600" cy="1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Using crash reports, Microsoft developers were able to fix: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29% of the bugs found in Windows XP SP1</a:t>
            </a:r>
            <a:endParaRPr sz="2400"/>
          </a:p>
          <a:p>
            <a:pPr indent="-3810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More than 50% of the Office XP SP2 bugs</a:t>
            </a:r>
            <a:endParaRPr sz="2400"/>
          </a:p>
          <a:p>
            <a:pPr indent="-3810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Crash reports helped Mozilla developers to improve the reliability of Firefox by 40% from Nov. 2009 to March 2010</a:t>
            </a:r>
            <a:endParaRPr sz="2400"/>
          </a:p>
        </p:txBody>
      </p:sp>
      <p:sp>
        <p:nvSpPr>
          <p:cNvPr id="679" name="Google Shape;679;p10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0" name="Google Shape;680;p101"/>
          <p:cNvSpPr txBox="1"/>
          <p:nvPr/>
        </p:nvSpPr>
        <p:spPr>
          <a:xfrm>
            <a:off x="824350" y="4710675"/>
            <a:ext cx="70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S. Wang, F. Khomh, Y. Zou: Improving bug localization using correlations in crash reports. MSR 2013.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2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686" name="Google Shape;686;p10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Quanto tempo da semana você vai ficar corrigindo bugs?</a:t>
            </a:r>
            <a:endParaRPr b="1" sz="3600">
              <a:solidFill>
                <a:srgbClr val="666666"/>
              </a:solidFill>
            </a:endParaRPr>
          </a:p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75" y="89600"/>
            <a:ext cx="8173551" cy="4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/>
        </p:nvSpPr>
        <p:spPr>
          <a:xfrm>
            <a:off x="910800" y="4665325"/>
            <a:ext cx="710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Russo et al. The Daily Life of Software Engineers during the COVID-19 Pandemic. ICSE SEIP 2021. https://arxiv.org/abs/2101.04363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63" name="Google Shape;163;p33"/>
          <p:cNvSpPr/>
          <p:nvPr/>
        </p:nvSpPr>
        <p:spPr>
          <a:xfrm>
            <a:off x="1523775" y="46225"/>
            <a:ext cx="572100" cy="4392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