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ac44872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ac44872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c17819875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c17819875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c17819875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c17819875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c325c64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c325c64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c17819875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c17819875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c17819875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0c17819875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c17819875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0c17819875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c325c64d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0c325c64d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c325c64d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c325c64d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c325c64d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c325c64d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c325c64d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0c325c64d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c1781987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c1781987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c325c64d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0c325c64d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c325c64d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c325c64d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c325c64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0c325c64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c325c64d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0c325c64d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c325c64d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0c325c64d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4d217a06c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4d217a06c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d217a06c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4d217a06c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4d217a06c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4d217a06c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d217a06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d217a06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d217a06c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d217a06c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c1781987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c1781987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c325c64d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c325c64d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f14a710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f14a710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f14a7103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f14a7103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f14a7103c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0f14a7103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0f14a7103c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0f14a7103c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0f14a7103c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0f14a7103c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f14a7103c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0f14a7103c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1bcbedbe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1bcbedbe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bcbedbe7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bcbedbe7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4cd63ca01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4cd63ca01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c1781987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0c1781987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cd63ca01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4cd63ca01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4cd63ca01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4cd63ca01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4cd63ca01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4cd63ca01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4cd63ca01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4cd63ca01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4cd63ca01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4cd63ca01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4cd63ca01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4cd63ca01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d51b04763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d51b04763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d51b0476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d51b0476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51b04763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d51b04763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d51b04763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d51b04763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36b456b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36b456b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d51b04763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d51b04763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d51b04763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d51b04763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0f14a7103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0f14a7103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36b456b4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36b456b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c17819875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c17819875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c17819875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c17819875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cd63ca01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cd63ca01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5"/>
          <p:cNvCxnSpPr/>
          <p:nvPr/>
        </p:nvCxnSpPr>
        <p:spPr>
          <a:xfrm>
            <a:off x="579438" y="735806"/>
            <a:ext cx="7993200" cy="0"/>
          </a:xfrm>
          <a:prstGeom prst="straightConnector1">
            <a:avLst/>
          </a:prstGeom>
          <a:noFill/>
          <a:ln cap="flat" cmpd="sng" w="571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25"/>
          <p:cNvSpPr txBox="1"/>
          <p:nvPr/>
        </p:nvSpPr>
        <p:spPr>
          <a:xfrm>
            <a:off x="8556625" y="4749403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5"/>
          <p:cNvSpPr txBox="1"/>
          <p:nvPr>
            <p:ph type="title"/>
          </p:nvPr>
        </p:nvSpPr>
        <p:spPr>
          <a:xfrm>
            <a:off x="574675" y="33338"/>
            <a:ext cx="80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566737" y="897731"/>
            <a:ext cx="80010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just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just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just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just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516688" y="4786313"/>
            <a:ext cx="1981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255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255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255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255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255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255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255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255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255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8255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88900" lvl="1" marL="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2" marL="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3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4" marL="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5" marL="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6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7" marL="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8" marL="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01" name="Google Shape;101;p25"/>
          <p:cNvSpPr txBox="1"/>
          <p:nvPr>
            <p:ph idx="11" type="ftr"/>
          </p:nvPr>
        </p:nvSpPr>
        <p:spPr>
          <a:xfrm>
            <a:off x="2484438" y="4711303"/>
            <a:ext cx="4032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556625" y="4749403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3" name="Google Shape;1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tsantalis/RefactoringMin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gineering.fb.com/2023/10/24/data-infrastructure/automating-dead-code-cleanup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hyperlink" Target="https://github.com/lucasvegi/Elixir-Refactorings/tree/main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7 - Refatoração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55" name="Google Shape;155;p39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Licença </a:t>
            </a:r>
            <a:r>
              <a:rPr lang="en" sz="1200" u="sng">
                <a:solidFill>
                  <a:srgbClr val="FF0000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; permite copiar, distribuir, adaptar etc; porém, </a:t>
            </a:r>
            <a:r>
              <a:rPr b="1" lang="en" sz="1200">
                <a:solidFill>
                  <a:srgbClr val="FF0000"/>
                </a:solidFill>
                <a:highlight>
                  <a:schemeClr val="lt1"/>
                </a:highlight>
              </a:rPr>
              <a:t>créditos devem ser dados ao autor dos slides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6" name="Google Shape;156;p3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Refactorings Planejados</a:t>
            </a:r>
            <a:endParaRPr/>
          </a:p>
        </p:txBody>
      </p:sp>
      <p:sp>
        <p:nvSpPr>
          <p:cNvPr id="222" name="Google Shape;222;p48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Contrário de oportunista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Correção de um problema de design mais complexo</a:t>
            </a:r>
            <a:endParaRPr sz="22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Sessão apenas para realização de refactorings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Ferramentas para Refatoração</a:t>
            </a:r>
            <a:endParaRPr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9" name="Google Shape;229;p4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Ferramentas para Refatora</a:t>
            </a:r>
            <a:r>
              <a:rPr lang="en"/>
              <a:t>ção</a:t>
            </a:r>
            <a:endParaRPr/>
          </a:p>
        </p:txBody>
      </p:sp>
      <p:sp>
        <p:nvSpPr>
          <p:cNvPr id="235" name="Google Shape;235;p50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RefactoringMiner: identificação de refactorings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SCARF (Meta): remoção de código morto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Rosie (Google): large-scale changes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5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Both"/>
            </a:pPr>
            <a:r>
              <a:rPr b="1" lang="en"/>
              <a:t>RefactoringMiner</a:t>
            </a:r>
            <a:endParaRPr b="1"/>
          </a:p>
        </p:txBody>
      </p:sp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311700" y="1152475"/>
            <a:ext cx="8520600" cy="10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https://github.com/tsantalis/RefactoringMiner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Ferramenta para detectar refatorações aplicadas no histórico de um projeto Java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Detecta refactorings em commits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Mais de 100 tipos de refactorings (versão 3.0)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1"/>
          <p:cNvSpPr txBox="1"/>
          <p:nvPr/>
        </p:nvSpPr>
        <p:spPr>
          <a:xfrm>
            <a:off x="2235550" y="4566100"/>
            <a:ext cx="47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https://github.com/tsantalis/RefactoringMiner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4" name="Google Shape;244;p5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/>
          <p:nvPr>
            <p:ph idx="1" type="body"/>
          </p:nvPr>
        </p:nvSpPr>
        <p:spPr>
          <a:xfrm>
            <a:off x="235500" y="161875"/>
            <a:ext cx="2286900" cy="3201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Extract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Inline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Rename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Move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Move Attribute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Pull Up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Pull Up Attribute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Push Down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Push Down Attribute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Extract Superclass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Extract Interface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Move Class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Rename Class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Extract and Move Method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Rename Package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50" name="Google Shape;250;p52"/>
          <p:cNvSpPr txBox="1"/>
          <p:nvPr/>
        </p:nvSpPr>
        <p:spPr>
          <a:xfrm>
            <a:off x="2667975" y="156125"/>
            <a:ext cx="2588100" cy="4802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Move and Rename Class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Extract Class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Extract Subclass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Extract Variable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Inline Variable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Parameterize Variable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Rename Variable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Rename Parameter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Rename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Move and Rename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Replace Variable with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Replace Attribute (with Attribute)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Variable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Parameter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Split Variable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Split Parameter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Split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Change Variable Type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Change Parameter Type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Change Return Type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Change Attribute Type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Extract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Move and Rename Method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Move and Inline Method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51" name="Google Shape;251;p52"/>
          <p:cNvSpPr txBox="1"/>
          <p:nvPr/>
        </p:nvSpPr>
        <p:spPr>
          <a:xfrm>
            <a:off x="5554325" y="199450"/>
            <a:ext cx="2588100" cy="424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Method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Method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Modify Method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Attribute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Attribute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Modify Attribute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Class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Class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Modify Class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Parameter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Parameter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Modify Parameter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Variable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Variable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Modify Variable Annotation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Parameter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Parameter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Reorder Parameter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Thrown Exception Type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Thrown Exception Type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Change Thrown Exception Type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Change Method Access Modifier</a:t>
            </a:r>
            <a:endParaRPr sz="1200">
              <a:solidFill>
                <a:srgbClr val="1F2328"/>
              </a:solidFill>
              <a:highlight>
                <a:srgbClr val="FFFFFF"/>
              </a:highlight>
            </a:endParaRPr>
          </a:p>
        </p:txBody>
      </p:sp>
      <p:sp>
        <p:nvSpPr>
          <p:cNvPr id="252" name="Google Shape;252;p5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53" name="Google Shape;253;p5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/>
          <p:nvPr/>
        </p:nvSpPr>
        <p:spPr>
          <a:xfrm>
            <a:off x="274850" y="394400"/>
            <a:ext cx="4732800" cy="461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Change Attribute Access Modifier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Encapsulate Attribute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Parameterize Attribute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Replace Attribute with Variable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Method Modifier (final, static, abstract, synchronized)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Method Modifier (final, static, abstract, synchronized)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Attribute Modifier (final, static, transient, volatile)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Attribute Modifier (final, static, transient, volatile)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Variable Modifier (final)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Parameter Modifier (final)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Variable Modifier (final)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Parameter Modifier (final)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Change Class Access Modifier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Add Class Modifier (final, static, abstract)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Remove Class Modifier (final, static, abstract)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Move Package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Split Package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Merge Package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Localize Parameter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Change Type Declaration Kind (class, interface, enum, annotation, record)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Collapse Hierarchy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Replace Loop with Pipeline</a:t>
            </a:r>
            <a:endParaRPr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Replace Anonymous with Lambda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9" name="Google Shape;259;p53"/>
          <p:cNvSpPr txBox="1"/>
          <p:nvPr/>
        </p:nvSpPr>
        <p:spPr>
          <a:xfrm>
            <a:off x="5390000" y="427250"/>
            <a:ext cx="2777100" cy="369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Class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Inline Attribute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Replace Pipeline with Loop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Split Class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Split Conditional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Invert Condition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Conditional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Catch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Merge Method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Split Method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Move Code (between methods)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Replace Anonymous with Class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Parameterize Test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Assert Throws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Replace Generic With Diamond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Try With Resources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Replace Conditional With Ternary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60" name="Google Shape;260;p53"/>
          <p:cNvSpPr txBox="1"/>
          <p:nvPr/>
        </p:nvSpPr>
        <p:spPr>
          <a:xfrm>
            <a:off x="-290542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/>
          <p:nvPr>
            <p:ph type="title"/>
          </p:nvPr>
        </p:nvSpPr>
        <p:spPr>
          <a:xfrm>
            <a:off x="3879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(2) </a:t>
            </a:r>
            <a:r>
              <a:rPr b="1" lang="en"/>
              <a:t>SCARF: Systematic Code and Asset Removal Framework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266" name="Google Shape;266;p54"/>
          <p:cNvSpPr txBox="1"/>
          <p:nvPr>
            <p:ph idx="1" type="body"/>
          </p:nvPr>
        </p:nvSpPr>
        <p:spPr>
          <a:xfrm>
            <a:off x="311700" y="1457275"/>
            <a:ext cx="87093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Ferramenta da Meta para Remoção de Código Morto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morto: c</a:t>
            </a:r>
            <a:r>
              <a:rPr lang="en" sz="2400"/>
              <a:t>ódigo que não está sendo mais usado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Mais comum do que a gente imagina…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4"/>
          <p:cNvSpPr txBox="1"/>
          <p:nvPr/>
        </p:nvSpPr>
        <p:spPr>
          <a:xfrm>
            <a:off x="1060900" y="4157000"/>
            <a:ext cx="74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https://engineering.fb.com/2023/10/24/data-infrastructure/automating-dead-code-cleanup/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68" name="Google Shape;268;p54"/>
          <p:cNvSpPr txBox="1"/>
          <p:nvPr/>
        </p:nvSpPr>
        <p:spPr>
          <a:xfrm>
            <a:off x="1150300" y="4596700"/>
            <a:ext cx="704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Dead Code Removal at Meta: Automatically Deleting Millions of Lines of Code and Petabytes of Deprecated Data. ESEC/SIGSOFT FSE 2023: 1705-1715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269" name="Google Shape;269;p5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Estatísticas de Uso</a:t>
            </a:r>
            <a:endParaRPr/>
          </a:p>
        </p:txBody>
      </p:sp>
      <p:sp>
        <p:nvSpPr>
          <p:cNvPr id="275" name="Google Shape;275;p55"/>
          <p:cNvSpPr txBox="1"/>
          <p:nvPr>
            <p:ph idx="1" type="body"/>
          </p:nvPr>
        </p:nvSpPr>
        <p:spPr>
          <a:xfrm>
            <a:off x="311700" y="1152475"/>
            <a:ext cx="87093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Ferramenta já foi usada para analisar centenas de MLOC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 5 anos, ajudou a deletar +100 MLOC, via 370K PR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5"/>
          <p:cNvSpPr txBox="1"/>
          <p:nvPr/>
        </p:nvSpPr>
        <p:spPr>
          <a:xfrm>
            <a:off x="813425" y="3912500"/>
            <a:ext cx="747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7788A"/>
                </a:solidFill>
                <a:highlight>
                  <a:srgbClr val="FFFFFF"/>
                </a:highlight>
              </a:rPr>
              <a:t>Frase original do artigo (já que os números acima são  muito altos):</a:t>
            </a:r>
            <a:endParaRPr sz="1350">
              <a:solidFill>
                <a:srgbClr val="67788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67788A"/>
                </a:solidFill>
                <a:highlight>
                  <a:srgbClr val="FFFFFF"/>
                </a:highlight>
              </a:rPr>
              <a:t>SCARF has grown to analyze hundreds of millions of lines of code; and five years on, it has automatically deleted more than 100 million lines of code in over 370,000 change requests.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7" name="Google Shape;277;p5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saber que um c</a:t>
            </a:r>
            <a:r>
              <a:rPr lang="en"/>
              <a:t>ódigo é morto?</a:t>
            </a:r>
            <a:endParaRPr/>
          </a:p>
        </p:txBody>
      </p:sp>
      <p:sp>
        <p:nvSpPr>
          <p:cNvPr id="283" name="Google Shape;283;p56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Dada uma função f como saber que ela não está sendo chamada em nenhuma parte do código?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Solução simples: análise estática ⇒ call graph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6"/>
          <p:cNvSpPr/>
          <p:nvPr/>
        </p:nvSpPr>
        <p:spPr>
          <a:xfrm>
            <a:off x="1807625" y="2916850"/>
            <a:ext cx="673800" cy="616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f()</a:t>
            </a:r>
            <a:endParaRPr/>
          </a:p>
        </p:txBody>
      </p:sp>
      <p:sp>
        <p:nvSpPr>
          <p:cNvPr id="285" name="Google Shape;285;p56"/>
          <p:cNvSpPr/>
          <p:nvPr/>
        </p:nvSpPr>
        <p:spPr>
          <a:xfrm>
            <a:off x="893225" y="3907450"/>
            <a:ext cx="673800" cy="616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g1()</a:t>
            </a:r>
            <a:endParaRPr sz="1200"/>
          </a:p>
        </p:txBody>
      </p:sp>
      <p:sp>
        <p:nvSpPr>
          <p:cNvPr id="286" name="Google Shape;286;p56"/>
          <p:cNvSpPr/>
          <p:nvPr/>
        </p:nvSpPr>
        <p:spPr>
          <a:xfrm>
            <a:off x="1807625" y="3907450"/>
            <a:ext cx="673800" cy="616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g2()</a:t>
            </a:r>
            <a:endParaRPr/>
          </a:p>
        </p:txBody>
      </p:sp>
      <p:sp>
        <p:nvSpPr>
          <p:cNvPr id="287" name="Google Shape;287;p56"/>
          <p:cNvSpPr/>
          <p:nvPr/>
        </p:nvSpPr>
        <p:spPr>
          <a:xfrm>
            <a:off x="2798225" y="3907450"/>
            <a:ext cx="673800" cy="616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g3()</a:t>
            </a:r>
            <a:endParaRPr/>
          </a:p>
        </p:txBody>
      </p:sp>
      <p:cxnSp>
        <p:nvCxnSpPr>
          <p:cNvPr id="288" name="Google Shape;288;p56"/>
          <p:cNvCxnSpPr>
            <a:stCxn id="285" idx="0"/>
            <a:endCxn id="284" idx="3"/>
          </p:cNvCxnSpPr>
          <p:nvPr/>
        </p:nvCxnSpPr>
        <p:spPr>
          <a:xfrm flipH="1" rot="10800000">
            <a:off x="1230125" y="3442750"/>
            <a:ext cx="676200" cy="4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56"/>
          <p:cNvCxnSpPr>
            <a:stCxn id="286" idx="0"/>
            <a:endCxn id="284" idx="4"/>
          </p:cNvCxnSpPr>
          <p:nvPr/>
        </p:nvCxnSpPr>
        <p:spPr>
          <a:xfrm rot="10800000">
            <a:off x="2144525" y="3533050"/>
            <a:ext cx="0" cy="3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56"/>
          <p:cNvCxnSpPr>
            <a:stCxn id="287" idx="0"/>
            <a:endCxn id="284" idx="5"/>
          </p:cNvCxnSpPr>
          <p:nvPr/>
        </p:nvCxnSpPr>
        <p:spPr>
          <a:xfrm rot="10800000">
            <a:off x="2382725" y="3442750"/>
            <a:ext cx="752400" cy="4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56"/>
          <p:cNvSpPr txBox="1"/>
          <p:nvPr/>
        </p:nvSpPr>
        <p:spPr>
          <a:xfrm>
            <a:off x="4162025" y="2961625"/>
            <a:ext cx="473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 não existir nenhuma aresta para f(), ela é código morto!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56"/>
          <p:cNvSpPr txBox="1"/>
          <p:nvPr/>
        </p:nvSpPr>
        <p:spPr>
          <a:xfrm>
            <a:off x="903800" y="4646000"/>
            <a:ext cx="285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g1(), g2() e g3() chamam f()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93" name="Google Shape;293;p5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Casos mais </a:t>
            </a:r>
            <a:r>
              <a:rPr lang="en"/>
              <a:t>complicados</a:t>
            </a:r>
            <a:endParaRPr/>
          </a:p>
        </p:txBody>
      </p:sp>
      <p:sp>
        <p:nvSpPr>
          <p:cNvPr id="299" name="Google Shape;299;p57"/>
          <p:cNvSpPr txBox="1"/>
          <p:nvPr/>
        </p:nvSpPr>
        <p:spPr>
          <a:xfrm>
            <a:off x="469200" y="1439450"/>
            <a:ext cx="40440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@app.route('/f', methods=['GET'])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f():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print("Função f chamada!")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0" name="Google Shape;300;p57"/>
          <p:cNvSpPr txBox="1"/>
          <p:nvPr/>
        </p:nvSpPr>
        <p:spPr>
          <a:xfrm>
            <a:off x="5303025" y="1442925"/>
            <a:ext cx="27114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resultado = eval('f()')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print(resultado)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1" name="Google Shape;301;p57"/>
          <p:cNvSpPr txBox="1"/>
          <p:nvPr/>
        </p:nvSpPr>
        <p:spPr>
          <a:xfrm>
            <a:off x="2766325" y="3156575"/>
            <a:ext cx="35067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f():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print("Função f chamada!")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if __name__ == "__main__":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f()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2" name="Google Shape;302;p57"/>
          <p:cNvSpPr txBox="1"/>
          <p:nvPr/>
        </p:nvSpPr>
        <p:spPr>
          <a:xfrm>
            <a:off x="2145275" y="4463000"/>
            <a:ext cx="47274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 */6 * * * /usr/bin/python3 meu_script.py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1344575" y="988900"/>
            <a:ext cx="200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f() é um endpoint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5358625" y="988900"/>
            <a:ext cx="256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f() é chamada via eval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3116400" y="2741500"/>
            <a:ext cx="315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f() é chamada via </a:t>
            </a:r>
            <a:r>
              <a:rPr lang="en" sz="1800">
                <a:solidFill>
                  <a:schemeClr val="dk2"/>
                </a:solidFill>
              </a:rPr>
              <a:t>"cron job"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6" name="Google Shape;306;p5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Refactoring</a:t>
            </a:r>
            <a:endParaRPr/>
          </a:p>
        </p:txBody>
      </p:sp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311700" y="10762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Transformações de código que </a:t>
            </a:r>
            <a:r>
              <a:rPr lang="en" sz="2400">
                <a:highlight>
                  <a:srgbClr val="FFF2CC"/>
                </a:highlight>
              </a:rPr>
              <a:t>melhoram a manutenibilidade</a:t>
            </a:r>
            <a:r>
              <a:rPr lang="en" sz="2400"/>
              <a:t> de um sistema mas sem afetar o seu funcionamento externo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525575"/>
            <a:ext cx="4900797" cy="2465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4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Casos mais complexos s</a:t>
            </a:r>
            <a:r>
              <a:rPr lang="en"/>
              <a:t>ão considerados</a:t>
            </a:r>
            <a:endParaRPr/>
          </a:p>
        </p:txBody>
      </p:sp>
      <p:pic>
        <p:nvPicPr>
          <p:cNvPr id="312" name="Google Shape;31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300" y="1339275"/>
            <a:ext cx="6895400" cy="358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</a:t>
            </a:r>
            <a:r>
              <a:rPr lang="en"/>
              <a:t>ção Manual ou Automática</a:t>
            </a:r>
            <a:endParaRPr/>
          </a:p>
        </p:txBody>
      </p:sp>
      <p:sp>
        <p:nvSpPr>
          <p:cNvPr id="319" name="Google Shape;319;p59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Manual: abre-se um PR com a remoção do código morto (incluindo uma explicação)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SzPts val="2400"/>
              <a:buChar char="●"/>
            </a:pPr>
            <a:r>
              <a:rPr lang="en" sz="2400"/>
              <a:t>Automática: casos em que se tem mais segurança</a:t>
            </a:r>
            <a:endParaRPr/>
          </a:p>
        </p:txBody>
      </p:sp>
      <p:sp>
        <p:nvSpPr>
          <p:cNvPr id="320" name="Google Shape;320;p5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(aprova</a:t>
            </a:r>
            <a:r>
              <a:rPr lang="en"/>
              <a:t>ção manual)</a:t>
            </a:r>
            <a:endParaRPr/>
          </a:p>
        </p:txBody>
      </p:sp>
      <p:sp>
        <p:nvSpPr>
          <p:cNvPr id="326" name="Google Shape;326;p6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27" name="Google Shape;32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70125"/>
            <a:ext cx="8839204" cy="285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(3) Rosie</a:t>
            </a:r>
            <a:endParaRPr b="1"/>
          </a:p>
        </p:txBody>
      </p:sp>
      <p:sp>
        <p:nvSpPr>
          <p:cNvPr id="333" name="Google Shape;333;p61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Ferramenta do Google para ajudar na automatização de Large Scale changes (LSC)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6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de LSC: Refactoring</a:t>
            </a:r>
            <a:endParaRPr/>
          </a:p>
        </p:txBody>
      </p:sp>
      <p:sp>
        <p:nvSpPr>
          <p:cNvPr id="340" name="Google Shape;340;p62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Biblioteca popular com dois arquivos: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stl_util.h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map-util.h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Renomeação em larga escala foi realizada para atualizar o nome de uma das bibliotecas e padronizar o separador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62"/>
          <p:cNvSpPr txBox="1"/>
          <p:nvPr/>
        </p:nvSpPr>
        <p:spPr>
          <a:xfrm>
            <a:off x="2152175" y="4730425"/>
            <a:ext cx="46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Software Engineering at Google. O'Reilly, 2020. (Ch. 28)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2" name="Google Shape;342;p6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43" name="Google Shape;34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1125" y="201271"/>
            <a:ext cx="1213350" cy="15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Outro exemplo de LSC: migração de tipos de ponteiros em C++</a:t>
            </a:r>
            <a:endParaRPr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49" name="Google Shape;349;p6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/>
          <p:nvPr>
            <p:ph idx="1" type="body"/>
          </p:nvPr>
        </p:nvSpPr>
        <p:spPr>
          <a:xfrm>
            <a:off x="2140500" y="695275"/>
            <a:ext cx="4310700" cy="4009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#include &lt;iostream&gt;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class MyClass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public: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void sayHello()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std::cout &lt;&lt; "Hello" &lt;&lt; std::endl;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MyClass* ptr = new MyClass();</a:t>
            </a:r>
            <a:endParaRPr sz="14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ptr-&gt;sayHello();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delete ptr;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// Manually release memory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return 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Google Shape;355;p64"/>
          <p:cNvSpPr txBox="1"/>
          <p:nvPr/>
        </p:nvSpPr>
        <p:spPr>
          <a:xfrm>
            <a:off x="2864200" y="213450"/>
            <a:ext cx="29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C++ (antes da versão 11)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/>
          <p:nvPr>
            <p:ph idx="1" type="body"/>
          </p:nvPr>
        </p:nvSpPr>
        <p:spPr>
          <a:xfrm>
            <a:off x="83100" y="695275"/>
            <a:ext cx="3910500" cy="4133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#include "base/memory/scoped_ptr.h"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#include &lt;iostream&gt;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class MyClass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public: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void sayHello()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  std::cout &lt;&lt; "Hello" &lt;&lt; std::endl;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scoped_ptr&lt;MyClass&gt; ptr(new MyClass());</a:t>
            </a:r>
            <a:endParaRPr sz="13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ptr-&gt;sayHello();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// 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Automatically deleted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// when ptr goes out of scope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return 0;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1" name="Google Shape;361;p65"/>
          <p:cNvSpPr txBox="1"/>
          <p:nvPr/>
        </p:nvSpPr>
        <p:spPr>
          <a:xfrm>
            <a:off x="137250" y="154800"/>
            <a:ext cx="370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scope_ptr (tipo interno do Google)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62" name="Google Shape;362;p65"/>
          <p:cNvCxnSpPr/>
          <p:nvPr/>
        </p:nvCxnSpPr>
        <p:spPr>
          <a:xfrm flipH="1" rot="10800000">
            <a:off x="3135050" y="3493300"/>
            <a:ext cx="1402800" cy="6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3" name="Google Shape;363;p65"/>
          <p:cNvSpPr txBox="1"/>
          <p:nvPr/>
        </p:nvSpPr>
        <p:spPr>
          <a:xfrm>
            <a:off x="4577775" y="3170175"/>
            <a:ext cx="364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Não precisamos chamar delete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6"/>
          <p:cNvSpPr txBox="1"/>
          <p:nvPr>
            <p:ph idx="1" type="body"/>
          </p:nvPr>
        </p:nvSpPr>
        <p:spPr>
          <a:xfrm>
            <a:off x="83100" y="695275"/>
            <a:ext cx="3910500" cy="4133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#include "base/memory/scoped_ptr.h"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#include &lt;iostream&gt;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class MyClass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public: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void sayHello()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  std::cout &lt;&lt; "Hello" &lt;&lt; std::endl;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scoped_ptr&lt;MyClass&gt; ptr(new MyClass());</a:t>
            </a:r>
            <a:endParaRPr sz="13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ptr-&gt;sayHello();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// Automatically deleted 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// when ptr goes out of scope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return 0;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66"/>
          <p:cNvSpPr txBox="1"/>
          <p:nvPr>
            <p:ph idx="1" type="body"/>
          </p:nvPr>
        </p:nvSpPr>
        <p:spPr>
          <a:xfrm>
            <a:off x="4655100" y="695275"/>
            <a:ext cx="4403400" cy="4351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#include &lt;iostream&gt;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#include &lt;memory&gt;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class MyClass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public: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void sayHello()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  std::cout &lt;&lt; "Hello" &lt;&lt; std::endl;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std::unique_ptr&lt;MyClass&gt; ptr = </a:t>
            </a:r>
            <a:endParaRPr sz="13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                </a:t>
            </a:r>
            <a:r>
              <a:rPr lang="en" sz="13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std::make_unique&lt;MyClass&gt;();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ptr-&gt;sayHello();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// Automatically deleted 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// when ptr goes out of scope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return 0;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0" name="Google Shape;370;p66"/>
          <p:cNvSpPr/>
          <p:nvPr/>
        </p:nvSpPr>
        <p:spPr>
          <a:xfrm>
            <a:off x="4100425" y="2616425"/>
            <a:ext cx="471600" cy="31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6"/>
          <p:cNvSpPr txBox="1"/>
          <p:nvPr/>
        </p:nvSpPr>
        <p:spPr>
          <a:xfrm>
            <a:off x="137250" y="154800"/>
            <a:ext cx="370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scope_ptr (tipo interno do Google)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2" name="Google Shape;372;p66"/>
          <p:cNvSpPr txBox="1"/>
          <p:nvPr/>
        </p:nvSpPr>
        <p:spPr>
          <a:xfrm>
            <a:off x="4937850" y="154800"/>
            <a:ext cx="370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unique_ptr</a:t>
            </a:r>
            <a:r>
              <a:rPr lang="en" sz="1800">
                <a:solidFill>
                  <a:schemeClr val="dk2"/>
                </a:solidFill>
              </a:rPr>
              <a:t> (tipo oficial de C++ 11)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LSC de scope_ptr para unique_ptr</a:t>
            </a:r>
            <a:endParaRPr/>
          </a:p>
        </p:txBody>
      </p:sp>
      <p:sp>
        <p:nvSpPr>
          <p:cNvPr id="378" name="Google Shape;378;p67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Tipo antigo era referenciado 500 mil vezes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Mudança levou meses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Maior LSC até aquele momento dentro do Google</a:t>
            </a:r>
            <a:endParaRPr sz="2400"/>
          </a:p>
        </p:txBody>
      </p:sp>
      <p:sp>
        <p:nvSpPr>
          <p:cNvPr id="379" name="Google Shape;379;p6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Conceito tornou-se bastante popular</a:t>
            </a:r>
            <a:endParaRPr/>
          </a:p>
        </p:txBody>
      </p:sp>
      <p:pic>
        <p:nvPicPr>
          <p:cNvPr id="170" name="Google Shape;1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534975"/>
            <a:ext cx="1945198" cy="25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598" y="1534975"/>
            <a:ext cx="1987629" cy="25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1"/>
          <p:cNvSpPr txBox="1"/>
          <p:nvPr/>
        </p:nvSpPr>
        <p:spPr>
          <a:xfrm>
            <a:off x="5926725" y="4218400"/>
            <a:ext cx="6429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</a:t>
            </a:r>
            <a:endParaRPr/>
          </a:p>
        </p:txBody>
      </p:sp>
      <p:sp>
        <p:nvSpPr>
          <p:cNvPr id="173" name="Google Shape;173;p41"/>
          <p:cNvSpPr txBox="1"/>
          <p:nvPr/>
        </p:nvSpPr>
        <p:spPr>
          <a:xfrm>
            <a:off x="3488325" y="4218400"/>
            <a:ext cx="6429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2000</a:t>
            </a:r>
            <a:endParaRPr/>
          </a:p>
        </p:txBody>
      </p:sp>
      <p:pic>
        <p:nvPicPr>
          <p:cNvPr id="174" name="Google Shape;17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50" y="1536350"/>
            <a:ext cx="2032319" cy="25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/>
        </p:nvSpPr>
        <p:spPr>
          <a:xfrm>
            <a:off x="1278525" y="4218400"/>
            <a:ext cx="6429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1999</a:t>
            </a:r>
            <a:endParaRPr/>
          </a:p>
        </p:txBody>
      </p:sp>
      <p:sp>
        <p:nvSpPr>
          <p:cNvPr id="176" name="Google Shape;176;p4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Funcionamento da ferramenta Rosie</a:t>
            </a:r>
            <a:endParaRPr/>
          </a:p>
        </p:txBody>
      </p:sp>
      <p:sp>
        <p:nvSpPr>
          <p:cNvPr id="385" name="Google Shape;385;p68"/>
          <p:cNvSpPr txBox="1"/>
          <p:nvPr>
            <p:ph idx="1" type="body"/>
          </p:nvPr>
        </p:nvSpPr>
        <p:spPr>
          <a:xfrm>
            <a:off x="311700" y="10000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Lembrete: Google usa monorepo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Devs criam um patch "gigantesco" com toda a mudança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isso, usam "find-and-replace" ou uma ferramenta para fazer o parser do código e aplicar a mudança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Rosie divide esse patch em commits menores, submete os commits e roda os testes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 testes passarem, abre PRs e indica revisores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8"/>
          <p:cNvSpPr txBox="1"/>
          <p:nvPr/>
        </p:nvSpPr>
        <p:spPr>
          <a:xfrm>
            <a:off x="1102475" y="4732675"/>
            <a:ext cx="67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Josh Levenberg: Why Google stores billions of lines of code in a single repository. CACM 2016.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7" name="Google Shape;387;p6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</a:rPr>
              <a:t>Refatorações para Linguagens Específicas</a:t>
            </a:r>
            <a:endParaRPr b="1"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93" name="Google Shape;393;p6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94" name="Google Shape;394;p6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0"/>
          <p:cNvSpPr txBox="1"/>
          <p:nvPr/>
        </p:nvSpPr>
        <p:spPr>
          <a:xfrm>
            <a:off x="3850000" y="3603175"/>
            <a:ext cx="160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ICSME 2023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00" name="Google Shape;40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8839200" cy="25169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70"/>
          <p:cNvSpPr txBox="1"/>
          <p:nvPr/>
        </p:nvSpPr>
        <p:spPr>
          <a:xfrm>
            <a:off x="2147475" y="4534900"/>
            <a:ext cx="505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https://github.com/lucasvegi/Elixir-Refactorings/tree/main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02" name="Google Shape;402;p7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69244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1"/>
          <p:cNvSpPr/>
          <p:nvPr/>
        </p:nvSpPr>
        <p:spPr>
          <a:xfrm>
            <a:off x="696850" y="305075"/>
            <a:ext cx="148500" cy="1772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71"/>
          <p:cNvSpPr/>
          <p:nvPr/>
        </p:nvSpPr>
        <p:spPr>
          <a:xfrm>
            <a:off x="696850" y="2362475"/>
            <a:ext cx="148500" cy="1451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71"/>
          <p:cNvSpPr/>
          <p:nvPr/>
        </p:nvSpPr>
        <p:spPr>
          <a:xfrm>
            <a:off x="696850" y="4017425"/>
            <a:ext cx="148500" cy="634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71"/>
          <p:cNvSpPr txBox="1"/>
          <p:nvPr/>
        </p:nvSpPr>
        <p:spPr>
          <a:xfrm>
            <a:off x="76200" y="991700"/>
            <a:ext cx="69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SLR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12" name="Google Shape;412;p71"/>
          <p:cNvSpPr txBox="1"/>
          <p:nvPr/>
        </p:nvSpPr>
        <p:spPr>
          <a:xfrm>
            <a:off x="76200" y="2896700"/>
            <a:ext cx="69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G</a:t>
            </a:r>
            <a:r>
              <a:rPr lang="en" sz="1500">
                <a:solidFill>
                  <a:schemeClr val="dk2"/>
                </a:solidFill>
              </a:rPr>
              <a:t>LR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13" name="Google Shape;413;p71"/>
          <p:cNvSpPr txBox="1"/>
          <p:nvPr/>
        </p:nvSpPr>
        <p:spPr>
          <a:xfrm>
            <a:off x="76200" y="4115900"/>
            <a:ext cx="69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MSR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14" name="Google Shape;414;p7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2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Exemplo: </a:t>
            </a:r>
            <a:r>
              <a:rPr lang="en" sz="2700"/>
              <a:t>Introduce pattern matching over a parameter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20" name="Google Shape;420;p7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21" name="Google Shape;421;p72"/>
          <p:cNvSpPr txBox="1"/>
          <p:nvPr/>
        </p:nvSpPr>
        <p:spPr>
          <a:xfrm>
            <a:off x="1582275" y="1185600"/>
            <a:ext cx="4749300" cy="169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fibonacci(n) when is_integer(n) do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case n do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0 -&gt; 0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1 -&gt; 1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_ -&gt; fibonacci(n-1) + fibonacci(n-2)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end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2" name="Google Shape;422;p72"/>
          <p:cNvSpPr txBox="1"/>
          <p:nvPr/>
        </p:nvSpPr>
        <p:spPr>
          <a:xfrm>
            <a:off x="1582275" y="3469600"/>
            <a:ext cx="47493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fibonacci(0), do: 0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fibonacci(1), do: 1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fibonacci(n) when is_integer(n) do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fibonacci(n-1) + fibonacci(n-2)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3" name="Google Shape;423;p72"/>
          <p:cNvSpPr/>
          <p:nvPr/>
        </p:nvSpPr>
        <p:spPr>
          <a:xfrm>
            <a:off x="3916500" y="3009525"/>
            <a:ext cx="387600" cy="393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7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525" y="707576"/>
            <a:ext cx="7540427" cy="2675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0" name="Google Shape;430;p73"/>
          <p:cNvSpPr txBox="1"/>
          <p:nvPr/>
        </p:nvSpPr>
        <p:spPr>
          <a:xfrm>
            <a:off x="4198825" y="3624200"/>
            <a:ext cx="129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JSS 2024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1" name="Google Shape;431;p7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Migrate class component to function component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37" name="Google Shape;437;p7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38" name="Google Shape;438;p74"/>
          <p:cNvSpPr txBox="1"/>
          <p:nvPr/>
        </p:nvSpPr>
        <p:spPr>
          <a:xfrm>
            <a:off x="159300" y="1185600"/>
            <a:ext cx="4073100" cy="357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React, { Component }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'react';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Greeting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Component {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constructor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(props) {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super(props);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this.state = {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name: 'World'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render() {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&lt;div&gt;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&lt;h1&gt;Hello, {this.state.name}!&lt;/h1&gt;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&lt;/div&gt;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);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default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Greeting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74"/>
          <p:cNvSpPr txBox="1"/>
          <p:nvPr/>
        </p:nvSpPr>
        <p:spPr>
          <a:xfrm>
            <a:off x="4820825" y="1414200"/>
            <a:ext cx="3939000" cy="238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React, { useState }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'react';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Greeting() {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[name, setName] = useState('World');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&lt;div&gt;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&lt;h1&gt;Hello, {name}!&lt;/h1&gt;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&lt;/div&gt;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);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default</a:t>
            </a:r>
            <a:r>
              <a:rPr lang="en" sz="1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Greeting;</a:t>
            </a:r>
            <a:endParaRPr sz="1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74"/>
          <p:cNvSpPr/>
          <p:nvPr/>
        </p:nvSpPr>
        <p:spPr>
          <a:xfrm>
            <a:off x="4340663" y="2516350"/>
            <a:ext cx="3912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00" y="259451"/>
            <a:ext cx="7907799" cy="3004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6" name="Google Shape;446;p75"/>
          <p:cNvSpPr txBox="1"/>
          <p:nvPr/>
        </p:nvSpPr>
        <p:spPr>
          <a:xfrm>
            <a:off x="3665425" y="3395600"/>
            <a:ext cx="147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JSEP 2024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47" name="Google Shape;447;p75"/>
          <p:cNvSpPr txBox="1"/>
          <p:nvPr/>
        </p:nvSpPr>
        <p:spPr>
          <a:xfrm>
            <a:off x="373250" y="4167275"/>
            <a:ext cx="793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paper investigates a semi-automatic modularization method to refactor existing C++ projects.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48" name="Google Shape;448;p7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3400"/>
            <a:ext cx="8839204" cy="398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4" name="Google Shape;454;p7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7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</a:rPr>
              <a:t>Refatorações para Dom</a:t>
            </a:r>
            <a:r>
              <a:rPr b="1" lang="en" sz="3200">
                <a:solidFill>
                  <a:schemeClr val="dk2"/>
                </a:solidFill>
              </a:rPr>
              <a:t>ínios</a:t>
            </a:r>
            <a:r>
              <a:rPr b="1" lang="en" sz="3200">
                <a:solidFill>
                  <a:schemeClr val="dk2"/>
                </a:solidFill>
              </a:rPr>
              <a:t> Específicos</a:t>
            </a:r>
            <a:endParaRPr b="1"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60" name="Google Shape;460;p7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61" name="Google Shape;461;p7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Refactorings Tradicionais</a:t>
            </a:r>
            <a:endParaRPr/>
          </a:p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Extração de Métodos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Inline de Métodos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Movimentação de Métodos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Extração de Classes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Renomeação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etc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5800"/>
            <a:ext cx="8839198" cy="2675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7" name="Google Shape;467;p78"/>
          <p:cNvSpPr txBox="1"/>
          <p:nvPr/>
        </p:nvSpPr>
        <p:spPr>
          <a:xfrm>
            <a:off x="3850000" y="3603175"/>
            <a:ext cx="13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ICSE 2021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8" name="Google Shape;468;p7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ML-Specific Refactorings</a:t>
            </a:r>
            <a:endParaRPr/>
          </a:p>
        </p:txBody>
      </p:sp>
      <p:sp>
        <p:nvSpPr>
          <p:cNvPr id="474" name="Google Shape;474;p79"/>
          <p:cNvSpPr txBox="1"/>
          <p:nvPr>
            <p:ph idx="1" type="body"/>
          </p:nvPr>
        </p:nvSpPr>
        <p:spPr>
          <a:xfrm>
            <a:off x="311700" y="6952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algorithms more visible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matrix variable names more verbose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 feature extraction progress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down hyperparameters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Pull up policy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unnecessary matrix operation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flags with polymorphic classifier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flags with polymorphic feature extraction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primitive array with matrix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with sparse matrix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primitives with rich prediction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rich model parameter with primitives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primitives with rich model parameter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Generic refactorings vs ML-specific refactorings</a:t>
            </a:r>
            <a:endParaRPr/>
          </a:p>
        </p:txBody>
      </p:sp>
      <p:sp>
        <p:nvSpPr>
          <p:cNvPr id="481" name="Google Shape;481;p80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Generic refactorings (94%) vastly outnumbered those of our new ML-specific refactorings (6%)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ML systems exhibit a significant amount of code duplication, particularly in configuration and model code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8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1"/>
          <p:cNvSpPr txBox="1"/>
          <p:nvPr>
            <p:ph type="title"/>
          </p:nvPr>
        </p:nvSpPr>
        <p:spPr>
          <a:xfrm>
            <a:off x="311700" y="292625"/>
            <a:ext cx="66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Quality Problems in ML Projects</a:t>
            </a:r>
            <a:endParaRPr/>
          </a:p>
        </p:txBody>
      </p:sp>
      <p:sp>
        <p:nvSpPr>
          <p:cNvPr id="488" name="Google Shape;488;p81"/>
          <p:cNvSpPr txBox="1"/>
          <p:nvPr>
            <p:ph idx="1" type="body"/>
          </p:nvPr>
        </p:nvSpPr>
        <p:spPr>
          <a:xfrm>
            <a:off x="311700" y="923875"/>
            <a:ext cx="86061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Similar to traditional software projects, ML projects report </a:t>
            </a:r>
            <a:r>
              <a:rPr lang="en" sz="2400">
                <a:highlight>
                  <a:srgbClr val="FFF2CC"/>
                </a:highlight>
              </a:rPr>
              <a:t>code quality problems that can make maintenance more difficult</a:t>
            </a:r>
            <a:r>
              <a:rPr lang="en" sz="2400"/>
              <a:t>, such as: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Code duplication 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Poor readability and poor code structure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Inefficient code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/>
              <a:t>Missing tests</a:t>
            </a:r>
            <a:endParaRPr/>
          </a:p>
        </p:txBody>
      </p:sp>
      <p:sp>
        <p:nvSpPr>
          <p:cNvPr id="489" name="Google Shape;489;p8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90" name="Google Shape;49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875" y="2144575"/>
            <a:ext cx="1780925" cy="227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1"/>
          <p:cNvSpPr txBox="1"/>
          <p:nvPr/>
        </p:nvSpPr>
        <p:spPr>
          <a:xfrm>
            <a:off x="2410975" y="4648200"/>
            <a:ext cx="47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https://mlip-cmu.github.io/book/22-technical-debt.html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2"/>
          <p:cNvSpPr txBox="1"/>
          <p:nvPr>
            <p:ph idx="1" type="body"/>
          </p:nvPr>
        </p:nvSpPr>
        <p:spPr>
          <a:xfrm>
            <a:off x="235500" y="923875"/>
            <a:ext cx="76992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These</a:t>
            </a:r>
            <a:r>
              <a:rPr lang="en" sz="2400"/>
              <a:t> problems are also common in ML-pipeline code, originating from: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Dead experimental code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Glued-together scripts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Duplicate implementation of feature extraction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Poorly named variables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Lack of code abstraction in model training code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8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98" name="Google Shape;498;p82"/>
          <p:cNvSpPr txBox="1"/>
          <p:nvPr>
            <p:ph type="title"/>
          </p:nvPr>
        </p:nvSpPr>
        <p:spPr>
          <a:xfrm>
            <a:off x="311700" y="292625"/>
            <a:ext cx="700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Maintenance Problems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3"/>
          <p:cNvSpPr txBox="1"/>
          <p:nvPr>
            <p:ph type="title"/>
          </p:nvPr>
        </p:nvSpPr>
        <p:spPr>
          <a:xfrm>
            <a:off x="311700" y="445025"/>
            <a:ext cx="69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Code Quality Problems in ML Projects</a:t>
            </a:r>
            <a:endParaRPr/>
          </a:p>
        </p:txBody>
      </p:sp>
      <p:sp>
        <p:nvSpPr>
          <p:cNvPr id="504" name="Google Shape;504;p83"/>
          <p:cNvSpPr txBox="1"/>
          <p:nvPr>
            <p:ph idx="1" type="body"/>
          </p:nvPr>
        </p:nvSpPr>
        <p:spPr>
          <a:xfrm>
            <a:off x="311700" y="1609675"/>
            <a:ext cx="83691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</a:t>
            </a:r>
            <a:r>
              <a:rPr lang="en" sz="2400">
                <a:highlight>
                  <a:srgbClr val="FFF2CC"/>
                </a:highlight>
              </a:rPr>
              <a:t>experimental nature</a:t>
            </a:r>
            <a:r>
              <a:rPr lang="en" sz="2400"/>
              <a:t> of much data-science code can contribute to code quality problems unless the team explicitly invests in cleanup when the pipeline is ready to be released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4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</a:rPr>
              <a:t>Code Smells</a:t>
            </a:r>
            <a:endParaRPr b="1"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511" name="Google Shape;511;p8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Smells (ou bad smell ou anti-patterns)</a:t>
            </a:r>
            <a:endParaRPr/>
          </a:p>
        </p:txBody>
      </p:sp>
      <p:sp>
        <p:nvSpPr>
          <p:cNvPr id="517" name="Google Shape;517;p85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Indicadores de código de baixa qualidade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Difíceis de manter, entender, modificar ou testar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Portanto, candidatos a refatoração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350" y="2911000"/>
            <a:ext cx="4219251" cy="1834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9" name="Google Shape;519;p8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Smells Tradicionais</a:t>
            </a:r>
            <a:endParaRPr/>
          </a:p>
        </p:txBody>
      </p:sp>
      <p:sp>
        <p:nvSpPr>
          <p:cNvPr id="525" name="Google Shape;525;p86"/>
          <p:cNvSpPr txBox="1"/>
          <p:nvPr>
            <p:ph idx="1" type="body"/>
          </p:nvPr>
        </p:nvSpPr>
        <p:spPr>
          <a:xfrm>
            <a:off x="311700" y="1152475"/>
            <a:ext cx="3886200" cy="380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Código Duplicado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Métodos Longos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Classes Grandes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Feature Envy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Métodos com Muitos Parâmetros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Variáveis Globais</a:t>
            </a:r>
            <a:endParaRPr sz="2400">
              <a:solidFill>
                <a:srgbClr val="666666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A86E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86"/>
          <p:cNvSpPr txBox="1"/>
          <p:nvPr>
            <p:ph idx="1" type="body"/>
          </p:nvPr>
        </p:nvSpPr>
        <p:spPr>
          <a:xfrm>
            <a:off x="4655100" y="1152475"/>
            <a:ext cx="3886200" cy="232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Obsessão por Tipos Primitivos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Objetos Mutáveis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Classes de Dados</a:t>
            </a:r>
            <a:endParaRPr sz="2400">
              <a:solidFill>
                <a:srgbClr val="666666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100"/>
              <a:buChar char="●"/>
            </a:pPr>
            <a:r>
              <a:rPr lang="en" sz="2400">
                <a:solidFill>
                  <a:srgbClr val="666666"/>
                </a:solidFill>
              </a:rPr>
              <a:t>Comentários</a:t>
            </a:r>
            <a:endParaRPr sz="2400">
              <a:solidFill>
                <a:srgbClr val="666666"/>
              </a:solidFill>
            </a:endParaRPr>
          </a:p>
          <a:p>
            <a:pPr indent="0" lvl="0" marL="45720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8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650" y="841375"/>
            <a:ext cx="7116226" cy="2709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p87"/>
          <p:cNvSpPr txBox="1"/>
          <p:nvPr/>
        </p:nvSpPr>
        <p:spPr>
          <a:xfrm>
            <a:off x="3444250" y="3698350"/>
            <a:ext cx="184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IEEE TSE 2021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34" name="Google Shape;534;p8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/>
          <p:nvPr>
            <p:ph type="title"/>
          </p:nvPr>
        </p:nvSpPr>
        <p:spPr>
          <a:xfrm>
            <a:off x="311700" y="1312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Não vamos apresentar cada um desses refactorings </a:t>
            </a:r>
            <a:endParaRPr sz="2800"/>
          </a:p>
        </p:txBody>
      </p:sp>
      <p:sp>
        <p:nvSpPr>
          <p:cNvPr id="189" name="Google Shape;189;p4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650" y="152400"/>
            <a:ext cx="6165331" cy="48387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0" name="Google Shape;540;p88"/>
          <p:cNvSpPr txBox="1"/>
          <p:nvPr/>
        </p:nvSpPr>
        <p:spPr>
          <a:xfrm>
            <a:off x="139800" y="127175"/>
            <a:ext cx="192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2CC"/>
                </a:highlight>
              </a:rPr>
              <a:t>104 bad smells</a:t>
            </a:r>
            <a:endParaRPr sz="1800">
              <a:solidFill>
                <a:schemeClr val="dk2"/>
              </a:solidFill>
              <a:highlight>
                <a:srgbClr val="FFF2CC"/>
              </a:highlight>
            </a:endParaRPr>
          </a:p>
        </p:txBody>
      </p:sp>
      <p:sp>
        <p:nvSpPr>
          <p:cNvPr id="541" name="Google Shape;541;p8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7457" cy="4838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7" name="Google Shape;54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257" y="152400"/>
            <a:ext cx="3779345" cy="21790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0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Fim</a:t>
            </a:r>
            <a:endParaRPr sz="3600"/>
          </a:p>
        </p:txBody>
      </p:sp>
      <p:sp>
        <p:nvSpPr>
          <p:cNvPr id="553" name="Google Shape;553;p9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ópicos de Estudo</a:t>
            </a:r>
            <a:endParaRPr/>
          </a:p>
        </p:txBody>
      </p:sp>
      <p:sp>
        <p:nvSpPr>
          <p:cNvPr id="195" name="Google Shape;195;p44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Motivações para Refactorings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Ferramentas para Refactorings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Refatorações para Domínios Específicos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Code Smells para Domínios Específicos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efactorings são oportunistas</a:t>
            </a:r>
            <a:endParaRPr/>
          </a:p>
        </p:txBody>
      </p:sp>
      <p:sp>
        <p:nvSpPr>
          <p:cNvPr id="202" name="Google Shape;202;p45"/>
          <p:cNvSpPr txBox="1"/>
          <p:nvPr>
            <p:ph idx="1" type="body"/>
          </p:nvPr>
        </p:nvSpPr>
        <p:spPr>
          <a:xfrm>
            <a:off x="311700" y="11524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Tenho que</a:t>
            </a:r>
            <a:r>
              <a:rPr lang="en" sz="2400"/>
              <a:t> que implementar nova feature ou corrigir bug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Percebo um problema de design que vai dificultar essa implementa</a:t>
            </a:r>
            <a:r>
              <a:rPr lang="en" sz="2400"/>
              <a:t>ção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Vou aproveitar e refatorar o código</a:t>
            </a:r>
            <a:endParaRPr/>
          </a:p>
        </p:txBody>
      </p:sp>
      <p:sp>
        <p:nvSpPr>
          <p:cNvPr id="203" name="Google Shape;203;p4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type="title"/>
          </p:nvPr>
        </p:nvSpPr>
        <p:spPr>
          <a:xfrm>
            <a:off x="311700" y="1998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"Esses refactorings foram realizados para garantir reusabilidade.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Eu precisava usar o mesmo código em um novo método.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 eu sempre tento reusar código, porque quando começa a ter muita redundância no código ele </a:t>
            </a:r>
            <a:r>
              <a:rPr lang="en" sz="2400">
                <a:solidFill>
                  <a:schemeClr val="dk2"/>
                </a:solidFill>
                <a:highlight>
                  <a:srgbClr val="FFF2CC"/>
                </a:highlight>
              </a:rPr>
              <a:t>se torna mais difícil de ser mantido no futuro</a:t>
            </a:r>
            <a:r>
              <a:rPr lang="en" sz="2400">
                <a:solidFill>
                  <a:schemeClr val="dk2"/>
                </a:solidFill>
              </a:rPr>
              <a:t>"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-- Resposta de um participante do estudo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9" name="Google Shape;209;p4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Regra dos Escoteiros (Clean Code)</a:t>
            </a:r>
            <a:endParaRPr/>
          </a:p>
        </p:txBody>
      </p:sp>
      <p:sp>
        <p:nvSpPr>
          <p:cNvPr id="215" name="Google Shape;215;p47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Deixe o acampamento mais limpo do que você o encontrou.</a:t>
            </a:r>
            <a:endParaRPr sz="2400"/>
          </a:p>
        </p:txBody>
      </p:sp>
      <p:sp>
        <p:nvSpPr>
          <p:cNvPr id="216" name="Google Shape;216;p4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