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5" r:id="rId4"/>
    <p:sldMasterId id="2147483686" r:id="rId5"/>
    <p:sldMasterId id="214748368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ac44872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ac44872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c780bd14d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c780bd14d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c780bd14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c780bd1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c780bd14d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0c780bd14d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e002980d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e002980d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0c780bd14d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0c780bd14d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4e002980d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4e002980d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c780bd14d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c780bd14d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0c780bd14d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0c780bd14d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0c780bd14d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0c780bd14d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c780bd14d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0c780bd14d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c780bd1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c780bd1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e002980d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4e002980d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0c780bd14d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0c780bd14d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0c780bd14d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0c780bd14d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4e002980d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4e002980d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4e002980d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4e002980d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4e002980d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4e002980d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0f1378d4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0f1378d4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0f1378d48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0f1378d48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0f1378d48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0f1378d48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0f1378d48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0f1378d48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e002980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e002980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f1378d48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f1378d48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4e002980d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4e002980d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4e002980d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4e002980d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12ccbf9c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12ccbf9c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36dfd728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136dfd728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136dfd728c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136dfd728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136dfd728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136dfd728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136dfd728c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136dfd728c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136dfd728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136dfd728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136dfd728c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136dfd728c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eb726e05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eb726e05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136dfd728c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136dfd728c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136dfd728c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136dfd728c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136dfd728c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136dfd728c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136dfd728c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136dfd728c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136dfd728c_1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136dfd728c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136dfd728c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136dfd728c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136dfd728c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136dfd728c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136dfd728c_1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136dfd728c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136dfd728c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136dfd728c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1d75013c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1d75013c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c780bd14d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c780bd14d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36dfd728c_1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36dfd728c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0f1378d48e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0f1378d48e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f1378d3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0f1378d3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e002980d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e002980d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f1378d3f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0f1378d3f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f1378d3f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0f1378d3f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25"/>
          <p:cNvCxnSpPr/>
          <p:nvPr/>
        </p:nvCxnSpPr>
        <p:spPr>
          <a:xfrm>
            <a:off x="579438" y="735806"/>
            <a:ext cx="7993200" cy="0"/>
          </a:xfrm>
          <a:prstGeom prst="straightConnector1">
            <a:avLst/>
          </a:prstGeom>
          <a:noFill/>
          <a:ln cap="flat" cmpd="sng" w="571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25"/>
          <p:cNvSpPr txBox="1"/>
          <p:nvPr/>
        </p:nvSpPr>
        <p:spPr>
          <a:xfrm>
            <a:off x="8556625" y="4749403"/>
            <a:ext cx="549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5"/>
          <p:cNvSpPr txBox="1"/>
          <p:nvPr>
            <p:ph type="title"/>
          </p:nvPr>
        </p:nvSpPr>
        <p:spPr>
          <a:xfrm>
            <a:off x="574675" y="33338"/>
            <a:ext cx="800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1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566737" y="897731"/>
            <a:ext cx="80010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just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just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just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just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6516688" y="4786313"/>
            <a:ext cx="19812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82550" lvl="0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82550" lvl="1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2550" lvl="2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82550" lvl="3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82550" lvl="4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82550" lvl="5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82550" lvl="6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82550" lvl="7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82550" lvl="8" marL="0" marR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8255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88900" lvl="1" marL="0" rtl="0" algn="l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2" marL="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3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4" marL="0" rtl="0" algn="l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5" marL="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6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7" marL="0" rtl="0" algn="l"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88900" lvl="8" marL="0" rtl="0" algn="l"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01" name="Google Shape;101;p25"/>
          <p:cNvSpPr txBox="1"/>
          <p:nvPr>
            <p:ph idx="11" type="ftr"/>
          </p:nvPr>
        </p:nvSpPr>
        <p:spPr>
          <a:xfrm>
            <a:off x="2484438" y="4711303"/>
            <a:ext cx="4032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8556625" y="4749403"/>
            <a:ext cx="5493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3" name="Google Shape;113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6" name="Google Shape;12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0" name="Google Shape;140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1" name="Google Shape;141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5" name="Google Shape;14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Google Shape;148;p3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3.0/b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hyperlink" Target="https://antennapod.org/blog/2024/05/modernizing-the-code-structure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hyperlink" Target="https://engsoftmoderna.info/artigos/broken-windows.ht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hyperlink" Target="https://vincentdnl.com/en/drawings/technical-deb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"/>
          <p:cNvSpPr txBox="1"/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Compreensão, Manutenção e Evolução de Software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50"/>
              <a:t>Cap. 8 - Dívida Técnica</a:t>
            </a:r>
            <a:endParaRPr b="1"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Prof. Marco Tulio Valente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59" name="Google Shape;159;p41"/>
          <p:cNvSpPr txBox="1"/>
          <p:nvPr/>
        </p:nvSpPr>
        <p:spPr>
          <a:xfrm>
            <a:off x="751450" y="4455775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highlight>
                  <a:schemeClr val="lt1"/>
                </a:highlight>
              </a:rPr>
              <a:t>Licença </a:t>
            </a:r>
            <a:r>
              <a:rPr lang="en" sz="1200" u="sng">
                <a:solidFill>
                  <a:srgbClr val="FF0000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</a:t>
            </a:r>
            <a:r>
              <a:rPr lang="en" sz="1200">
                <a:solidFill>
                  <a:srgbClr val="FF0000"/>
                </a:solidFill>
                <a:highlight>
                  <a:schemeClr val="lt1"/>
                </a:highlight>
              </a:rPr>
              <a:t>; permite copiar, distribuir, adaptar etc; porém, </a:t>
            </a:r>
            <a:r>
              <a:rPr b="1" lang="en" sz="1200">
                <a:solidFill>
                  <a:srgbClr val="FF0000"/>
                </a:solidFill>
                <a:highlight>
                  <a:schemeClr val="lt1"/>
                </a:highlight>
              </a:rPr>
              <a:t>créditos devem ser dados ao autor dos slides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0" name="Google Shape;160;p4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</a:t>
            </a:r>
            <a:r>
              <a:rPr lang="en"/>
              <a:t>ências de Dívida Técnica</a:t>
            </a:r>
            <a:endParaRPr/>
          </a:p>
        </p:txBody>
      </p:sp>
      <p:sp>
        <p:nvSpPr>
          <p:cNvPr id="224" name="Google Shape;224;p50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Aumento no número de bugs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Aumento no tempo de resolu</a:t>
            </a:r>
            <a:r>
              <a:rPr lang="en" sz="2400"/>
              <a:t>ção de bugs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Aumento no tempo de implementa</a:t>
            </a:r>
            <a:r>
              <a:rPr lang="en" sz="2400"/>
              <a:t>ção de novas features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Aumento no tempo de onboarding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Dificuldade para atualizar bibliotecas, frameworks, etc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Aumento de problemas de segurança, performance, etc</a:t>
            </a:r>
            <a:endParaRPr sz="2400"/>
          </a:p>
        </p:txBody>
      </p:sp>
      <p:sp>
        <p:nvSpPr>
          <p:cNvPr id="225" name="Google Shape;225;p50"/>
          <p:cNvSpPr txBox="1"/>
          <p:nvPr/>
        </p:nvSpPr>
        <p:spPr>
          <a:xfrm>
            <a:off x="6264650" y="179975"/>
            <a:ext cx="2744400" cy="1015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Todas elas visíveis para gerentes e executivos da organização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6" name="Google Shape;226;p5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Tipos de Dívida Técnica</a:t>
            </a:r>
            <a:endParaRPr/>
          </a:p>
        </p:txBody>
      </p:sp>
      <p:sp>
        <p:nvSpPr>
          <p:cNvPr id="232" name="Google Shape;232;p51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Dívida de Requisitos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Dívida de Design ou Arquitetura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Dívida de Implementação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Dívida de Testes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Dívida de Deployment</a:t>
            </a:r>
            <a:endParaRPr sz="2400"/>
          </a:p>
        </p:txBody>
      </p:sp>
      <p:sp>
        <p:nvSpPr>
          <p:cNvPr id="233" name="Google Shape;233;p5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ívida de Requisitos</a:t>
            </a:r>
            <a:endParaRPr/>
          </a:p>
        </p:txBody>
      </p:sp>
      <p:sp>
        <p:nvSpPr>
          <p:cNvPr id="239" name="Google Shape;239;p52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Requisitos não são priorizados e validados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PO/PM sem capacidade de explicar requisitos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Goldplating (requisitos mais complexos que o necessário)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Mudanças constantes de planos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0" name="Google Shape;240;p5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41" name="Google Shape;241;p52"/>
          <p:cNvSpPr/>
          <p:nvPr/>
        </p:nvSpPr>
        <p:spPr>
          <a:xfrm>
            <a:off x="3978525" y="3159825"/>
            <a:ext cx="702300" cy="102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52"/>
          <p:cNvSpPr txBox="1"/>
          <p:nvPr/>
        </p:nvSpPr>
        <p:spPr>
          <a:xfrm>
            <a:off x="3371650" y="4353550"/>
            <a:ext cx="19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Consequências?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Dívida de Requisitos</a:t>
            </a:r>
            <a:endParaRPr/>
          </a:p>
        </p:txBody>
      </p:sp>
      <p:sp>
        <p:nvSpPr>
          <p:cNvPr id="248" name="Google Shape;248;p53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Requisitos não são priorizados e validados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PO/PM sem capacidade de explicar requisitos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Goldplating (requisitos mais complexos que o necessário)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Mudanças constantes de planos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9" name="Google Shape;249;p53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cxnSp>
        <p:nvCxnSpPr>
          <p:cNvPr id="250" name="Google Shape;250;p53"/>
          <p:cNvCxnSpPr/>
          <p:nvPr/>
        </p:nvCxnSpPr>
        <p:spPr>
          <a:xfrm flipH="1" rot="10800000">
            <a:off x="5146225" y="3376650"/>
            <a:ext cx="976200" cy="48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53"/>
          <p:cNvSpPr txBox="1"/>
          <p:nvPr/>
        </p:nvSpPr>
        <p:spPr>
          <a:xfrm>
            <a:off x="593825" y="3768300"/>
            <a:ext cx="8117700" cy="1200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Consequências: produto que não gera valor para os clientes; produto difícil de usar; produto com vários bugs; produto com problemas de usabilidade, privacidade, etc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52" name="Google Shape;252;p53"/>
          <p:cNvSpPr txBox="1"/>
          <p:nvPr/>
        </p:nvSpPr>
        <p:spPr>
          <a:xfrm>
            <a:off x="6206800" y="2966500"/>
            <a:ext cx="2792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Tem que ser de fácil entendimento para gerentes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53" name="Google Shape;253;p53"/>
          <p:cNvSpPr/>
          <p:nvPr/>
        </p:nvSpPr>
        <p:spPr>
          <a:xfrm>
            <a:off x="4309650" y="3103975"/>
            <a:ext cx="3273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Dívida de Design/Arquitetura</a:t>
            </a:r>
            <a:endParaRPr/>
          </a:p>
        </p:txBody>
      </p:sp>
      <p:sp>
        <p:nvSpPr>
          <p:cNvPr id="259" name="Google Shape;259;p54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Ausência de uma arquitetura planejada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Módulos que não seguem a arquitetura planejada </a:t>
            </a:r>
            <a:endParaRPr sz="22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Duplicação de código e outros code smells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Falta de documentação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60" name="Google Shape;260;p54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61" name="Google Shape;261;p54"/>
          <p:cNvSpPr/>
          <p:nvPr/>
        </p:nvSpPr>
        <p:spPr>
          <a:xfrm>
            <a:off x="3978525" y="3159825"/>
            <a:ext cx="702300" cy="102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4"/>
          <p:cNvSpPr txBox="1"/>
          <p:nvPr/>
        </p:nvSpPr>
        <p:spPr>
          <a:xfrm>
            <a:off x="3371650" y="4353550"/>
            <a:ext cx="19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Consequências?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Dívida de Design/Arquitetura</a:t>
            </a:r>
            <a:endParaRPr/>
          </a:p>
        </p:txBody>
      </p:sp>
      <p:sp>
        <p:nvSpPr>
          <p:cNvPr id="268" name="Google Shape;268;p55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Ausência de uma arquitetura planejada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Módulos que não seguem a arquitetura planejada </a:t>
            </a:r>
            <a:r>
              <a:rPr lang="en" sz="2200"/>
              <a:t>des) </a:t>
            </a:r>
            <a:endParaRPr sz="22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Duplicação de código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Falta de documentação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69" name="Google Shape;269;p55"/>
          <p:cNvSpPr txBox="1"/>
          <p:nvPr/>
        </p:nvSpPr>
        <p:spPr>
          <a:xfrm>
            <a:off x="670025" y="3692100"/>
            <a:ext cx="8117700" cy="1200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Consequências: desestimula refatorações; aumenta esforço e risco de manutenções; dificulta implementação de testes automatizados (logo, mais bugs)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70" name="Google Shape;270;p55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271" name="Google Shape;271;p55"/>
          <p:cNvSpPr/>
          <p:nvPr/>
        </p:nvSpPr>
        <p:spPr>
          <a:xfrm>
            <a:off x="4157250" y="3027775"/>
            <a:ext cx="327300" cy="57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Dívida de Design/Arquitetura (em 1 slide)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00825"/>
            <a:ext cx="8839204" cy="2887416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8" name="Google Shape;278;p56"/>
          <p:cNvSpPr txBox="1"/>
          <p:nvPr/>
        </p:nvSpPr>
        <p:spPr>
          <a:xfrm>
            <a:off x="1718300" y="4758400"/>
            <a:ext cx="569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https://antennapod.org/blog/2024/05/modernizing-the-code-structure</a:t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279" name="Google Shape;279;p56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7"/>
          <p:cNvSpPr txBox="1"/>
          <p:nvPr>
            <p:ph type="title"/>
          </p:nvPr>
        </p:nvSpPr>
        <p:spPr>
          <a:xfrm>
            <a:off x="311700" y="216425"/>
            <a:ext cx="681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Teoria das Janelas Quebradas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627" y="1000925"/>
            <a:ext cx="4882875" cy="32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57"/>
          <p:cNvSpPr txBox="1"/>
          <p:nvPr/>
        </p:nvSpPr>
        <p:spPr>
          <a:xfrm>
            <a:off x="2846975" y="4536950"/>
            <a:ext cx="369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https://engsoftmoderna.info/artigos/broken-windows.html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287" name="Google Shape;287;p5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Regra dos Escoteiros (Clean Code)</a:t>
            </a:r>
            <a:endParaRPr/>
          </a:p>
        </p:txBody>
      </p:sp>
      <p:sp>
        <p:nvSpPr>
          <p:cNvPr id="293" name="Google Shape;293;p58"/>
          <p:cNvSpPr txBox="1"/>
          <p:nvPr>
            <p:ph idx="1" type="body"/>
          </p:nvPr>
        </p:nvSpPr>
        <p:spPr>
          <a:xfrm>
            <a:off x="311700" y="10000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Deixe o acampamento mais limpo do que você o encontrou.</a:t>
            </a:r>
            <a:endParaRPr sz="2400"/>
          </a:p>
        </p:txBody>
      </p:sp>
      <p:sp>
        <p:nvSpPr>
          <p:cNvPr id="294" name="Google Shape;294;p5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Dívida de Implementa</a:t>
            </a:r>
            <a:r>
              <a:rPr lang="en"/>
              <a:t>ção</a:t>
            </a:r>
            <a:endParaRPr/>
          </a:p>
        </p:txBody>
      </p:sp>
      <p:sp>
        <p:nvSpPr>
          <p:cNvPr id="300" name="Google Shape;300;p59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Ausência de regras claras de nomes e de formatação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Falta de documentação de código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01" name="Google Shape;301;p5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302" name="Google Shape;302;p59"/>
          <p:cNvSpPr/>
          <p:nvPr/>
        </p:nvSpPr>
        <p:spPr>
          <a:xfrm>
            <a:off x="3978525" y="2550225"/>
            <a:ext cx="702300" cy="102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59"/>
          <p:cNvSpPr txBox="1"/>
          <p:nvPr/>
        </p:nvSpPr>
        <p:spPr>
          <a:xfrm>
            <a:off x="3371650" y="3743950"/>
            <a:ext cx="199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Consequências?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Dívida Técnica (Technical Debt)</a:t>
            </a:r>
            <a:endParaRPr/>
          </a:p>
        </p:txBody>
      </p:sp>
      <p:sp>
        <p:nvSpPr>
          <p:cNvPr id="166" name="Google Shape;166;p42"/>
          <p:cNvSpPr txBox="1"/>
          <p:nvPr>
            <p:ph idx="1" type="body"/>
          </p:nvPr>
        </p:nvSpPr>
        <p:spPr>
          <a:xfrm>
            <a:off x="311700" y="1076275"/>
            <a:ext cx="8520600" cy="12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/>
              <a:t>Metáfora para explicar a importância de boas práticas de Engenharia de Software</a:t>
            </a:r>
            <a:endParaRPr sz="24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/>
              <a:t>Proposta por Ward Cunningham (1992)</a:t>
            </a:r>
            <a:endParaRPr sz="24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2400"/>
              <a:t>Soluções </a:t>
            </a:r>
            <a:r>
              <a:rPr lang="en" sz="2400"/>
              <a:t>técnicas</a:t>
            </a:r>
            <a:r>
              <a:rPr lang="en" sz="2400"/>
              <a:t> </a:t>
            </a:r>
            <a:r>
              <a:rPr lang="en" sz="2400"/>
              <a:t>não-ótimas </a:t>
            </a:r>
            <a:r>
              <a:rPr lang="en" sz="2400">
                <a:highlight>
                  <a:srgbClr val="FFF2CC"/>
                </a:highlight>
              </a:rPr>
              <a:t>que dificultam a manutenção e evolução de um sistema</a:t>
            </a:r>
            <a:endParaRPr sz="2400">
              <a:highlight>
                <a:srgbClr val="FFF2CC"/>
              </a:highlight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625" y="3656750"/>
            <a:ext cx="1201700" cy="12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Dívida de Implementação</a:t>
            </a:r>
            <a:endParaRPr/>
          </a:p>
        </p:txBody>
      </p:sp>
      <p:sp>
        <p:nvSpPr>
          <p:cNvPr id="309" name="Google Shape;309;p60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Ausência de regras claras de nomes e de formatação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Falta de documentação de código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10" name="Google Shape;310;p60"/>
          <p:cNvSpPr txBox="1"/>
          <p:nvPr/>
        </p:nvSpPr>
        <p:spPr>
          <a:xfrm>
            <a:off x="720100" y="3387300"/>
            <a:ext cx="7897200" cy="846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Consequência: dificulta compreensão do código; aumenta esforço cognitivo para realização de manutenções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11" name="Google Shape;311;p6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312" name="Google Shape;312;p60"/>
          <p:cNvSpPr/>
          <p:nvPr/>
        </p:nvSpPr>
        <p:spPr>
          <a:xfrm>
            <a:off x="3749925" y="2169225"/>
            <a:ext cx="702300" cy="10269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Dívida de Testes</a:t>
            </a:r>
            <a:endParaRPr/>
          </a:p>
        </p:txBody>
      </p:sp>
      <p:sp>
        <p:nvSpPr>
          <p:cNvPr id="318" name="Google Shape;318;p61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Ausência de testes automatizados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Testes com baixa cobertura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Testes com comportamente flaky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Testes lentos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Testes frágeis (com muitos falsos positivos)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19" name="Google Shape;319;p61"/>
          <p:cNvSpPr txBox="1"/>
          <p:nvPr/>
        </p:nvSpPr>
        <p:spPr>
          <a:xfrm>
            <a:off x="690175" y="3996900"/>
            <a:ext cx="8060400" cy="846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Consequências: a</a:t>
            </a:r>
            <a:r>
              <a:rPr lang="en" sz="2000">
                <a:solidFill>
                  <a:schemeClr val="dk2"/>
                </a:solidFill>
              </a:rPr>
              <a:t>umenta riscos de regressões; aumenta riscos de refatorações. 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20" name="Google Shape;320;p6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Dívida de Deployment</a:t>
            </a:r>
            <a:endParaRPr/>
          </a:p>
        </p:txBody>
      </p:sp>
      <p:sp>
        <p:nvSpPr>
          <p:cNvPr id="326" name="Google Shape;326;p62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Falta de um sistema de controle de versões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Deployment manual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Sem integração contínua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27" name="Google Shape;327;p62"/>
          <p:cNvSpPr txBox="1"/>
          <p:nvPr/>
        </p:nvSpPr>
        <p:spPr>
          <a:xfrm>
            <a:off x="782825" y="4073100"/>
            <a:ext cx="7534500" cy="846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Consequências: atrasa deployment e feedback dos usu</a:t>
            </a:r>
            <a:r>
              <a:rPr lang="en" sz="2000">
                <a:solidFill>
                  <a:schemeClr val="dk2"/>
                </a:solidFill>
              </a:rPr>
              <a:t>ários; aumenta riscos de bugs em produção.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28" name="Google Shape;328;p6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ívida Técnica vs Dívida Financeira: outra diferença</a:t>
            </a:r>
            <a:endParaRPr/>
          </a:p>
        </p:txBody>
      </p:sp>
      <p:sp>
        <p:nvSpPr>
          <p:cNvPr id="334" name="Google Shape;334;p63"/>
          <p:cNvSpPr txBox="1"/>
          <p:nvPr>
            <p:ph idx="1" type="body"/>
          </p:nvPr>
        </p:nvSpPr>
        <p:spPr>
          <a:xfrm>
            <a:off x="311700" y="11524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Como saber quanto você deve para um banco?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Como saber "quanto" de dívida técnica existe no seu sistema?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63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4"/>
          <p:cNvSpPr txBox="1"/>
          <p:nvPr>
            <p:ph type="title"/>
          </p:nvPr>
        </p:nvSpPr>
        <p:spPr>
          <a:xfrm>
            <a:off x="311700" y="445025"/>
            <a:ext cx="676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Inventário de Dívida Técnica: SonarCube</a:t>
            </a:r>
            <a:endParaRPr/>
          </a:p>
        </p:txBody>
      </p:sp>
      <p:sp>
        <p:nvSpPr>
          <p:cNvPr id="341" name="Google Shape;341;p64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342" name="Google Shape;34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899" y="1275375"/>
            <a:ext cx="5641711" cy="3317987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3" name="Google Shape;343;p64"/>
          <p:cNvSpPr txBox="1"/>
          <p:nvPr/>
        </p:nvSpPr>
        <p:spPr>
          <a:xfrm>
            <a:off x="1967675" y="4710225"/>
            <a:ext cx="505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https://www.bitegarden.com/how-to-evaluate-technical-debt-sonarqube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344" name="Google Shape;34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850" y="44050"/>
            <a:ext cx="1863300" cy="7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5"/>
          <p:cNvSpPr txBox="1"/>
          <p:nvPr>
            <p:ph type="title"/>
          </p:nvPr>
        </p:nvSpPr>
        <p:spPr>
          <a:xfrm>
            <a:off x="311700" y="445025"/>
            <a:ext cx="701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Invent</a:t>
            </a:r>
            <a:r>
              <a:rPr lang="en"/>
              <a:t>ário de Dívida Técnica: Survey</a:t>
            </a:r>
            <a:endParaRPr/>
          </a:p>
        </p:txBody>
      </p:sp>
      <p:sp>
        <p:nvSpPr>
          <p:cNvPr id="350" name="Google Shape;350;p65"/>
          <p:cNvSpPr txBox="1"/>
          <p:nvPr>
            <p:ph idx="1" type="body"/>
          </p:nvPr>
        </p:nvSpPr>
        <p:spPr>
          <a:xfrm>
            <a:off x="311700" y="1076275"/>
            <a:ext cx="80358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Para cada tipo de dívida, pedir para desenvolvedores: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Ranquear a sua importância em uma escala 1-10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Justificar cada resposta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Realizar survey entre 1 a 4 vezes no ano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65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352" name="Google Shape;35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0550" y="73025"/>
            <a:ext cx="856200" cy="12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5"/>
          <p:cNvSpPr txBox="1"/>
          <p:nvPr/>
        </p:nvSpPr>
        <p:spPr>
          <a:xfrm>
            <a:off x="851800" y="4654775"/>
            <a:ext cx="749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https://github.com/ZachGoldberg/Startup-CTO-Handbook/blob/main/StartupCTOHandbook.md#tech-debt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6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Inventário de Dívida Técnia:</a:t>
            </a:r>
            <a:endParaRPr sz="3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Self-</a:t>
            </a:r>
            <a:r>
              <a:rPr lang="en" sz="3200">
                <a:solidFill>
                  <a:schemeClr val="dk2"/>
                </a:solidFill>
              </a:rPr>
              <a:t>Admitted</a:t>
            </a:r>
            <a:r>
              <a:rPr lang="en" sz="3200">
                <a:solidFill>
                  <a:schemeClr val="dk2"/>
                </a:solidFill>
              </a:rPr>
              <a:t> Technical Debt (SATD)</a:t>
            </a:r>
            <a:endParaRPr sz="3200"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359" name="Google Shape;359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0" name="Google Shape;360;p66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Code Comments (SATD-C)</a:t>
            </a:r>
            <a:endParaRPr/>
          </a:p>
        </p:txBody>
      </p:sp>
      <p:sp>
        <p:nvSpPr>
          <p:cNvPr id="366" name="Google Shape;366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7" name="Google Shape;36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19200"/>
            <a:ext cx="8839199" cy="28245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8" name="Google Shape;368;p67"/>
          <p:cNvSpPr txBox="1"/>
          <p:nvPr/>
        </p:nvSpPr>
        <p:spPr>
          <a:xfrm>
            <a:off x="3644575" y="4161925"/>
            <a:ext cx="187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pytorch/pytorch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9" name="Google Shape;369;p6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5400"/>
            <a:ext cx="8839203" cy="250596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5" name="Google Shape;375;p68"/>
          <p:cNvSpPr txBox="1"/>
          <p:nvPr/>
        </p:nvSpPr>
        <p:spPr>
          <a:xfrm>
            <a:off x="3394250" y="3817350"/>
            <a:ext cx="20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microsoft/vscode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6" name="Google Shape;376;p6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Issues (SATD-I)</a:t>
            </a:r>
            <a:endParaRPr sz="2800"/>
          </a:p>
        </p:txBody>
      </p:sp>
      <p:sp>
        <p:nvSpPr>
          <p:cNvPr id="377" name="Google Shape;377;p6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9"/>
          <p:cNvSpPr txBox="1"/>
          <p:nvPr/>
        </p:nvSpPr>
        <p:spPr>
          <a:xfrm>
            <a:off x="3622850" y="4045950"/>
            <a:ext cx="208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gitlab/gitlab-ce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83" name="Google Shape;383;p6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Issues </a:t>
            </a:r>
            <a:r>
              <a:rPr lang="en" sz="2800"/>
              <a:t>(SATD-I)</a:t>
            </a:r>
            <a:endParaRPr sz="2800"/>
          </a:p>
        </p:txBody>
      </p:sp>
      <p:pic>
        <p:nvPicPr>
          <p:cNvPr id="384" name="Google Shape;38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81" y="1050850"/>
            <a:ext cx="7916969" cy="2910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5" name="Google Shape;385;p6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</a:t>
            </a:r>
            <a:r>
              <a:rPr lang="en"/>
              <a:t>ção técnicas não-ótimas</a:t>
            </a:r>
            <a:endParaRPr/>
          </a:p>
        </p:txBody>
      </p:sp>
      <p:sp>
        <p:nvSpPr>
          <p:cNvPr id="174" name="Google Shape;174;p43"/>
          <p:cNvSpPr txBox="1"/>
          <p:nvPr>
            <p:ph idx="1" type="body"/>
          </p:nvPr>
        </p:nvSpPr>
        <p:spPr>
          <a:xfrm>
            <a:off x="311700" y="1076275"/>
            <a:ext cx="3050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Gambiarra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Atalho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Código ruim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Jeitinho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Remendo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Band-aid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Truque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3"/>
          <p:cNvSpPr txBox="1"/>
          <p:nvPr>
            <p:ph idx="1" type="body"/>
          </p:nvPr>
        </p:nvSpPr>
        <p:spPr>
          <a:xfrm>
            <a:off x="3359700" y="1076275"/>
            <a:ext cx="328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Workaround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Artif</a:t>
            </a:r>
            <a:r>
              <a:rPr lang="en" sz="2400"/>
              <a:t>ício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Solu</a:t>
            </a:r>
            <a:r>
              <a:rPr lang="en" sz="2400"/>
              <a:t>ção provisória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etc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3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776" y="187525"/>
            <a:ext cx="6376002" cy="4360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1" name="Google Shape;391;p70"/>
          <p:cNvSpPr txBox="1"/>
          <p:nvPr/>
        </p:nvSpPr>
        <p:spPr>
          <a:xfrm>
            <a:off x="443825" y="1339175"/>
            <a:ext cx="142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Comments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92" name="Google Shape;392;p70"/>
          <p:cNvSpPr txBox="1"/>
          <p:nvPr/>
        </p:nvSpPr>
        <p:spPr>
          <a:xfrm>
            <a:off x="596225" y="3167975"/>
            <a:ext cx="111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Issues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93" name="Google Shape;393;p7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394" name="Google Shape;394;p70"/>
          <p:cNvSpPr txBox="1"/>
          <p:nvPr/>
        </p:nvSpPr>
        <p:spPr>
          <a:xfrm>
            <a:off x="1939775" y="4622450"/>
            <a:ext cx="637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Laerte Xavier, João Eduardo Montandon, Marco Tulio Valente. Comments or Issues: Where to Document Technical Debt? IEEE Software, 2022.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priorizar pagamento de dívida técnica?</a:t>
            </a:r>
            <a:endParaRPr/>
          </a:p>
        </p:txBody>
      </p:sp>
      <p:sp>
        <p:nvSpPr>
          <p:cNvPr id="400" name="Google Shape;400;p71"/>
          <p:cNvSpPr txBox="1"/>
          <p:nvPr>
            <p:ph idx="1" type="body"/>
          </p:nvPr>
        </p:nvSpPr>
        <p:spPr>
          <a:xfrm>
            <a:off x="311700" y="11524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Exemplo: suponha que você tenha as seguintes dívidas: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dívida #1: juros 10% ao ano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dívida #2: juros 9% ao ano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dívida #2: juros 7% ao ano</a:t>
            </a:r>
            <a:endParaRPr sz="24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400"/>
              <a:t>Qual dívida você deve pagar primeiro?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7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Traduzindo para o contexto de sistemas e software</a:t>
            </a:r>
            <a:endParaRPr/>
          </a:p>
        </p:txBody>
      </p:sp>
      <p:sp>
        <p:nvSpPr>
          <p:cNvPr id="407" name="Google Shape;407;p72"/>
          <p:cNvSpPr txBox="1"/>
          <p:nvPr>
            <p:ph idx="1" type="body"/>
          </p:nvPr>
        </p:nvSpPr>
        <p:spPr>
          <a:xfrm>
            <a:off x="311700" y="11524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Pagar primeiro a dívida técnica de partes do sistema que são sempre modificadas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Dívida em partes estáveis do código: existe principal, mas ele não implica em pagamento de juros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7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3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/>
              <a:t>Erosão Arquitetural</a:t>
            </a:r>
            <a:endParaRPr b="1" sz="3600"/>
          </a:p>
        </p:txBody>
      </p:sp>
      <p:sp>
        <p:nvSpPr>
          <p:cNvPr id="415" name="Google Shape;415;p73"/>
          <p:cNvSpPr txBox="1"/>
          <p:nvPr/>
        </p:nvSpPr>
        <p:spPr>
          <a:xfrm>
            <a:off x="1417625" y="4114800"/>
            <a:ext cx="6338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Tipo relevante de dívida técnica (design/arquitetura)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416" name="Google Shape;416;p73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Todo sistema tem duas arquiteturas</a:t>
            </a:r>
            <a:endParaRPr/>
          </a:p>
        </p:txBody>
      </p:sp>
      <p:sp>
        <p:nvSpPr>
          <p:cNvPr id="422" name="Google Shape;422;p74"/>
          <p:cNvSpPr txBox="1"/>
          <p:nvPr>
            <p:ph idx="1" type="body"/>
          </p:nvPr>
        </p:nvSpPr>
        <p:spPr>
          <a:xfrm>
            <a:off x="311700" y="10000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Arquitetura Planejada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Arquitetura Concreta (que está no código)</a:t>
            </a:r>
            <a:endParaRPr sz="2400"/>
          </a:p>
        </p:txBody>
      </p:sp>
      <p:sp>
        <p:nvSpPr>
          <p:cNvPr id="423" name="Google Shape;423;p74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5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Problema: frequentemente, elas divergem</a:t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arquitetura concreta ≠ arquitetura planejada</a:t>
            </a:r>
            <a:endParaRPr sz="3000"/>
          </a:p>
        </p:txBody>
      </p:sp>
      <p:sp>
        <p:nvSpPr>
          <p:cNvPr id="429" name="Google Shape;429;p75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Desvio</a:t>
            </a:r>
            <a:r>
              <a:rPr lang="en"/>
              <a:t> Arquitetural</a:t>
            </a:r>
            <a:endParaRPr/>
          </a:p>
        </p:txBody>
      </p:sp>
      <p:sp>
        <p:nvSpPr>
          <p:cNvPr id="435" name="Google Shape;435;p76"/>
          <p:cNvSpPr txBox="1"/>
          <p:nvPr>
            <p:ph idx="1" type="body"/>
          </p:nvPr>
        </p:nvSpPr>
        <p:spPr>
          <a:xfrm>
            <a:off x="311700" y="10000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Quando uma dependência definida na arquitetura planejada não é seguida na arquitetura concreta.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Exemplo:</a:t>
            </a:r>
            <a:endParaRPr sz="2400"/>
          </a:p>
        </p:txBody>
      </p:sp>
      <p:sp>
        <p:nvSpPr>
          <p:cNvPr id="436" name="Google Shape;436;p76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37" name="Google Shape;43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000" y="2543900"/>
            <a:ext cx="5271649" cy="151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Tipos de Desvios Arquiteturais</a:t>
            </a:r>
            <a:endParaRPr/>
          </a:p>
        </p:txBody>
      </p:sp>
      <p:sp>
        <p:nvSpPr>
          <p:cNvPr id="443" name="Google Shape;443;p77"/>
          <p:cNvSpPr txBox="1"/>
          <p:nvPr>
            <p:ph idx="1" type="body"/>
          </p:nvPr>
        </p:nvSpPr>
        <p:spPr>
          <a:xfrm>
            <a:off x="311700" y="10000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Divergência:</a:t>
            </a:r>
            <a:r>
              <a:rPr lang="en" sz="2400"/>
              <a:t> dependência </a:t>
            </a:r>
            <a:r>
              <a:rPr lang="en" sz="2400" u="sng"/>
              <a:t>não</a:t>
            </a:r>
            <a:r>
              <a:rPr lang="en" sz="2400"/>
              <a:t> definida na arquitetura planejada, mas que existe no código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b="1" lang="en" sz="2400"/>
              <a:t>Ausência:</a:t>
            </a:r>
            <a:r>
              <a:rPr lang="en" sz="2400"/>
              <a:t> dependência definida na arquitetura planejada, mas que </a:t>
            </a:r>
            <a:r>
              <a:rPr lang="en" sz="2400" u="sng"/>
              <a:t>não</a:t>
            </a:r>
            <a:r>
              <a:rPr lang="en" sz="2400"/>
              <a:t> existe no código</a:t>
            </a:r>
            <a:endParaRPr sz="2400"/>
          </a:p>
        </p:txBody>
      </p:sp>
      <p:sp>
        <p:nvSpPr>
          <p:cNvPr id="444" name="Google Shape;444;p7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Conformidade Arquitetural</a:t>
            </a:r>
            <a:endParaRPr b="1"/>
          </a:p>
        </p:txBody>
      </p:sp>
      <p:sp>
        <p:nvSpPr>
          <p:cNvPr id="450" name="Google Shape;450;p78"/>
          <p:cNvSpPr txBox="1"/>
          <p:nvPr>
            <p:ph idx="1" type="body"/>
          </p:nvPr>
        </p:nvSpPr>
        <p:spPr>
          <a:xfrm>
            <a:off x="311700" y="10000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Atividades realizadas para garantir que a arquitetura concreta de um sistema segue sua arquitetura planejada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O objetivo é detectar desvios arquiteturais</a:t>
            </a:r>
            <a:endParaRPr sz="2400"/>
          </a:p>
        </p:txBody>
      </p:sp>
      <p:sp>
        <p:nvSpPr>
          <p:cNvPr id="451" name="Google Shape;451;p7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Dependency Constraint Language (DCL)</a:t>
            </a:r>
            <a:endParaRPr b="1"/>
          </a:p>
        </p:txBody>
      </p:sp>
      <p:sp>
        <p:nvSpPr>
          <p:cNvPr id="457" name="Google Shape;457;p79"/>
          <p:cNvSpPr txBox="1"/>
          <p:nvPr>
            <p:ph idx="1" type="body"/>
          </p:nvPr>
        </p:nvSpPr>
        <p:spPr>
          <a:xfrm>
            <a:off x="311700" y="10000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DSL que permite: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Declarar</a:t>
            </a:r>
            <a:r>
              <a:rPr lang="en" sz="2400"/>
              <a:t> módulos de um sistema </a:t>
            </a:r>
            <a:r>
              <a:rPr lang="en" sz="1900"/>
              <a:t>(via expressões regulares)</a:t>
            </a:r>
            <a:endParaRPr sz="19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Declarar dependências entre esses módulos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E então detectar divergências e ausências</a:t>
            </a:r>
            <a:endParaRPr sz="2400"/>
          </a:p>
        </p:txBody>
      </p:sp>
      <p:sp>
        <p:nvSpPr>
          <p:cNvPr id="458" name="Google Shape;458;p7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459" name="Google Shape;459;p79"/>
          <p:cNvSpPr txBox="1"/>
          <p:nvPr/>
        </p:nvSpPr>
        <p:spPr>
          <a:xfrm>
            <a:off x="1281925" y="4296800"/>
            <a:ext cx="682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R. Terra and M. T. Valente. A Dependency Constraint Language to Manage Object-Oriented Software Architectures. Software: Practice and Experience, 2009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Primeiro artigo que usou o termo Technical Debt</a:t>
            </a:r>
            <a:endParaRPr/>
          </a:p>
        </p:txBody>
      </p:sp>
      <p:sp>
        <p:nvSpPr>
          <p:cNvPr id="182" name="Google Shape;182;p44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Shipping first time code is like going into debt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little debt speeds development so long as it is paid back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danger occurs when the debt is not repaid 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Every minute on not-quite-right code counts as </a:t>
            </a:r>
            <a:r>
              <a:rPr b="1" lang="en" sz="2400"/>
              <a:t>interest</a:t>
            </a:r>
            <a:r>
              <a:rPr lang="en" sz="2400"/>
              <a:t> on that debt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4"/>
          <p:cNvSpPr txBox="1"/>
          <p:nvPr/>
        </p:nvSpPr>
        <p:spPr>
          <a:xfrm>
            <a:off x="836425" y="4398700"/>
            <a:ext cx="7058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2"/>
                </a:solidFill>
              </a:rPr>
              <a:t>Ward Cunningham. The WyCash Portfolio Management System (Experience Report). OOPSLA 1992.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4" name="Google Shape;184;p44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Estudo de Caso: Sistema de Gest</a:t>
            </a:r>
            <a:r>
              <a:rPr lang="en"/>
              <a:t>ão de Pessoas (SGP) - SERPRO</a:t>
            </a:r>
            <a:endParaRPr/>
          </a:p>
        </p:txBody>
      </p:sp>
      <p:sp>
        <p:nvSpPr>
          <p:cNvPr id="465" name="Google Shape;465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6" name="Google Shape;466;p8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67" name="Google Shape;467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50" y="1543050"/>
            <a:ext cx="7248750" cy="30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1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Primeiro Passo:</a:t>
            </a:r>
            <a:r>
              <a:rPr lang="en" sz="3600"/>
              <a:t> Especifica</a:t>
            </a:r>
            <a:r>
              <a:rPr lang="en" sz="3600"/>
              <a:t>ção </a:t>
            </a:r>
            <a:r>
              <a:rPr lang="en" sz="3600"/>
              <a:t>DCL</a:t>
            </a:r>
            <a:endParaRPr sz="3600"/>
          </a:p>
        </p:txBody>
      </p:sp>
      <p:sp>
        <p:nvSpPr>
          <p:cNvPr id="473" name="Google Shape;473;p8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2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79" name="Google Shape;47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124" y="229350"/>
            <a:ext cx="8559749" cy="4249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3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85" name="Google Shape;485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50" y="335150"/>
            <a:ext cx="7873501" cy="1918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4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91" name="Google Shape;49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49" y="179525"/>
            <a:ext cx="8101974" cy="4483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5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497" name="Google Shape;49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850" y="132050"/>
            <a:ext cx="8450952" cy="42438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6"/>
          <p:cNvSpPr txBox="1"/>
          <p:nvPr>
            <p:ph idx="1" type="body"/>
          </p:nvPr>
        </p:nvSpPr>
        <p:spPr>
          <a:xfrm>
            <a:off x="311700" y="1685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Resultados: Desvios detectados por DCL</a:t>
            </a:r>
            <a:endParaRPr sz="3600"/>
          </a:p>
        </p:txBody>
      </p:sp>
      <p:sp>
        <p:nvSpPr>
          <p:cNvPr id="503" name="Google Shape;503;p86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509" name="Google Shape;50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24" y="143925"/>
            <a:ext cx="8506926" cy="451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515" name="Google Shape;51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00" y="75100"/>
            <a:ext cx="7613148" cy="491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Outro exemplo de DSL: ArchUnit</a:t>
            </a:r>
            <a:endParaRPr b="1"/>
          </a:p>
        </p:txBody>
      </p:sp>
      <p:sp>
        <p:nvSpPr>
          <p:cNvPr id="521" name="Google Shape;521;p8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pic>
        <p:nvPicPr>
          <p:cNvPr id="522" name="Google Shape;522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0" y="1448550"/>
            <a:ext cx="8246400" cy="28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89"/>
          <p:cNvSpPr txBox="1"/>
          <p:nvPr/>
        </p:nvSpPr>
        <p:spPr>
          <a:xfrm>
            <a:off x="2863300" y="4531200"/>
            <a:ext cx="285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https://www.archunit.org</a:t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Hipotético</a:t>
            </a:r>
            <a:endParaRPr/>
          </a:p>
        </p:txBody>
      </p:sp>
      <p:sp>
        <p:nvSpPr>
          <p:cNvPr id="190" name="Google Shape;190;p45"/>
          <p:cNvSpPr txBox="1"/>
          <p:nvPr>
            <p:ph idx="1" type="body"/>
          </p:nvPr>
        </p:nvSpPr>
        <p:spPr>
          <a:xfrm>
            <a:off x="311700" y="8476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Suponha que uma feature F1 foi implementada de forma apressada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implementação "tecnicamente ideal" demandaria mais 2 dias de trabalho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Logo, dívida técnica = 2 dias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Suponha que uma nova feature F2 teve que ser implementada meses depois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F2 é relacionada com F1; ambas são implementadas no mesmo módulo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Implementação de F2 levou 5 dias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 se não houvesse dívida técnica relativa a F1, poderia ter levado 4 dias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Logo, o </a:t>
            </a:r>
            <a:r>
              <a:rPr b="1" lang="en"/>
              <a:t>principal</a:t>
            </a:r>
            <a:r>
              <a:rPr lang="en"/>
              <a:t> da dívida técnica de F1 = 2 dias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 os </a:t>
            </a:r>
            <a:r>
              <a:rPr b="1" lang="en"/>
              <a:t>juros</a:t>
            </a:r>
            <a:r>
              <a:rPr lang="en"/>
              <a:t> relativos à dívida técnica de F1 = 1 dia (tempo a mais gasto em novas features)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5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Discussão</a:t>
            </a:r>
            <a:endParaRPr/>
          </a:p>
        </p:txBody>
      </p:sp>
      <p:sp>
        <p:nvSpPr>
          <p:cNvPr id="529" name="Google Shape;529;p90"/>
          <p:cNvSpPr txBox="1"/>
          <p:nvPr>
            <p:ph idx="1" type="body"/>
          </p:nvPr>
        </p:nvSpPr>
        <p:spPr>
          <a:xfrm>
            <a:off x="311700" y="10000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Por que técnicas de conformidade arquitetural não são adotadas pelo mercado?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30" name="Google Shape;530;p90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1"/>
          <p:cNvSpPr txBox="1"/>
          <p:nvPr>
            <p:ph idx="1" type="body"/>
          </p:nvPr>
        </p:nvSpPr>
        <p:spPr>
          <a:xfrm>
            <a:off x="311700" y="1304875"/>
            <a:ext cx="86688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Fim</a:t>
            </a:r>
            <a:endParaRPr sz="3600"/>
          </a:p>
        </p:txBody>
      </p:sp>
      <p:sp>
        <p:nvSpPr>
          <p:cNvPr id="536" name="Google Shape;536;p91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</a:rPr>
              <a:t>Dívida Técnica é uma metáfora para comunica</a:t>
            </a:r>
            <a:r>
              <a:rPr lang="en" sz="2900">
                <a:solidFill>
                  <a:schemeClr val="dk2"/>
                </a:solidFill>
              </a:rPr>
              <a:t>ção: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</a:rPr>
              <a:t>t</a:t>
            </a:r>
            <a:r>
              <a:rPr lang="en" sz="2900">
                <a:solidFill>
                  <a:schemeClr val="dk2"/>
                </a:solidFill>
              </a:rPr>
              <a:t>ime técnico ⇒ time gerencial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97" name="Google Shape;197;p46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200" y="188975"/>
            <a:ext cx="5036399" cy="444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7"/>
          <p:cNvSpPr txBox="1"/>
          <p:nvPr/>
        </p:nvSpPr>
        <p:spPr>
          <a:xfrm>
            <a:off x="2914950" y="4681925"/>
            <a:ext cx="359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https://vincentdnl.com/en/drawings/technical-debt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04" name="Google Shape;204;p47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Nem toda dívida é ruim (exemplo do mundo real)</a:t>
            </a:r>
            <a:endParaRPr/>
          </a:p>
        </p:txBody>
      </p:sp>
      <p:sp>
        <p:nvSpPr>
          <p:cNvPr id="210" name="Google Shape;210;p48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Tenho uma sacolão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Vou contrair uma dívida para comprar um furgão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Objetivo: fazer entregas e, logo, vender mais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Com as vendas extras, eu vou pagar as parcelas do furgão, que será ent</a:t>
            </a:r>
            <a:r>
              <a:rPr lang="en" sz="2400"/>
              <a:t>ão </a:t>
            </a:r>
            <a:r>
              <a:rPr lang="en" sz="2400"/>
              <a:t>quitado em cinco anos</a:t>
            </a:r>
            <a:endParaRPr sz="2400"/>
          </a:p>
        </p:txBody>
      </p:sp>
      <p:sp>
        <p:nvSpPr>
          <p:cNvPr id="211" name="Google Shape;211;p48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Nem toda dívida é ruim (exemplo de software)</a:t>
            </a:r>
            <a:endParaRPr/>
          </a:p>
        </p:txBody>
      </p:sp>
      <p:sp>
        <p:nvSpPr>
          <p:cNvPr id="217" name="Google Shape;217;p49"/>
          <p:cNvSpPr txBox="1"/>
          <p:nvPr>
            <p:ph idx="1" type="body"/>
          </p:nvPr>
        </p:nvSpPr>
        <p:spPr>
          <a:xfrm>
            <a:off x="311700" y="923875"/>
            <a:ext cx="8520600" cy="11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Tenho uma startup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Vou implementar uma feature rapidamente, usando diversos atalhos técnicos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Logo, vou incorrer em uma dívida técnica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Mas essa nova feature vai me permitir ter novos usuários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Logo, com a receita extra, eu vou poder investir em uma solução mais robusta do ponto de vista técnico</a:t>
            </a:r>
            <a:endParaRPr sz="2400"/>
          </a:p>
        </p:txBody>
      </p:sp>
      <p:sp>
        <p:nvSpPr>
          <p:cNvPr id="218" name="Google Shape;218;p49"/>
          <p:cNvSpPr txBox="1"/>
          <p:nvPr/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