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4572000" cy="3429000"/>
  <p:notesSz cx="4572000" cy="342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5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" y="1062990"/>
            <a:ext cx="3886200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207009"/>
            <a:ext cx="4139691" cy="7124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25678"/>
            <a:ext cx="3947160" cy="1694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s://youtu.be/PblrCiFllg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7LjZqlZtri4" TargetMode="External"/><Relationship Id="rId5" Type="http://schemas.openxmlformats.org/officeDocument/2006/relationships/hyperlink" Target="https://youtu.be/PqD3ujwL6GM" TargetMode="External"/><Relationship Id="rId4" Type="http://schemas.openxmlformats.org/officeDocument/2006/relationships/hyperlink" Target="https://youtu.be/GDCtOyEY1jc" TargetMode="Externa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-VGKAnMmxw" TargetMode="External"/><Relationship Id="rId2" Type="http://schemas.openxmlformats.org/officeDocument/2006/relationships/hyperlink" Target="https://youtu.be/nRG6VnXy45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BbjbyBONVmk" TargetMode="External"/><Relationship Id="rId4" Type="http://schemas.openxmlformats.org/officeDocument/2006/relationships/hyperlink" Target="https://youtu.be/pG55wmEJiW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5987" y="630935"/>
              <a:ext cx="3906012" cy="1211579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381000" y="2452748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001010" cy="12560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Porquê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tantas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linguagens?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Diferentes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tipos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problemas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cálculo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numérico: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Fortran,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C,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C++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sistemas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operacionais: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C,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C++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sistemas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críticos: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Ada,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C,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C++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sistemas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web: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Java,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JavaScript,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Ruby,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Python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867150" cy="14744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Porquê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tantas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linguagens?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Diferentes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paradigmas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imperativo:</a:t>
            </a:r>
            <a:r>
              <a:rPr sz="1050" spc="114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Algol,</a:t>
            </a:r>
            <a:r>
              <a:rPr sz="1050" spc="1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Pascal,</a:t>
            </a:r>
            <a:r>
              <a:rPr sz="1050" spc="15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C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funcional: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Lisp,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Scheme,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ML,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OCaml,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Haskell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lógico: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Prolog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50" dirty="0">
                <a:latin typeface="Times New Roman"/>
                <a:cs typeface="Times New Roman"/>
              </a:rPr>
              <a:t>orientado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objetos: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Smalltalk,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C++,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Java,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C#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Preferências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subjetivas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(estilo,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elegância,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legibilidade)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Linguagem</a:t>
            </a:r>
            <a:r>
              <a:rPr spc="-130" dirty="0"/>
              <a:t> </a:t>
            </a:r>
            <a:r>
              <a:rPr spc="-1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33201"/>
            <a:ext cx="3803650" cy="21107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48590" indent="-135890">
              <a:lnSpc>
                <a:spcPct val="100000"/>
              </a:lnSpc>
              <a:spcBef>
                <a:spcPts val="38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spc="10" dirty="0">
                <a:latin typeface="Times New Roman"/>
                <a:cs typeface="Times New Roman"/>
              </a:rPr>
              <a:t>Linguagem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alto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nível</a:t>
            </a:r>
            <a:endParaRPr sz="12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Sintaxe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simples: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fácil</a:t>
            </a:r>
            <a:r>
              <a:rPr sz="1100" spc="7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de </a:t>
            </a:r>
            <a:r>
              <a:rPr sz="1100" spc="40" dirty="0">
                <a:latin typeface="Times New Roman"/>
                <a:cs typeface="Times New Roman"/>
              </a:rPr>
              <a:t>aprender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6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45" dirty="0">
                <a:latin typeface="Times New Roman"/>
                <a:cs typeface="Times New Roman"/>
              </a:rPr>
              <a:t>Implementação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distribuída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como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código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livre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6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30" dirty="0">
                <a:latin typeface="Times New Roman"/>
                <a:cs typeface="Times New Roman"/>
              </a:rPr>
              <a:t>Suporta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programação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45" dirty="0">
                <a:latin typeface="Times New Roman"/>
                <a:cs typeface="Times New Roman"/>
              </a:rPr>
              <a:t>procedimental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e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orientada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objetos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20" dirty="0">
                <a:latin typeface="Times New Roman"/>
                <a:cs typeface="Times New Roman"/>
              </a:rPr>
              <a:t>Muitas</a:t>
            </a:r>
            <a:r>
              <a:rPr sz="1100" spc="10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bibliotecas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disponíveis</a:t>
            </a:r>
            <a:endParaRPr sz="110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280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spc="20" dirty="0">
                <a:latin typeface="Times New Roman"/>
                <a:cs typeface="Times New Roman"/>
              </a:rPr>
              <a:t>Pode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usada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diferentes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sistemas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operacionais</a:t>
            </a:r>
            <a:endParaRPr sz="12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7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10" dirty="0">
                <a:latin typeface="Times New Roman"/>
                <a:cs typeface="Times New Roman"/>
              </a:rPr>
              <a:t>Windows,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Linux,</a:t>
            </a:r>
            <a:r>
              <a:rPr sz="1100" spc="6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Mac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OS,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etc.</a:t>
            </a:r>
            <a:endParaRPr sz="110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28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spc="10" dirty="0">
                <a:latin typeface="Times New Roman"/>
                <a:cs typeface="Times New Roman"/>
              </a:rPr>
              <a:t>Usada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“mundo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real”</a:t>
            </a:r>
            <a:endParaRPr sz="12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26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Google,</a:t>
            </a:r>
            <a:r>
              <a:rPr sz="1100" spc="7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Microsoft,</a:t>
            </a:r>
            <a:r>
              <a:rPr sz="1100" spc="6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Yahoo!,</a:t>
            </a:r>
            <a:r>
              <a:rPr sz="1100" spc="7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NASA,</a:t>
            </a:r>
            <a:endParaRPr sz="110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285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dirty="0">
                <a:latin typeface="Times New Roman"/>
                <a:cs typeface="Times New Roman"/>
              </a:rPr>
              <a:t>Site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oficial: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2"/>
              </a:rPr>
              <a:t>http://www.python.org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Linguagem</a:t>
            </a:r>
            <a:r>
              <a:rPr spc="-130" dirty="0"/>
              <a:t> </a:t>
            </a:r>
            <a:r>
              <a:rPr spc="-10" dirty="0"/>
              <a:t>Python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32499"/>
            <a:ext cx="3904615" cy="203835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48590" indent="-135890">
              <a:lnSpc>
                <a:spcPct val="100000"/>
              </a:lnSpc>
              <a:spcBef>
                <a:spcPts val="240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dirty="0">
                <a:latin typeface="Times New Roman"/>
                <a:cs typeface="Times New Roman"/>
              </a:rPr>
              <a:t>Trabalha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interpretador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híbrido</a:t>
            </a:r>
            <a:endParaRPr sz="1200">
              <a:latin typeface="Times New Roman"/>
              <a:cs typeface="Times New Roman"/>
            </a:endParaRPr>
          </a:p>
          <a:p>
            <a:pPr marL="332105" marR="5080" lvl="1" indent="-123825">
              <a:lnSpc>
                <a:spcPts val="1190"/>
              </a:lnSpc>
              <a:spcBef>
                <a:spcPts val="28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80" dirty="0">
                <a:latin typeface="Times New Roman"/>
                <a:cs typeface="Times New Roman"/>
              </a:rPr>
              <a:t>O</a:t>
            </a:r>
            <a:r>
              <a:rPr sz="1100" spc="5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programa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Python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é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traduzido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30" dirty="0">
                <a:latin typeface="Times New Roman"/>
                <a:cs typeface="Times New Roman"/>
              </a:rPr>
              <a:t>para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código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40" dirty="0">
                <a:latin typeface="Times New Roman"/>
                <a:cs typeface="Times New Roman"/>
              </a:rPr>
              <a:t>intermédio </a:t>
            </a:r>
            <a:r>
              <a:rPr sz="1100" spc="55" dirty="0">
                <a:latin typeface="Times New Roman"/>
                <a:cs typeface="Times New Roman"/>
              </a:rPr>
              <a:t>chamado </a:t>
            </a:r>
            <a:r>
              <a:rPr sz="1100" i="1" dirty="0">
                <a:latin typeface="Times New Roman"/>
                <a:cs typeface="Times New Roman"/>
              </a:rPr>
              <a:t>byte-</a:t>
            </a:r>
            <a:r>
              <a:rPr sz="1100" i="1" spc="-20" dirty="0">
                <a:latin typeface="Times New Roman"/>
                <a:cs typeface="Times New Roman"/>
              </a:rPr>
              <a:t>code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11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80" dirty="0">
                <a:latin typeface="Times New Roman"/>
                <a:cs typeface="Times New Roman"/>
              </a:rPr>
              <a:t>O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i="1" spc="20" dirty="0">
                <a:latin typeface="Times New Roman"/>
                <a:cs typeface="Times New Roman"/>
              </a:rPr>
              <a:t>byte-</a:t>
            </a:r>
            <a:r>
              <a:rPr sz="1100" i="1" spc="10" dirty="0">
                <a:latin typeface="Times New Roman"/>
                <a:cs typeface="Times New Roman"/>
              </a:rPr>
              <a:t>code</a:t>
            </a:r>
            <a:r>
              <a:rPr sz="1100" i="1" spc="-2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é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executado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por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interpretador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especial</a:t>
            </a:r>
            <a:endParaRPr sz="110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140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spc="-10" dirty="0">
                <a:latin typeface="Times New Roman"/>
                <a:cs typeface="Times New Roman"/>
              </a:rPr>
              <a:t>Vantagens</a:t>
            </a:r>
            <a:endParaRPr sz="12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fácil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de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usar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35" dirty="0">
                <a:latin typeface="Times New Roman"/>
                <a:cs typeface="Times New Roman"/>
              </a:rPr>
              <a:t>interativamente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10" dirty="0">
                <a:latin typeface="Times New Roman"/>
                <a:cs typeface="Times New Roman"/>
              </a:rPr>
              <a:t>fácil</a:t>
            </a:r>
            <a:r>
              <a:rPr sz="1100" spc="85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testar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e</a:t>
            </a:r>
            <a:r>
              <a:rPr sz="1100" spc="45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modificar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40" dirty="0">
                <a:latin typeface="Times New Roman"/>
                <a:cs typeface="Times New Roman"/>
              </a:rPr>
              <a:t>componentes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130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10" dirty="0">
                <a:latin typeface="Times New Roman"/>
                <a:cs typeface="Times New Roman"/>
              </a:rPr>
              <a:t>mais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eficiente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60" dirty="0">
                <a:latin typeface="Times New Roman"/>
                <a:cs typeface="Times New Roman"/>
              </a:rPr>
              <a:t>do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55" dirty="0">
                <a:latin typeface="Times New Roman"/>
                <a:cs typeface="Times New Roman"/>
              </a:rPr>
              <a:t>que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85" dirty="0">
                <a:latin typeface="Times New Roman"/>
                <a:cs typeface="Times New Roman"/>
              </a:rPr>
              <a:t>um</a:t>
            </a:r>
            <a:r>
              <a:rPr sz="1100" spc="50" dirty="0">
                <a:latin typeface="Times New Roman"/>
                <a:cs typeface="Times New Roman"/>
              </a:rPr>
              <a:t> interpretador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clássico</a:t>
            </a:r>
            <a:endParaRPr sz="1100">
              <a:latin typeface="Times New Roman"/>
              <a:cs typeface="Times New Roman"/>
            </a:endParaRPr>
          </a:p>
          <a:p>
            <a:pPr marL="148590" indent="-135890">
              <a:lnSpc>
                <a:spcPct val="100000"/>
              </a:lnSpc>
              <a:spcBef>
                <a:spcPts val="140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spc="-10" dirty="0">
                <a:latin typeface="Times New Roman"/>
                <a:cs typeface="Times New Roman"/>
              </a:rPr>
              <a:t>Desvantagem</a:t>
            </a:r>
            <a:endParaRPr sz="1200">
              <a:latin typeface="Times New Roman"/>
              <a:cs typeface="Times New Roman"/>
            </a:endParaRPr>
          </a:p>
          <a:p>
            <a:pPr marL="332105" marR="499109" lvl="1" indent="-123825">
              <a:lnSpc>
                <a:spcPts val="1190"/>
              </a:lnSpc>
              <a:spcBef>
                <a:spcPts val="28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55" dirty="0">
                <a:latin typeface="Times New Roman"/>
                <a:cs typeface="Times New Roman"/>
              </a:rPr>
              <a:t>não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é</a:t>
            </a:r>
            <a:r>
              <a:rPr sz="1100" spc="15" dirty="0">
                <a:latin typeface="Times New Roman"/>
                <a:cs typeface="Times New Roman"/>
              </a:rPr>
              <a:t> </a:t>
            </a:r>
            <a:r>
              <a:rPr sz="1100" spc="50" dirty="0">
                <a:latin typeface="Times New Roman"/>
                <a:cs typeface="Times New Roman"/>
              </a:rPr>
              <a:t>tão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eficiente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como</a:t>
            </a:r>
            <a:r>
              <a:rPr sz="1100" spc="5" dirty="0">
                <a:latin typeface="Times New Roman"/>
                <a:cs typeface="Times New Roman"/>
              </a:rPr>
              <a:t> </a:t>
            </a:r>
            <a:r>
              <a:rPr sz="1100" spc="70" dirty="0">
                <a:latin typeface="Times New Roman"/>
                <a:cs typeface="Times New Roman"/>
              </a:rPr>
              <a:t>uma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20" dirty="0">
                <a:latin typeface="Times New Roman"/>
                <a:cs typeface="Times New Roman"/>
              </a:rPr>
              <a:t>linguagem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compilada </a:t>
            </a:r>
            <a:r>
              <a:rPr sz="1100" dirty="0">
                <a:latin typeface="Times New Roman"/>
                <a:cs typeface="Times New Roman"/>
              </a:rPr>
              <a:t>tradicional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(C,</a:t>
            </a:r>
            <a:r>
              <a:rPr sz="1100" spc="17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C++,</a:t>
            </a:r>
            <a:r>
              <a:rPr sz="1100" spc="16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Fortran,</a:t>
            </a:r>
            <a:r>
              <a:rPr sz="1100" spc="9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Times New Roman"/>
                <a:cs typeface="Times New Roman"/>
              </a:rPr>
              <a:t>etc)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Python</a:t>
            </a:r>
            <a:r>
              <a:rPr spc="-5" dirty="0"/>
              <a:t> </a:t>
            </a:r>
            <a:r>
              <a:rPr dirty="0"/>
              <a:t>-</a:t>
            </a:r>
            <a:r>
              <a:rPr spc="-35" dirty="0"/>
              <a:t> </a:t>
            </a:r>
            <a:r>
              <a:rPr spc="-10" dirty="0"/>
              <a:t>Utilização</a:t>
            </a:r>
            <a:r>
              <a:rPr spc="-15" dirty="0"/>
              <a:t> </a:t>
            </a:r>
            <a:r>
              <a:rPr spc="-10" dirty="0"/>
              <a:t>interativa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4037329" cy="12915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55" dirty="0">
                <a:latin typeface="Times New Roman"/>
                <a:cs typeface="Times New Roman"/>
              </a:rPr>
              <a:t>Os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comandos</a:t>
            </a:r>
            <a:r>
              <a:rPr sz="1300" spc="10" dirty="0">
                <a:latin typeface="Times New Roman"/>
                <a:cs typeface="Times New Roman"/>
              </a:rPr>
              <a:t> são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executados</a:t>
            </a:r>
            <a:r>
              <a:rPr sz="1300" spc="70" dirty="0">
                <a:latin typeface="Times New Roman"/>
                <a:cs typeface="Times New Roman"/>
              </a:rPr>
              <a:t> no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terminal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Python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b="1" i="1" spc="-10" dirty="0">
                <a:latin typeface="Times New Roman"/>
                <a:cs typeface="Times New Roman"/>
              </a:rPr>
              <a:t>IDLE</a:t>
            </a:r>
            <a:r>
              <a:rPr sz="1200" b="1" i="1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ambiente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desenvolvimento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integrado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para 	</a:t>
            </a:r>
            <a:r>
              <a:rPr sz="1200" spc="40" dirty="0">
                <a:latin typeface="Times New Roman"/>
                <a:cs typeface="Times New Roman"/>
              </a:rPr>
              <a:t>Python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3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330200" marR="89535" lvl="1" indent="-121920">
              <a:lnSpc>
                <a:spcPct val="100000"/>
              </a:lnSpc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Podemos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escrever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Python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resultados 	</a:t>
            </a:r>
            <a:r>
              <a:rPr sz="1200" spc="35" dirty="0">
                <a:latin typeface="Times New Roman"/>
                <a:cs typeface="Times New Roman"/>
              </a:rPr>
              <a:t>imediatamente.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33400" y="1495424"/>
            <a:ext cx="3581400" cy="1913255"/>
            <a:chOff x="533400" y="1495424"/>
            <a:chExt cx="3581400" cy="191325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6011" y="1495424"/>
              <a:ext cx="1862074" cy="2952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400" y="2192781"/>
              <a:ext cx="3581400" cy="121587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Python</a:t>
            </a:r>
            <a:r>
              <a:rPr spc="-65" dirty="0"/>
              <a:t> </a:t>
            </a:r>
            <a:r>
              <a:rPr spc="325" dirty="0">
                <a:latin typeface="Trebuchet MS"/>
                <a:cs typeface="Trebuchet MS"/>
              </a:rPr>
              <a:t>–</a:t>
            </a:r>
            <a:r>
              <a:rPr spc="-200" dirty="0">
                <a:latin typeface="Trebuchet MS"/>
                <a:cs typeface="Trebuchet MS"/>
              </a:rPr>
              <a:t> </a:t>
            </a:r>
            <a:r>
              <a:rPr dirty="0"/>
              <a:t>Arquivo</a:t>
            </a:r>
            <a:r>
              <a:rPr spc="-40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spc="-10" dirty="0"/>
              <a:t>script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871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Podemos</a:t>
            </a:r>
            <a:r>
              <a:rPr spc="35" dirty="0"/>
              <a:t> </a:t>
            </a:r>
            <a:r>
              <a:rPr spc="10" dirty="0"/>
              <a:t>criar</a:t>
            </a:r>
            <a:r>
              <a:rPr spc="30" dirty="0"/>
              <a:t> </a:t>
            </a:r>
            <a:r>
              <a:rPr spc="85" dirty="0"/>
              <a:t>um</a:t>
            </a:r>
            <a:r>
              <a:rPr spc="40" dirty="0"/>
              <a:t> </a:t>
            </a:r>
            <a:r>
              <a:rPr spc="10" dirty="0"/>
              <a:t>arquivo</a:t>
            </a:r>
            <a:r>
              <a:rPr spc="40" dirty="0"/>
              <a:t> </a:t>
            </a:r>
            <a:r>
              <a:rPr spc="55" dirty="0"/>
              <a:t>de</a:t>
            </a:r>
            <a:r>
              <a:rPr spc="60" dirty="0"/>
              <a:t> </a:t>
            </a:r>
            <a:r>
              <a:rPr spc="10" dirty="0"/>
              <a:t>texto</a:t>
            </a:r>
            <a:r>
              <a:rPr spc="25" dirty="0"/>
              <a:t> </a:t>
            </a:r>
            <a:r>
              <a:rPr spc="65" dirty="0"/>
              <a:t>onde</a:t>
            </a:r>
            <a:r>
              <a:rPr spc="70" dirty="0"/>
              <a:t> </a:t>
            </a:r>
            <a:r>
              <a:rPr spc="-10" dirty="0"/>
              <a:t>iremos </a:t>
            </a:r>
            <a:r>
              <a:rPr spc="10" dirty="0"/>
              <a:t>escrever</a:t>
            </a:r>
            <a:r>
              <a:rPr spc="75" dirty="0"/>
              <a:t> </a:t>
            </a:r>
            <a:r>
              <a:rPr spc="85" dirty="0"/>
              <a:t>um</a:t>
            </a:r>
            <a:r>
              <a:rPr spc="95" dirty="0"/>
              <a:t> </a:t>
            </a:r>
            <a:r>
              <a:rPr spc="10" dirty="0"/>
              <a:t>programa</a:t>
            </a:r>
            <a:r>
              <a:rPr spc="105" dirty="0"/>
              <a:t> </a:t>
            </a:r>
            <a:r>
              <a:rPr spc="45" dirty="0"/>
              <a:t>completo</a:t>
            </a:r>
            <a:r>
              <a:rPr spc="120" dirty="0"/>
              <a:t> </a:t>
            </a:r>
            <a:r>
              <a:rPr spc="10" dirty="0"/>
              <a:t>(script)</a:t>
            </a:r>
            <a:r>
              <a:rPr spc="105" dirty="0"/>
              <a:t> </a:t>
            </a:r>
            <a:r>
              <a:rPr spc="10" dirty="0"/>
              <a:t>e</a:t>
            </a:r>
            <a:r>
              <a:rPr spc="55" dirty="0"/>
              <a:t> </a:t>
            </a:r>
            <a:r>
              <a:rPr spc="10" dirty="0"/>
              <a:t>executar</a:t>
            </a:r>
            <a:r>
              <a:rPr spc="45" dirty="0"/>
              <a:t> </a:t>
            </a:r>
            <a:r>
              <a:rPr spc="35" dirty="0"/>
              <a:t>de </a:t>
            </a:r>
            <a:r>
              <a:rPr spc="70" dirty="0"/>
              <a:t>uma</a:t>
            </a:r>
            <a:r>
              <a:rPr spc="-25" dirty="0"/>
              <a:t> </a:t>
            </a:r>
            <a:r>
              <a:rPr dirty="0"/>
              <a:t>só</a:t>
            </a:r>
            <a:r>
              <a:rPr spc="-50" dirty="0"/>
              <a:t> </a:t>
            </a:r>
            <a:r>
              <a:rPr dirty="0"/>
              <a:t>vez</a:t>
            </a:r>
            <a:r>
              <a:rPr spc="-10" dirty="0"/>
              <a:t> </a:t>
            </a:r>
            <a:r>
              <a:rPr spc="50" dirty="0"/>
              <a:t>pressionando</a:t>
            </a:r>
            <a:r>
              <a:rPr spc="20" dirty="0"/>
              <a:t> </a:t>
            </a:r>
            <a:r>
              <a:rPr b="1" spc="-25" dirty="0">
                <a:latin typeface="Times New Roman"/>
                <a:cs typeface="Times New Roman"/>
              </a:rPr>
              <a:t>F5</a:t>
            </a:r>
            <a:r>
              <a:rPr spc="-25" dirty="0"/>
              <a:t>.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Arquivos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programas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Python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têm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extensão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Times New Roman"/>
                <a:cs typeface="Times New Roman"/>
              </a:rPr>
              <a:t>.py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2005012"/>
            <a:ext cx="1657350" cy="96678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9174" y="926314"/>
            <a:ext cx="3583940" cy="12915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625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62560" algn="l"/>
              </a:tabLst>
            </a:pPr>
            <a:r>
              <a:rPr sz="1300" spc="-10" dirty="0">
                <a:latin typeface="Times New Roman"/>
                <a:cs typeface="Times New Roman"/>
              </a:rPr>
              <a:t>Matemática</a:t>
            </a:r>
            <a:endParaRPr sz="1300">
              <a:latin typeface="Times New Roman"/>
              <a:cs typeface="Times New Roman"/>
            </a:endParaRPr>
          </a:p>
          <a:p>
            <a:pPr marL="342900" marR="177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44805" algn="l"/>
              </a:tabLst>
            </a:pP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entidade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capaz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representar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ou 	</a:t>
            </a:r>
            <a:r>
              <a:rPr sz="1200" spc="-10" dirty="0">
                <a:latin typeface="Times New Roman"/>
                <a:cs typeface="Times New Roman"/>
              </a:rPr>
              <a:t>expressão;</a:t>
            </a:r>
            <a:endParaRPr sz="1200">
              <a:latin typeface="Times New Roman"/>
              <a:cs typeface="Times New Roman"/>
            </a:endParaRPr>
          </a:p>
          <a:p>
            <a:pPr marL="342900" marR="5080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44805" algn="l"/>
              </a:tabLst>
            </a:pPr>
            <a:r>
              <a:rPr sz="1200" spc="30" dirty="0">
                <a:latin typeface="Times New Roman"/>
                <a:cs typeface="Times New Roman"/>
              </a:rPr>
              <a:t>Pode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representar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número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conjunto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spc="45" dirty="0">
                <a:latin typeface="Times New Roman"/>
                <a:cs typeface="Times New Roman"/>
              </a:rPr>
              <a:t>números</a:t>
            </a:r>
            <a:endParaRPr sz="1200">
              <a:latin typeface="Times New Roman"/>
              <a:cs typeface="Times New Roman"/>
            </a:endParaRPr>
          </a:p>
          <a:p>
            <a:pPr marL="3435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43535" algn="l"/>
              </a:tabLst>
            </a:pPr>
            <a:r>
              <a:rPr sz="1200" dirty="0">
                <a:latin typeface="Times New Roman"/>
                <a:cs typeface="Times New Roman"/>
              </a:rPr>
              <a:t>f(x) =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x</a:t>
            </a:r>
            <a:r>
              <a:rPr sz="1200" spc="-37" baseline="24305" dirty="0">
                <a:latin typeface="Times New Roman"/>
                <a:cs typeface="Times New Roman"/>
              </a:rPr>
              <a:t>2</a:t>
            </a:r>
            <a:endParaRPr sz="1200" baseline="24305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780790" cy="9258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Computação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Posição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memória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dado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-20" dirty="0">
                <a:latin typeface="Times New Roman"/>
                <a:cs typeface="Times New Roman"/>
              </a:rPr>
              <a:t> valor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Pode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utilizada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modificada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pelo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Deve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definida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antes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 </a:t>
            </a:r>
            <a:r>
              <a:rPr sz="1200" spc="-20" dirty="0">
                <a:latin typeface="Times New Roman"/>
                <a:cs typeface="Times New Roman"/>
              </a:rPr>
              <a:t>usada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2647315" cy="169481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Propriedades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Nome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Pode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ter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mais </a:t>
            </a:r>
            <a:r>
              <a:rPr sz="1050" spc="-10" dirty="0">
                <a:latin typeface="Times New Roman"/>
                <a:cs typeface="Times New Roman"/>
              </a:rPr>
              <a:t>caracteres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Nem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tudo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pode</a:t>
            </a:r>
            <a:r>
              <a:rPr sz="1050" spc="10" dirty="0">
                <a:latin typeface="Times New Roman"/>
                <a:cs typeface="Times New Roman"/>
              </a:rPr>
              <a:t> ser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usado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como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nome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4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20" dirty="0">
                <a:latin typeface="Times New Roman"/>
                <a:cs typeface="Times New Roman"/>
              </a:rPr>
              <a:t>Tipo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Conjunto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valores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aceitos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4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Escopo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global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local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pc="-20" dirty="0"/>
              <a:t>Nome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Deve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iniciar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letras;</a:t>
            </a:r>
            <a:endParaRPr sz="1200">
              <a:latin typeface="Times New Roman"/>
              <a:cs typeface="Times New Roman"/>
            </a:endParaRPr>
          </a:p>
          <a:p>
            <a:pPr marL="330200" marR="20764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Podem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conter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letras,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números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underscores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(_).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A 	</a:t>
            </a:r>
            <a:r>
              <a:rPr sz="1200" spc="10" dirty="0">
                <a:latin typeface="Times New Roman"/>
                <a:cs typeface="Times New Roman"/>
              </a:rPr>
              <a:t>partir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das versões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Python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3.0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letras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podem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ser 	</a:t>
            </a:r>
            <a:r>
              <a:rPr sz="1200" spc="-10" dirty="0">
                <a:latin typeface="Times New Roman"/>
                <a:cs typeface="Times New Roman"/>
              </a:rPr>
              <a:t>acentuadas;</a:t>
            </a:r>
            <a:endParaRPr sz="1200">
              <a:latin typeface="Times New Roman"/>
              <a:cs typeface="Times New Roman"/>
            </a:endParaRPr>
          </a:p>
          <a:p>
            <a:pPr marL="330200" marR="41719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Letras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maiúsculas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minúsculas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consideradas 	diferentes;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Palavras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reservadas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podem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usadas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nomes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4040504" cy="180086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Linguagem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Máquina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0" dirty="0">
                <a:latin typeface="Times New Roman"/>
                <a:cs typeface="Times New Roman"/>
              </a:rPr>
              <a:t>Computador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entende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apenas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pulsos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elétricos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Presença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pulso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235" dirty="0">
                <a:latin typeface="Times New Roman"/>
                <a:cs typeface="Times New Roman"/>
              </a:rPr>
              <a:t>1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ou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30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Tudo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computador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deve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ser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descrito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termos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85" dirty="0">
                <a:latin typeface="Times New Roman"/>
                <a:cs typeface="Times New Roman"/>
              </a:rPr>
              <a:t>1’s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-55" dirty="0">
                <a:latin typeface="Times New Roman"/>
                <a:cs typeface="Times New Roman"/>
              </a:rPr>
              <a:t>0’s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(binário)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Difícil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humanos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escrever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5" dirty="0">
                <a:latin typeface="Times New Roman"/>
                <a:cs typeface="Times New Roman"/>
              </a:rPr>
              <a:t>00011110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30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210693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Lista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palavras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reservadas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9725" y="1558924"/>
          <a:ext cx="4006850" cy="1186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and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def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35" dirty="0">
                          <a:latin typeface="Times New Roman"/>
                          <a:cs typeface="Times New Roman"/>
                        </a:rPr>
                        <a:t>nonLocal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-25" dirty="0">
                          <a:latin typeface="Times New Roman"/>
                          <a:cs typeface="Times New Roman"/>
                        </a:rPr>
                        <a:t>if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45" dirty="0">
                          <a:latin typeface="Times New Roman"/>
                          <a:cs typeface="Times New Roman"/>
                        </a:rPr>
                        <a:t>not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R="12446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return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assert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0" dirty="0">
                          <a:latin typeface="Times New Roman"/>
                          <a:cs typeface="Times New Roman"/>
                        </a:rPr>
                        <a:t>del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finally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0" dirty="0">
                          <a:latin typeface="Times New Roman"/>
                          <a:cs typeface="Times New Roman"/>
                        </a:rPr>
                        <a:t>import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5" dirty="0">
                          <a:latin typeface="Times New Roman"/>
                          <a:cs typeface="Times New Roman"/>
                        </a:rPr>
                        <a:t>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5" dirty="0">
                          <a:latin typeface="Times New Roman"/>
                          <a:cs typeface="Times New Roman"/>
                        </a:rPr>
                        <a:t>try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break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0" dirty="0">
                          <a:latin typeface="Times New Roman"/>
                          <a:cs typeface="Times New Roman"/>
                        </a:rPr>
                        <a:t>elif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5" dirty="0">
                          <a:latin typeface="Times New Roman"/>
                          <a:cs typeface="Times New Roman"/>
                        </a:rPr>
                        <a:t>for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50" dirty="0">
                          <a:latin typeface="Times New Roman"/>
                          <a:cs typeface="Times New Roman"/>
                        </a:rPr>
                        <a:t>in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30" dirty="0">
                          <a:latin typeface="Times New Roman"/>
                          <a:cs typeface="Times New Roman"/>
                        </a:rPr>
                        <a:t>pass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0" dirty="0">
                          <a:latin typeface="Times New Roman"/>
                          <a:cs typeface="Times New Roman"/>
                        </a:rPr>
                        <a:t>while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class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50" dirty="0">
                          <a:latin typeface="Times New Roman"/>
                          <a:cs typeface="Times New Roman"/>
                        </a:rPr>
                        <a:t>else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0" dirty="0">
                          <a:latin typeface="Times New Roman"/>
                          <a:cs typeface="Times New Roman"/>
                        </a:rPr>
                        <a:t>from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35" dirty="0">
                          <a:latin typeface="Times New Roman"/>
                          <a:cs typeface="Times New Roman"/>
                        </a:rPr>
                        <a:t>is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5" dirty="0">
                          <a:latin typeface="Times New Roman"/>
                          <a:cs typeface="Times New Roman"/>
                        </a:rPr>
                        <a:t>as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R="17018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0" dirty="0">
                          <a:latin typeface="Times New Roman"/>
                          <a:cs typeface="Times New Roman"/>
                        </a:rPr>
                        <a:t>yield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50" dirty="0">
                          <a:latin typeface="Times New Roman"/>
                          <a:cs typeface="Times New Roman"/>
                        </a:rPr>
                        <a:t>continue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except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global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0" dirty="0">
                          <a:latin typeface="Times New Roman"/>
                          <a:cs typeface="Times New Roman"/>
                        </a:rPr>
                        <a:t>lambda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raise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R="184785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30" dirty="0">
                          <a:latin typeface="Times New Roman"/>
                          <a:cs typeface="Times New Roman"/>
                        </a:rPr>
                        <a:t>with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000" b="1" spc="45" dirty="0">
                          <a:latin typeface="Times New Roman"/>
                          <a:cs typeface="Times New Roman"/>
                        </a:rPr>
                        <a:t>None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35481"/>
            <a:ext cx="2785110" cy="2053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8590" indent="-135890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SzPct val="95833"/>
              <a:buFont typeface="DejaVu Sans"/>
              <a:buChar char="⚫"/>
              <a:tabLst>
                <a:tab pos="148590" algn="l"/>
              </a:tabLst>
            </a:pPr>
            <a:r>
              <a:rPr sz="1200" dirty="0">
                <a:latin typeface="Times New Roman"/>
                <a:cs typeface="Times New Roman"/>
              </a:rPr>
              <a:t>Quais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nomes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corretos:</a:t>
            </a:r>
            <a:endParaRPr sz="12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spcBef>
                <a:spcPts val="5"/>
              </a:spcBef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Contador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contador1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comp!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20" dirty="0">
                <a:latin typeface="Times New Roman"/>
                <a:cs typeface="Times New Roman"/>
              </a:rPr>
              <a:t>.var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Teste_123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_teste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35" dirty="0">
                <a:latin typeface="Times New Roman"/>
                <a:cs typeface="Times New Roman"/>
              </a:rPr>
              <a:t>int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20" dirty="0">
                <a:latin typeface="Times New Roman"/>
                <a:cs typeface="Times New Roman"/>
              </a:rPr>
              <a:t>int1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spc="-10" dirty="0">
                <a:latin typeface="Times New Roman"/>
                <a:cs typeface="Times New Roman"/>
              </a:rPr>
              <a:t>1contador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-</a:t>
            </a:r>
            <a:r>
              <a:rPr sz="1100" spc="-50" dirty="0">
                <a:latin typeface="Times New Roman"/>
                <a:cs typeface="Times New Roman"/>
              </a:rPr>
              <a:t>x</a:t>
            </a:r>
            <a:endParaRPr sz="1100">
              <a:latin typeface="Times New Roman"/>
              <a:cs typeface="Times New Roman"/>
            </a:endParaRPr>
          </a:p>
          <a:p>
            <a:pPr marL="332105" lvl="1" indent="-123189">
              <a:lnSpc>
                <a:spcPct val="100000"/>
              </a:lnSpc>
              <a:buClr>
                <a:srgbClr val="0E6EC5"/>
              </a:buClr>
              <a:buSzPct val="81818"/>
              <a:buFont typeface="DejaVu Sans"/>
              <a:buChar char="⚫"/>
              <a:tabLst>
                <a:tab pos="332105" algn="l"/>
              </a:tabLst>
            </a:pPr>
            <a:r>
              <a:rPr sz="1100" dirty="0">
                <a:latin typeface="Times New Roman"/>
                <a:cs typeface="Times New Roman"/>
              </a:rPr>
              <a:t>Teste-</a:t>
            </a:r>
            <a:r>
              <a:rPr sz="1100" spc="-50" dirty="0">
                <a:latin typeface="Times New Roman"/>
                <a:cs typeface="Times New Roman"/>
              </a:rPr>
              <a:t>123</a:t>
            </a:r>
            <a:r>
              <a:rPr sz="1100" spc="125" dirty="0">
                <a:latin typeface="Times New Roman"/>
                <a:cs typeface="Times New Roman"/>
              </a:rPr>
              <a:t> </a:t>
            </a:r>
            <a:r>
              <a:rPr sz="1100" spc="-35" dirty="0">
                <a:latin typeface="Times New Roman"/>
                <a:cs typeface="Times New Roman"/>
              </a:rPr>
              <a:t>x&amp;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353435" cy="11639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Corretos: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Contador,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contador1,Teste_123,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_teste,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int1,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int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4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Errados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comp!,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.var,,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1contador,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-x,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Teste-</a:t>
            </a:r>
            <a:r>
              <a:rPr sz="1200" spc="-90" dirty="0">
                <a:latin typeface="Times New Roman"/>
                <a:cs typeface="Times New Roman"/>
              </a:rPr>
              <a:t>123,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x&amp;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4037965" cy="21399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20" dirty="0">
                <a:latin typeface="Times New Roman"/>
                <a:cs typeface="Times New Roman"/>
              </a:rPr>
              <a:t>Tipo</a:t>
            </a:r>
            <a:endParaRPr sz="1300">
              <a:latin typeface="Times New Roman"/>
              <a:cs typeface="Times New Roman"/>
            </a:endParaRPr>
          </a:p>
          <a:p>
            <a:pPr marL="330200" marR="23558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Python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 classificados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em 	</a:t>
            </a:r>
            <a:r>
              <a:rPr sz="1200" spc="10" dirty="0">
                <a:latin typeface="Times New Roman"/>
                <a:cs typeface="Times New Roman"/>
              </a:rPr>
              <a:t>diferentes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tipos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tipo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 valores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assumir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as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Times New Roman"/>
                <a:cs typeface="Times New Roman"/>
              </a:rPr>
              <a:t>operações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que </a:t>
            </a:r>
            <a:r>
              <a:rPr sz="1200" spc="60" dirty="0">
                <a:latin typeface="Times New Roman"/>
                <a:cs typeface="Times New Roman"/>
              </a:rPr>
              <a:t>podem </a:t>
            </a:r>
            <a:r>
              <a:rPr sz="1200" spc="10" dirty="0">
                <a:latin typeface="Times New Roman"/>
                <a:cs typeface="Times New Roman"/>
              </a:rPr>
              <a:t>ser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realizadas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ela</a:t>
            </a:r>
            <a:endParaRPr sz="1200">
              <a:latin typeface="Times New Roman"/>
              <a:cs typeface="Times New Roman"/>
            </a:endParaRPr>
          </a:p>
          <a:p>
            <a:pPr marL="149225" marR="22225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Diferente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outras</a:t>
            </a:r>
            <a:r>
              <a:rPr sz="1300" spc="1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linguagens,</a:t>
            </a:r>
            <a:r>
              <a:rPr sz="1300" spc="2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precisamos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definir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-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variável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tipo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altera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conforme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dado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armazenado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45" dirty="0">
                <a:latin typeface="Times New Roman"/>
                <a:cs typeface="Times New Roman"/>
              </a:rPr>
              <a:t>Comando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Times New Roman"/>
                <a:cs typeface="Times New Roman"/>
              </a:rPr>
              <a:t>type(x)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50" dirty="0">
                <a:latin typeface="Times New Roman"/>
                <a:cs typeface="Times New Roman"/>
              </a:rPr>
              <a:t>permite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saber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tipo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valor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variável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x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554095" cy="18872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Alguns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tipos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int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Tipo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inteiro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float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Números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fracionários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(ponto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flutuante)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Na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parte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decimal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usa-se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ponto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e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não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vírgula!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4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25" dirty="0">
                <a:latin typeface="Times New Roman"/>
                <a:cs typeface="Times New Roman"/>
              </a:rPr>
              <a:t>str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String,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isto é,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cadeia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caracteres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Escrevemos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texto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entre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aspas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b="1" spc="10" dirty="0">
                <a:latin typeface="Times New Roman"/>
                <a:cs typeface="Times New Roman"/>
              </a:rPr>
              <a:t>‘simples’</a:t>
            </a:r>
            <a:r>
              <a:rPr sz="1050" b="1" spc="5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b="1" spc="-10" dirty="0">
                <a:latin typeface="Times New Roman"/>
                <a:cs typeface="Times New Roman"/>
              </a:rPr>
              <a:t>“duplas”</a:t>
            </a:r>
            <a:endParaRPr sz="105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76600" y="1150111"/>
            <a:ext cx="1257300" cy="1478788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Escopo</a:t>
            </a:r>
            <a:r>
              <a:rPr spc="-4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spc="-10" dirty="0"/>
              <a:t>variáveis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930650" cy="204723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Escopo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Define </a:t>
            </a:r>
            <a:r>
              <a:rPr sz="1200" spc="60" dirty="0">
                <a:latin typeface="Times New Roman"/>
                <a:cs typeface="Times New Roman"/>
              </a:rPr>
              <a:t>onde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quando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usada.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1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Escopo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global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60" dirty="0">
                <a:latin typeface="Times New Roman"/>
                <a:cs typeface="Times New Roman"/>
              </a:rPr>
              <a:t>A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variável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é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definida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fora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de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qualquer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definição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de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função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Tempo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vida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é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o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tempo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execução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programa</a:t>
            </a:r>
            <a:endParaRPr sz="105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585"/>
              </a:spcBef>
              <a:buClr>
                <a:srgbClr val="009DD9"/>
              </a:buClr>
              <a:buFont typeface="DejaVu Sans"/>
              <a:buChar char="⚫"/>
            </a:pP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Escopo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local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60" dirty="0">
                <a:latin typeface="Times New Roman"/>
                <a:cs typeface="Times New Roman"/>
              </a:rPr>
              <a:t>A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variável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é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definida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dentro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função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na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sua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lista </a:t>
            </a:r>
            <a:r>
              <a:rPr sz="1050" spc="25" dirty="0">
                <a:latin typeface="Times New Roman"/>
                <a:cs typeface="Times New Roman"/>
              </a:rPr>
              <a:t>de </a:t>
            </a:r>
            <a:r>
              <a:rPr sz="1050" spc="-10" dirty="0">
                <a:latin typeface="Times New Roman"/>
                <a:cs typeface="Times New Roman"/>
              </a:rPr>
              <a:t>parâmetros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Escopo</a:t>
            </a:r>
            <a:r>
              <a:rPr spc="-4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spc="-10" dirty="0"/>
              <a:t>variáveis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2479675" cy="21431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dirty="0">
                <a:latin typeface="Times New Roman"/>
                <a:cs typeface="Times New Roman"/>
              </a:rPr>
              <a:t>x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y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locais</a:t>
            </a:r>
            <a:endParaRPr sz="1200">
              <a:latin typeface="Times New Roman"/>
              <a:cs typeface="Times New Roman"/>
            </a:endParaRPr>
          </a:p>
          <a:p>
            <a:pPr marL="469900" marR="296545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Foram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definidas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bloco </a:t>
            </a:r>
            <a:r>
              <a:rPr sz="1050" spc="45" dirty="0">
                <a:latin typeface="Times New Roman"/>
                <a:cs typeface="Times New Roman"/>
              </a:rPr>
              <a:t>indentado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dirty="0">
                <a:latin typeface="Times New Roman"/>
                <a:cs typeface="Times New Roman"/>
              </a:rPr>
              <a:t>x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z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globais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Foram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definidas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bloco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não- </a:t>
            </a:r>
            <a:r>
              <a:rPr sz="1050" spc="45" dirty="0">
                <a:latin typeface="Times New Roman"/>
                <a:cs typeface="Times New Roman"/>
              </a:rPr>
              <a:t>indentado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dirty="0">
                <a:latin typeface="Times New Roman"/>
                <a:cs typeface="Times New Roman"/>
              </a:rPr>
              <a:t>x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existe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nos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dois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escopos</a:t>
            </a:r>
            <a:endParaRPr sz="1200">
              <a:latin typeface="Times New Roman"/>
              <a:cs typeface="Times New Roman"/>
            </a:endParaRPr>
          </a:p>
          <a:p>
            <a:pPr marL="469900" marR="29845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60" dirty="0">
                <a:latin typeface="Times New Roman"/>
                <a:cs typeface="Times New Roman"/>
              </a:rPr>
              <a:t>A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variável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definida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no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escopo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local </a:t>
            </a:r>
            <a:r>
              <a:rPr sz="1050" dirty="0">
                <a:latin typeface="Times New Roman"/>
                <a:cs typeface="Times New Roman"/>
              </a:rPr>
              <a:t>ofusca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b="1" spc="70" dirty="0">
                <a:latin typeface="Times New Roman"/>
                <a:cs typeface="Times New Roman"/>
              </a:rPr>
              <a:t>completamente</a:t>
            </a:r>
            <a:r>
              <a:rPr sz="1050" b="1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escopo global</a:t>
            </a:r>
            <a:endParaRPr sz="105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84170" y="1359661"/>
            <a:ext cx="1664970" cy="2031364"/>
            <a:chOff x="2884170" y="1359661"/>
            <a:chExt cx="1664970" cy="2031364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84170" y="1359661"/>
              <a:ext cx="1664462" cy="122872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88869" y="2797974"/>
              <a:ext cx="1193012" cy="59292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879851" y="1171193"/>
            <a:ext cx="654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81376" y="2611881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84170" y="1512201"/>
            <a:ext cx="876300" cy="659765"/>
          </a:xfrm>
          <a:custGeom>
            <a:avLst/>
            <a:gdLst/>
            <a:ahLst/>
            <a:cxnLst/>
            <a:rect l="l" t="t" r="r" b="b"/>
            <a:pathLst>
              <a:path w="876300" h="659764">
                <a:moveTo>
                  <a:pt x="4699" y="215633"/>
                </a:moveTo>
                <a:lnTo>
                  <a:pt x="876236" y="215633"/>
                </a:lnTo>
                <a:lnTo>
                  <a:pt x="876236" y="0"/>
                </a:lnTo>
                <a:lnTo>
                  <a:pt x="4699" y="0"/>
                </a:lnTo>
                <a:lnTo>
                  <a:pt x="4699" y="215633"/>
                </a:lnTo>
                <a:close/>
              </a:path>
              <a:path w="876300" h="659764">
                <a:moveTo>
                  <a:pt x="0" y="659498"/>
                </a:moveTo>
                <a:lnTo>
                  <a:pt x="871537" y="659498"/>
                </a:lnTo>
                <a:lnTo>
                  <a:pt x="871537" y="443864"/>
                </a:lnTo>
                <a:lnTo>
                  <a:pt x="0" y="443864"/>
                </a:lnTo>
                <a:lnTo>
                  <a:pt x="0" y="659498"/>
                </a:lnTo>
                <a:close/>
              </a:path>
            </a:pathLst>
          </a:custGeom>
          <a:ln w="12700">
            <a:solidFill>
              <a:srgbClr val="0850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</a:t>
            </a:r>
            <a:r>
              <a:rPr spc="-30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dirty="0"/>
              <a:t>Saída</a:t>
            </a:r>
            <a:r>
              <a:rPr spc="-35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spc="-10" dirty="0"/>
              <a:t>Dados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104900" y="2400299"/>
            <a:ext cx="2172970" cy="678815"/>
            <a:chOff x="1104900" y="2400299"/>
            <a:chExt cx="2172970" cy="67881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04900" y="2400337"/>
              <a:ext cx="1021549" cy="67864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9169" y="2400299"/>
              <a:ext cx="528637" cy="57150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61874" y="925678"/>
            <a:ext cx="3927475" cy="14719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200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print()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Função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realiza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impressão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dos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dados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 	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terminal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Forma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geral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spc="30" dirty="0">
                <a:latin typeface="Times New Roman"/>
                <a:cs typeface="Times New Roman"/>
              </a:rPr>
              <a:t>print(expressão1,</a:t>
            </a:r>
            <a:r>
              <a:rPr sz="1050" b="1" dirty="0">
                <a:latin typeface="Times New Roman"/>
                <a:cs typeface="Times New Roman"/>
              </a:rPr>
              <a:t> </a:t>
            </a:r>
            <a:r>
              <a:rPr sz="1050" b="1" spc="50" dirty="0">
                <a:latin typeface="Times New Roman"/>
                <a:cs typeface="Times New Roman"/>
              </a:rPr>
              <a:t>expressão2,</a:t>
            </a:r>
            <a:r>
              <a:rPr sz="1050" b="1" spc="20" dirty="0">
                <a:latin typeface="Times New Roman"/>
                <a:cs typeface="Times New Roman"/>
              </a:rPr>
              <a:t> </a:t>
            </a:r>
            <a:r>
              <a:rPr sz="1050" b="1" spc="30" dirty="0">
                <a:latin typeface="Times New Roman"/>
                <a:cs typeface="Times New Roman"/>
              </a:rPr>
              <a:t>..., </a:t>
            </a:r>
            <a:r>
              <a:rPr sz="1050" b="1" spc="45" dirty="0">
                <a:latin typeface="Times New Roman"/>
                <a:cs typeface="Times New Roman"/>
              </a:rPr>
              <a:t>expressãoN)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050">
              <a:latin typeface="Times New Roman"/>
              <a:cs typeface="Times New Roman"/>
            </a:endParaRPr>
          </a:p>
          <a:p>
            <a:pPr marL="889000">
              <a:lnSpc>
                <a:spcPct val="100000"/>
              </a:lnSpc>
              <a:tabLst>
                <a:tab pos="2533650" algn="l"/>
              </a:tabLst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r>
              <a:rPr sz="1200" b="1" dirty="0">
                <a:solidFill>
                  <a:srgbClr val="04607A"/>
                </a:solidFill>
                <a:latin typeface="Times New Roman"/>
                <a:cs typeface="Times New Roman"/>
              </a:rPr>
              <a:t>	</a:t>
            </a:r>
            <a:r>
              <a:rPr sz="1200" b="1" spc="-2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Comandos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Entrada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Dados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76370" cy="16459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200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input()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realiza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cadeia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caracteres 	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teclado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terminal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Forma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geral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spc="10" dirty="0">
                <a:latin typeface="Times New Roman"/>
                <a:cs typeface="Times New Roman"/>
              </a:rPr>
              <a:t>variável</a:t>
            </a:r>
            <a:r>
              <a:rPr sz="1050" b="1" spc="35" dirty="0">
                <a:latin typeface="Times New Roman"/>
                <a:cs typeface="Times New Roman"/>
              </a:rPr>
              <a:t> </a:t>
            </a:r>
            <a:r>
              <a:rPr sz="1050" b="1" spc="10" dirty="0">
                <a:latin typeface="Times New Roman"/>
                <a:cs typeface="Times New Roman"/>
              </a:rPr>
              <a:t>=</a:t>
            </a:r>
            <a:r>
              <a:rPr sz="1050" b="1" spc="55" dirty="0">
                <a:latin typeface="Times New Roman"/>
                <a:cs typeface="Times New Roman"/>
              </a:rPr>
              <a:t> </a:t>
            </a:r>
            <a:r>
              <a:rPr sz="1050" b="1" spc="50" dirty="0">
                <a:latin typeface="Times New Roman"/>
                <a:cs typeface="Times New Roman"/>
              </a:rPr>
              <a:t>input(texto)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55" dirty="0">
                <a:latin typeface="Times New Roman"/>
                <a:cs typeface="Times New Roman"/>
              </a:rPr>
              <a:t>A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função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b="1" spc="60" dirty="0">
                <a:latin typeface="Times New Roman"/>
                <a:cs typeface="Times New Roman"/>
              </a:rPr>
              <a:t>input()</a:t>
            </a:r>
            <a:r>
              <a:rPr sz="1050" b="1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escreve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b="1" spc="60" dirty="0">
                <a:latin typeface="Times New Roman"/>
                <a:cs typeface="Times New Roman"/>
              </a:rPr>
              <a:t>texto</a:t>
            </a:r>
            <a:r>
              <a:rPr sz="1050" b="1" spc="6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no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terminal </a:t>
            </a:r>
            <a:r>
              <a:rPr sz="1050" spc="50" dirty="0">
                <a:latin typeface="Times New Roman"/>
                <a:cs typeface="Times New Roman"/>
              </a:rPr>
              <a:t>(</a:t>
            </a:r>
            <a:r>
              <a:rPr sz="1050" b="1" spc="50" dirty="0">
                <a:latin typeface="Times New Roman"/>
                <a:cs typeface="Times New Roman"/>
              </a:rPr>
              <a:t>opcional</a:t>
            </a:r>
            <a:r>
              <a:rPr sz="1050" spc="50" dirty="0">
                <a:latin typeface="Times New Roman"/>
                <a:cs typeface="Times New Roman"/>
              </a:rPr>
              <a:t>)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05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  <a:tabLst>
                <a:tab pos="2533650" algn="l"/>
              </a:tabLst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r>
              <a:rPr sz="1200" b="1" dirty="0">
                <a:solidFill>
                  <a:srgbClr val="04607A"/>
                </a:solidFill>
                <a:latin typeface="Times New Roman"/>
                <a:cs typeface="Times New Roman"/>
              </a:rPr>
              <a:t>	</a:t>
            </a: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95300" y="2576512"/>
            <a:ext cx="3676015" cy="471805"/>
            <a:chOff x="495300" y="2576512"/>
            <a:chExt cx="3676015" cy="47180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5300" y="2590837"/>
              <a:ext cx="1864487" cy="3357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49169" y="2576512"/>
              <a:ext cx="1421638" cy="47148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Comandos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Entrada</a:t>
            </a:r>
            <a:r>
              <a:rPr spc="-6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Dados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4024629" cy="13379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47752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função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b="1" spc="70" dirty="0">
                <a:latin typeface="Times New Roman"/>
                <a:cs typeface="Times New Roman"/>
              </a:rPr>
              <a:t>input()</a:t>
            </a:r>
            <a:r>
              <a:rPr sz="1300" b="1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sempre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cadeia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-10" dirty="0">
                <a:latin typeface="Times New Roman"/>
                <a:cs typeface="Times New Roman"/>
              </a:rPr>
              <a:t>caracteres.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Mesmo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10" dirty="0">
                <a:latin typeface="Times New Roman"/>
                <a:cs typeface="Times New Roman"/>
              </a:rPr>
              <a:t> o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foi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digitado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contenha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apenas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números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9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fazer se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preciso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ler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75" dirty="0">
                <a:latin typeface="Times New Roman"/>
                <a:cs typeface="Times New Roman"/>
              </a:rPr>
              <a:t>uma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valor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numérico?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Solução: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podemos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forçar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conversão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90" dirty="0">
                <a:latin typeface="Times New Roman"/>
                <a:cs typeface="Times New Roman"/>
              </a:rPr>
              <a:t>de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tipos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586479" cy="13284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Linguagens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Alto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Nível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Programas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são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escritos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utilizando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linguagem 	</a:t>
            </a:r>
            <a:r>
              <a:rPr sz="1200" spc="10" dirty="0">
                <a:latin typeface="Times New Roman"/>
                <a:cs typeface="Times New Roman"/>
              </a:rPr>
              <a:t>parecida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linguagem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humana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Independente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arquitetura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computador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fácil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Uso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compiladores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Comandos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Entrada</a:t>
            </a:r>
            <a:r>
              <a:rPr spc="-6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Dados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240405" cy="15760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Conversão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explícita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tipos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Permite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converter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tipo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dado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outro</a:t>
            </a:r>
            <a:endParaRPr sz="1200">
              <a:latin typeface="Times New Roman"/>
              <a:cs typeface="Times New Roman"/>
            </a:endParaRPr>
          </a:p>
          <a:p>
            <a:pPr marL="469900" marR="21971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spc="45" dirty="0">
                <a:latin typeface="Times New Roman"/>
                <a:cs typeface="Times New Roman"/>
              </a:rPr>
              <a:t>int(x)</a:t>
            </a:r>
            <a:r>
              <a:rPr sz="1050" spc="45" dirty="0">
                <a:latin typeface="Times New Roman"/>
                <a:cs typeface="Times New Roman"/>
              </a:rPr>
              <a:t>: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converte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x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para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inteiro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via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spc="40" dirty="0">
                <a:latin typeface="Times New Roman"/>
                <a:cs typeface="Times New Roman"/>
              </a:rPr>
              <a:t>truncagem </a:t>
            </a:r>
            <a:r>
              <a:rPr sz="1050" spc="20" dirty="0">
                <a:latin typeface="Times New Roman"/>
                <a:cs typeface="Times New Roman"/>
              </a:rPr>
              <a:t>(apenas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 </a:t>
            </a:r>
            <a:r>
              <a:rPr sz="1050" spc="50" dirty="0">
                <a:latin typeface="Times New Roman"/>
                <a:cs typeface="Times New Roman"/>
              </a:rPr>
              <a:t>parte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inteira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é </a:t>
            </a:r>
            <a:r>
              <a:rPr sz="1050" spc="-10" dirty="0">
                <a:latin typeface="Times New Roman"/>
                <a:cs typeface="Times New Roman"/>
              </a:rPr>
              <a:t>considerada)</a:t>
            </a:r>
            <a:endParaRPr sz="1050">
              <a:latin typeface="Times New Roman"/>
              <a:cs typeface="Times New Roman"/>
            </a:endParaRPr>
          </a:p>
          <a:p>
            <a:pPr marL="469900" marR="666115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dirty="0">
                <a:latin typeface="Times New Roman"/>
                <a:cs typeface="Times New Roman"/>
              </a:rPr>
              <a:t>round(x)</a:t>
            </a:r>
            <a:r>
              <a:rPr sz="1050" dirty="0">
                <a:latin typeface="Times New Roman"/>
                <a:cs typeface="Times New Roman"/>
              </a:rPr>
              <a:t>:</a:t>
            </a:r>
            <a:r>
              <a:rPr sz="1050" spc="1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converte</a:t>
            </a:r>
            <a:r>
              <a:rPr sz="1050" spc="8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x</a:t>
            </a:r>
            <a:r>
              <a:rPr sz="1050" spc="2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para</a:t>
            </a:r>
            <a:r>
              <a:rPr sz="1050" spc="229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inteiro</a:t>
            </a:r>
            <a:r>
              <a:rPr sz="1050" spc="120" dirty="0">
                <a:latin typeface="Times New Roman"/>
                <a:cs typeface="Times New Roman"/>
              </a:rPr>
              <a:t> </a:t>
            </a:r>
            <a:r>
              <a:rPr sz="1050" spc="-25" dirty="0">
                <a:latin typeface="Times New Roman"/>
                <a:cs typeface="Times New Roman"/>
              </a:rPr>
              <a:t>via </a:t>
            </a:r>
            <a:r>
              <a:rPr sz="1050" spc="45" dirty="0">
                <a:latin typeface="Times New Roman"/>
                <a:cs typeface="Times New Roman"/>
              </a:rPr>
              <a:t>arredondamento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dirty="0">
                <a:latin typeface="Times New Roman"/>
                <a:cs typeface="Times New Roman"/>
              </a:rPr>
              <a:t>float(x):</a:t>
            </a:r>
            <a:r>
              <a:rPr sz="1050" b="1" spc="1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converte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x</a:t>
            </a:r>
            <a:r>
              <a:rPr sz="1050" spc="1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para</a:t>
            </a:r>
            <a:r>
              <a:rPr sz="1050" spc="19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ponto-</a:t>
            </a:r>
            <a:r>
              <a:rPr sz="1050" spc="45" dirty="0">
                <a:latin typeface="Times New Roman"/>
                <a:cs typeface="Times New Roman"/>
              </a:rPr>
              <a:t>flutuante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b="1" dirty="0">
                <a:latin typeface="Times New Roman"/>
                <a:cs typeface="Times New Roman"/>
              </a:rPr>
              <a:t>str(x):</a:t>
            </a:r>
            <a:r>
              <a:rPr sz="1050" b="1" spc="10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converte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80" dirty="0">
                <a:latin typeface="Times New Roman"/>
                <a:cs typeface="Times New Roman"/>
              </a:rPr>
              <a:t>um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valor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x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para</a:t>
            </a:r>
            <a:r>
              <a:rPr sz="1050" spc="9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texto</a:t>
            </a:r>
            <a:endParaRPr sz="105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7998" y="1104899"/>
            <a:ext cx="985837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Comandos</a:t>
            </a:r>
            <a:r>
              <a:rPr spc="-5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Entrada</a:t>
            </a:r>
            <a:r>
              <a:rPr spc="-6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10" dirty="0"/>
              <a:t>Dados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00100" y="2026386"/>
            <a:ext cx="2628900" cy="1288415"/>
            <a:chOff x="800100" y="2026386"/>
            <a:chExt cx="2628900" cy="128841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100" y="2026386"/>
              <a:ext cx="2628900" cy="46433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0100" y="2864649"/>
              <a:ext cx="1642999" cy="45004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dirty="0"/>
              <a:t>Conversão</a:t>
            </a:r>
            <a:r>
              <a:rPr spc="100" dirty="0"/>
              <a:t> </a:t>
            </a:r>
            <a:r>
              <a:rPr dirty="0"/>
              <a:t>explícita</a:t>
            </a:r>
            <a:r>
              <a:rPr spc="90" dirty="0"/>
              <a:t> </a:t>
            </a:r>
            <a:r>
              <a:rPr spc="55" dirty="0"/>
              <a:t>entre</a:t>
            </a:r>
            <a:r>
              <a:rPr spc="145" dirty="0"/>
              <a:t> </a:t>
            </a:r>
            <a:r>
              <a:rPr spc="-10" dirty="0"/>
              <a:t>tipos</a:t>
            </a: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Desse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modo,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podemos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combinar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função 	</a:t>
            </a:r>
            <a:r>
              <a:rPr sz="1200" b="1" spc="70" dirty="0">
                <a:latin typeface="Times New Roman"/>
                <a:cs typeface="Times New Roman"/>
              </a:rPr>
              <a:t>input()</a:t>
            </a:r>
            <a:r>
              <a:rPr sz="1200" b="1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conversão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tipos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fazer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leitura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dirty="0">
                <a:latin typeface="Times New Roman"/>
                <a:cs typeface="Times New Roman"/>
              </a:rPr>
              <a:t>valores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numéricos</a:t>
            </a:r>
            <a:endParaRPr sz="1200">
              <a:latin typeface="Times New Roman"/>
              <a:cs typeface="Times New Roman"/>
            </a:endParaRPr>
          </a:p>
          <a:p>
            <a:pPr marL="559435">
              <a:lnSpc>
                <a:spcPct val="100000"/>
              </a:lnSpc>
              <a:spcBef>
                <a:spcPts val="915"/>
              </a:spcBef>
            </a:pPr>
            <a:r>
              <a:rPr sz="1200" b="1" spc="45" dirty="0">
                <a:solidFill>
                  <a:srgbClr val="04607A"/>
                </a:solidFill>
                <a:latin typeface="Times New Roman"/>
                <a:cs typeface="Times New Roman"/>
              </a:rPr>
              <a:t>Exemplo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3374" y="2630550"/>
            <a:ext cx="415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04607A"/>
                </a:solidFill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Comentários</a:t>
            </a:r>
            <a:r>
              <a:rPr spc="-40" dirty="0"/>
              <a:t> </a:t>
            </a:r>
            <a:r>
              <a:rPr dirty="0"/>
              <a:t>e</a:t>
            </a:r>
            <a:r>
              <a:rPr spc="-25" dirty="0"/>
              <a:t> </a:t>
            </a:r>
            <a:r>
              <a:rPr spc="-10" dirty="0"/>
              <a:t>docstrings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26204" cy="12915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Comentários</a:t>
            </a:r>
            <a:endParaRPr sz="1300">
              <a:latin typeface="Times New Roman"/>
              <a:cs typeface="Times New Roman"/>
            </a:endParaRPr>
          </a:p>
          <a:p>
            <a:pPr marL="330200" marR="1022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45" dirty="0">
                <a:latin typeface="Times New Roman"/>
                <a:cs typeface="Times New Roman"/>
              </a:rPr>
              <a:t>Permitem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adicionar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descrição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sobre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programa. 	</a:t>
            </a:r>
            <a:r>
              <a:rPr sz="1200" spc="20" dirty="0">
                <a:latin typeface="Times New Roman"/>
                <a:cs typeface="Times New Roman"/>
              </a:rPr>
              <a:t>Ajudam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relembrar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funciona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São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ignorados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pelo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interpretador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10" dirty="0">
                <a:latin typeface="Times New Roman"/>
                <a:cs typeface="Times New Roman"/>
              </a:rPr>
              <a:t>Começam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símbolo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#</a:t>
            </a:r>
            <a:r>
              <a:rPr sz="1200" b="1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estendem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até ao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fim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da 	</a:t>
            </a:r>
            <a:r>
              <a:rPr sz="1200" spc="-20" dirty="0">
                <a:latin typeface="Times New Roman"/>
                <a:cs typeface="Times New Roman"/>
              </a:rPr>
              <a:t>linha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" y="2438399"/>
            <a:ext cx="3136138" cy="76437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Comentários</a:t>
            </a:r>
            <a:r>
              <a:rPr spc="-40" dirty="0"/>
              <a:t> </a:t>
            </a:r>
            <a:r>
              <a:rPr dirty="0"/>
              <a:t>e</a:t>
            </a:r>
            <a:r>
              <a:rPr spc="-25" dirty="0"/>
              <a:t> </a:t>
            </a:r>
            <a:r>
              <a:rPr spc="-10" dirty="0"/>
              <a:t>docstrings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820795" cy="142494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Docstrings</a:t>
            </a:r>
            <a:endParaRPr sz="1300">
              <a:latin typeface="Times New Roman"/>
              <a:cs typeface="Times New Roman"/>
            </a:endParaRPr>
          </a:p>
          <a:p>
            <a:pPr marL="330200" marR="25654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Texto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definido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entre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três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aspas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duplas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simples. 	</a:t>
            </a:r>
            <a:r>
              <a:rPr sz="1200" dirty="0">
                <a:latin typeface="Times New Roman"/>
                <a:cs typeface="Times New Roman"/>
              </a:rPr>
              <a:t>Similar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comentário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ignorado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pelo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interpretador,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acessado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através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do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help</a:t>
            </a:r>
            <a:endParaRPr sz="1200">
              <a:latin typeface="Times New Roman"/>
              <a:cs typeface="Times New Roman"/>
            </a:endParaRPr>
          </a:p>
          <a:p>
            <a:pPr marL="469900" marR="10668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50" dirty="0">
                <a:latin typeface="Times New Roman"/>
                <a:cs typeface="Times New Roman"/>
              </a:rPr>
              <a:t>Normalmente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utilizados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no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início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classe,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40" dirty="0">
                <a:latin typeface="Times New Roman"/>
                <a:cs typeface="Times New Roman"/>
              </a:rPr>
              <a:t>uma </a:t>
            </a:r>
            <a:r>
              <a:rPr sz="1050" spc="10" dirty="0">
                <a:latin typeface="Times New Roman"/>
                <a:cs typeface="Times New Roman"/>
              </a:rPr>
              <a:t>função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ou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60" dirty="0">
                <a:latin typeface="Times New Roman"/>
                <a:cs typeface="Times New Roman"/>
              </a:rPr>
              <a:t>no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início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programa</a:t>
            </a:r>
            <a:endParaRPr sz="105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0100" y="2409824"/>
            <a:ext cx="3078988" cy="942975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34683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Atribuição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129915" cy="15113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50" dirty="0">
                <a:latin typeface="Times New Roman"/>
                <a:cs typeface="Times New Roman"/>
              </a:rPr>
              <a:t>Operador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Atribuição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“=”</a:t>
            </a:r>
            <a:endParaRPr sz="1300">
              <a:latin typeface="Times New Roman"/>
              <a:cs typeface="Times New Roman"/>
            </a:endParaRPr>
          </a:p>
          <a:p>
            <a:pPr marL="330200" marR="21209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Associa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expressão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uma 	</a:t>
            </a:r>
            <a:r>
              <a:rPr sz="1200" spc="-10" dirty="0">
                <a:latin typeface="Times New Roman"/>
                <a:cs typeface="Times New Roman"/>
              </a:rPr>
              <a:t>variável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-60" dirty="0">
                <a:latin typeface="Times New Roman"/>
                <a:cs typeface="Times New Roman"/>
              </a:rPr>
              <a:t>A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variável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é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criada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neste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processo</a:t>
            </a:r>
            <a:endParaRPr sz="105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spcBef>
                <a:spcPts val="595"/>
              </a:spcBef>
              <a:buClr>
                <a:srgbClr val="009DD9"/>
              </a:buClr>
              <a:buFont typeface="DejaVu Sans"/>
              <a:buChar char="⚫"/>
            </a:pPr>
            <a:endParaRPr sz="105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i="1" spc="65" dirty="0">
                <a:latin typeface="Times New Roman"/>
                <a:cs typeface="Times New Roman"/>
              </a:rPr>
              <a:t>nome_da_variável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=</a:t>
            </a:r>
            <a:r>
              <a:rPr sz="1200" b="1" i="1" spc="-15" dirty="0">
                <a:latin typeface="Times New Roman"/>
                <a:cs typeface="Times New Roman"/>
              </a:rPr>
              <a:t> </a:t>
            </a:r>
            <a:r>
              <a:rPr sz="1200" b="1" i="1" spc="65" dirty="0">
                <a:latin typeface="Times New Roman"/>
                <a:cs typeface="Times New Roman"/>
              </a:rPr>
              <a:t>valor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200" b="1" i="1" spc="85" dirty="0">
                <a:latin typeface="Times New Roman"/>
                <a:cs typeface="Times New Roman"/>
              </a:rPr>
              <a:t>ou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200" b="1" i="1" spc="60" dirty="0">
                <a:latin typeface="Times New Roman"/>
                <a:cs typeface="Times New Roman"/>
              </a:rPr>
              <a:t>expressão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4209" y="1066799"/>
            <a:ext cx="842962" cy="1471549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6154" y="510285"/>
            <a:ext cx="134683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Atribuição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366770" cy="14382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50" dirty="0">
                <a:latin typeface="Times New Roman"/>
                <a:cs typeface="Times New Roman"/>
              </a:rPr>
              <a:t>Operador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Atribuição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“=”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45" dirty="0">
                <a:latin typeface="Times New Roman"/>
                <a:cs typeface="Times New Roman"/>
              </a:rPr>
              <a:t> operador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atribuição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85" dirty="0">
                <a:latin typeface="Times New Roman"/>
                <a:cs typeface="Times New Roman"/>
              </a:rPr>
              <a:t>“=”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armazena</a:t>
            </a:r>
            <a:r>
              <a:rPr sz="1200" dirty="0">
                <a:latin typeface="Times New Roman"/>
                <a:cs typeface="Times New Roman"/>
              </a:rPr>
              <a:t> 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valor 	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resultado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expressão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contida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à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sua 	</a:t>
            </a:r>
            <a:r>
              <a:rPr sz="1200" b="1" spc="45" dirty="0">
                <a:latin typeface="Times New Roman"/>
                <a:cs typeface="Times New Roman"/>
              </a:rPr>
              <a:t>direita</a:t>
            </a:r>
            <a:r>
              <a:rPr sz="1200" b="1" spc="8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especificada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à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sua</a:t>
            </a:r>
            <a:r>
              <a:rPr sz="1200" spc="50" dirty="0">
                <a:latin typeface="Times New Roman"/>
                <a:cs typeface="Times New Roman"/>
              </a:rPr>
              <a:t> 	</a:t>
            </a:r>
            <a:r>
              <a:rPr sz="1200" b="1" spc="50" dirty="0">
                <a:latin typeface="Times New Roman"/>
                <a:cs typeface="Times New Roman"/>
              </a:rPr>
              <a:t>esquerda</a:t>
            </a:r>
            <a:endParaRPr sz="1200">
              <a:latin typeface="Times New Roman"/>
              <a:cs typeface="Times New Roman"/>
            </a:endParaRPr>
          </a:p>
          <a:p>
            <a:pPr marL="330200" marR="49530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linguagem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Python suporta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múltiplas 	atribuições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04209" y="1066799"/>
            <a:ext cx="842962" cy="1471549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154" y="510921"/>
            <a:ext cx="134683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Atribuição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98595" cy="107251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50" dirty="0">
                <a:latin typeface="Times New Roman"/>
                <a:cs typeface="Times New Roman"/>
              </a:rPr>
              <a:t>Operador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Atribuição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“=”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importante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notar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atribuição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não 	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equação</a:t>
            </a:r>
            <a:endParaRPr sz="1200">
              <a:latin typeface="Times New Roman"/>
              <a:cs typeface="Times New Roman"/>
            </a:endParaRPr>
          </a:p>
          <a:p>
            <a:pPr marL="330200" marR="27940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Alterar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altera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das 	</a:t>
            </a:r>
            <a:r>
              <a:rPr sz="1200" dirty="0">
                <a:latin typeface="Times New Roman"/>
                <a:cs typeface="Times New Roman"/>
              </a:rPr>
              <a:t>variáveis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já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calculadas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usando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 antigo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valor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0700" y="2043175"/>
            <a:ext cx="914400" cy="1271523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61874" y="967485"/>
            <a:ext cx="3930015" cy="825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32321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45" dirty="0">
                <a:latin typeface="Times New Roman"/>
                <a:cs typeface="Times New Roman"/>
              </a:rPr>
              <a:t>Permitem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criar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expressões aritméticas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utilizando </a:t>
            </a:r>
            <a:r>
              <a:rPr sz="1300" spc="60" dirty="0">
                <a:latin typeface="Times New Roman"/>
                <a:cs typeface="Times New Roman"/>
              </a:rPr>
              <a:t>números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inteiros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fracionários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Seguem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precedência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matemática: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multiplicações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e 	</a:t>
            </a:r>
            <a:r>
              <a:rPr sz="1200" spc="10" dirty="0">
                <a:latin typeface="Times New Roman"/>
                <a:cs typeface="Times New Roman"/>
              </a:rPr>
              <a:t>divisões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são realizadas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antes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soma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subtração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4525" y="2008504"/>
          <a:ext cx="3397250" cy="1110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+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Soma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60" dirty="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Subtração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*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Multiplicação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60" dirty="0"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60" dirty="0">
                          <a:latin typeface="Times New Roman"/>
                          <a:cs typeface="Times New Roman"/>
                        </a:rPr>
                        <a:t>4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60" dirty="0">
                          <a:latin typeface="Times New Roman"/>
                          <a:cs typeface="Times New Roman"/>
                        </a:rPr>
                        <a:t>/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Quociente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Divisão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4.5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**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Exponenciação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60" dirty="0">
                          <a:latin typeface="Times New Roman"/>
                          <a:cs typeface="Times New Roman"/>
                        </a:rPr>
                        <a:t>**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74" y="968120"/>
            <a:ext cx="40259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30" dirty="0">
                <a:latin typeface="Times New Roman"/>
                <a:cs typeface="Times New Roman"/>
              </a:rPr>
              <a:t>Podemos alterar a precedência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utilizando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parênteses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()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1874" y="1919477"/>
            <a:ext cx="339788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subtração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“-</a:t>
            </a:r>
            <a:r>
              <a:rPr sz="1300" spc="-114" dirty="0">
                <a:latin typeface="Times New Roman"/>
                <a:cs typeface="Times New Roman"/>
              </a:rPr>
              <a:t>”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pode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ser </a:t>
            </a:r>
            <a:r>
              <a:rPr sz="1300" spc="20" dirty="0">
                <a:latin typeface="Times New Roman"/>
                <a:cs typeface="Times New Roman"/>
              </a:rPr>
              <a:t>utilizado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para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inverter 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sinal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valor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600200" y="1257299"/>
            <a:ext cx="1057275" cy="2019300"/>
            <a:chOff x="1600200" y="1257299"/>
            <a:chExt cx="1057275" cy="20193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200" y="1257299"/>
              <a:ext cx="1057275" cy="6858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00200" y="2369337"/>
              <a:ext cx="685800" cy="90726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61874" y="967485"/>
            <a:ext cx="38557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Alguns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operadores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são definidos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apenas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para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valores inteiros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2116962"/>
            <a:ext cx="8477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44525" y="1482724"/>
          <a:ext cx="3397250" cy="555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80" dirty="0">
                          <a:latin typeface="Times New Roman"/>
                          <a:cs typeface="Times New Roman"/>
                        </a:rPr>
                        <a:t>//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Quociente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Divisão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Inteira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0" dirty="0">
                          <a:latin typeface="Times New Roman"/>
                          <a:cs typeface="Times New Roman"/>
                        </a:rPr>
                        <a:t>//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Resto</a:t>
                      </a:r>
                      <a:r>
                        <a:rPr sz="900" b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Divisão</a:t>
                      </a:r>
                      <a:r>
                        <a:rPr sz="900" b="1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Inteira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0" dirty="0">
                          <a:latin typeface="Times New Roman"/>
                          <a:cs typeface="Times New Roman"/>
                        </a:rPr>
                        <a:t>//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7700" y="2362199"/>
            <a:ext cx="907262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97960" cy="9258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37160" marR="2339975" indent="-137160" algn="r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88461"/>
              <a:buFont typeface="DejaVu Sans"/>
              <a:buChar char="⚫"/>
              <a:tabLst>
                <a:tab pos="137160" algn="l"/>
              </a:tabLst>
            </a:pPr>
            <a:r>
              <a:rPr sz="1300" dirty="0">
                <a:latin typeface="Times New Roman"/>
                <a:cs typeface="Times New Roman"/>
              </a:rPr>
              <a:t>Linguagem</a:t>
            </a:r>
            <a:r>
              <a:rPr sz="1300" spc="280" dirty="0">
                <a:latin typeface="Times New Roman"/>
                <a:cs typeface="Times New Roman"/>
              </a:rPr>
              <a:t> </a:t>
            </a:r>
            <a:r>
              <a:rPr sz="1300" i="1" spc="-10" dirty="0">
                <a:latin typeface="Times New Roman"/>
                <a:cs typeface="Times New Roman"/>
              </a:rPr>
              <a:t>Assembly</a:t>
            </a:r>
            <a:endParaRPr sz="1300">
              <a:latin typeface="Times New Roman"/>
              <a:cs typeface="Times New Roman"/>
            </a:endParaRPr>
          </a:p>
          <a:p>
            <a:pPr marL="121920" marR="2326005" lvl="1" indent="-121920" algn="r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21920" algn="l"/>
              </a:tabLst>
            </a:pPr>
            <a:r>
              <a:rPr sz="1200" dirty="0">
                <a:latin typeface="Times New Roman"/>
                <a:cs typeface="Times New Roman"/>
              </a:rPr>
              <a:t>Uso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mnemônicos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45" dirty="0">
                <a:latin typeface="Times New Roman"/>
                <a:cs typeface="Times New Roman"/>
              </a:rPr>
              <a:t>Conjunto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0’s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45" dirty="0">
                <a:latin typeface="Times New Roman"/>
                <a:cs typeface="Times New Roman"/>
              </a:rPr>
              <a:t>1’s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agora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representado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código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35" dirty="0">
                <a:latin typeface="Times New Roman"/>
                <a:cs typeface="Times New Roman"/>
              </a:rPr>
              <a:t>10011011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-&gt;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ADD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863975" cy="1975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55" dirty="0">
                <a:latin typeface="Times New Roman"/>
                <a:cs typeface="Times New Roman"/>
              </a:rPr>
              <a:t>Os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operadores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aritméticos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funcionam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com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ambos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dirty="0">
                <a:latin typeface="Times New Roman"/>
                <a:cs typeface="Times New Roman"/>
              </a:rPr>
              <a:t>tipos: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b="1" spc="75" dirty="0">
                <a:latin typeface="Times New Roman"/>
                <a:cs typeface="Times New Roman"/>
              </a:rPr>
              <a:t>int</a:t>
            </a:r>
            <a:r>
              <a:rPr sz="1300" b="1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b="1" spc="60" dirty="0">
                <a:latin typeface="Times New Roman"/>
                <a:cs typeface="Times New Roman"/>
              </a:rPr>
              <a:t>float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Devemos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apenas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estar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atentos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resultante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da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spc="10" dirty="0">
                <a:latin typeface="Times New Roman"/>
                <a:cs typeface="Times New Roman"/>
              </a:rPr>
              <a:t>operação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quando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combiná-</a:t>
            </a:r>
            <a:r>
              <a:rPr sz="1300" spc="-25" dirty="0">
                <a:latin typeface="Times New Roman"/>
                <a:cs typeface="Times New Roman"/>
              </a:rPr>
              <a:t>los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Operação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int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int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=&gt;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int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float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float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=&gt;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float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int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float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=&gt;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float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float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int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=&gt;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float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107690" cy="19418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Erros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arredondamento</a:t>
            </a:r>
            <a:endParaRPr sz="1300">
              <a:latin typeface="Times New Roman"/>
              <a:cs typeface="Times New Roman"/>
            </a:endParaRPr>
          </a:p>
          <a:p>
            <a:pPr marL="330200" marR="20002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b="1" dirty="0">
                <a:latin typeface="Times New Roman"/>
                <a:cs typeface="Times New Roman"/>
              </a:rPr>
              <a:t>Valores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inteiros</a:t>
            </a:r>
            <a:r>
              <a:rPr sz="1200" spc="50" dirty="0">
                <a:latin typeface="Times New Roman"/>
                <a:cs typeface="Times New Roman"/>
              </a:rPr>
              <a:t>: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representados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 	</a:t>
            </a:r>
            <a:r>
              <a:rPr sz="1200" dirty="0">
                <a:latin typeface="Times New Roman"/>
                <a:cs typeface="Times New Roman"/>
              </a:rPr>
              <a:t>forma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exata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no </a:t>
            </a:r>
            <a:r>
              <a:rPr sz="1200" spc="40" dirty="0">
                <a:latin typeface="Times New Roman"/>
                <a:cs typeface="Times New Roman"/>
              </a:rPr>
              <a:t>computador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dirty="0">
                <a:latin typeface="Times New Roman"/>
                <a:cs typeface="Times New Roman"/>
              </a:rPr>
              <a:t>Valores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114" dirty="0">
                <a:latin typeface="Times New Roman"/>
                <a:cs typeface="Times New Roman"/>
              </a:rPr>
              <a:t>em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b="1" spc="75" dirty="0">
                <a:latin typeface="Times New Roman"/>
                <a:cs typeface="Times New Roman"/>
              </a:rPr>
              <a:t>ponto-</a:t>
            </a:r>
            <a:r>
              <a:rPr sz="1200" b="1" spc="65" dirty="0">
                <a:latin typeface="Times New Roman"/>
                <a:cs typeface="Times New Roman"/>
              </a:rPr>
              <a:t>flutuante</a:t>
            </a:r>
            <a:r>
              <a:rPr sz="1200" spc="65" dirty="0">
                <a:latin typeface="Times New Roman"/>
                <a:cs typeface="Times New Roman"/>
              </a:rPr>
              <a:t>: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são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Times New Roman"/>
                <a:cs typeface="Times New Roman"/>
              </a:rPr>
              <a:t>aproximações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finitas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dos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números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reais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2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Erros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arredondamento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podem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se </a:t>
            </a:r>
            <a:r>
              <a:rPr sz="1300" spc="50" dirty="0">
                <a:latin typeface="Times New Roman"/>
                <a:cs typeface="Times New Roman"/>
              </a:rPr>
              <a:t>acumular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após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sucessivas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operações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sobre </a:t>
            </a:r>
            <a:r>
              <a:rPr sz="1300" dirty="0">
                <a:latin typeface="Times New Roman"/>
                <a:cs typeface="Times New Roman"/>
              </a:rPr>
              <a:t>estes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valores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46830" y="1188249"/>
            <a:ext cx="1143000" cy="792949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aritméticos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2819400" cy="109029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Erros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arredondamento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- </a:t>
            </a:r>
            <a:r>
              <a:rPr sz="1300" spc="-10" dirty="0">
                <a:latin typeface="Times New Roman"/>
                <a:cs typeface="Times New Roman"/>
              </a:rPr>
              <a:t>exemplo</a:t>
            </a:r>
            <a:endParaRPr sz="1300">
              <a:latin typeface="Times New Roman"/>
              <a:cs typeface="Times New Roman"/>
            </a:endParaRPr>
          </a:p>
          <a:p>
            <a:pPr marL="121920" marR="1483360" lvl="1" indent="-121920" algn="r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21920" algn="l"/>
              </a:tabLst>
            </a:pPr>
            <a:r>
              <a:rPr sz="1200" dirty="0">
                <a:latin typeface="Times New Roman"/>
                <a:cs typeface="Times New Roman"/>
              </a:rPr>
              <a:t>Na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matemática</a:t>
            </a:r>
            <a:endParaRPr sz="1200">
              <a:latin typeface="Times New Roman"/>
              <a:cs typeface="Times New Roman"/>
            </a:endParaRPr>
          </a:p>
          <a:p>
            <a:pPr marL="123825" marR="1520825" lvl="2" indent="-123825" algn="r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123825" algn="l"/>
              </a:tabLst>
            </a:pPr>
            <a:r>
              <a:rPr sz="1050" dirty="0">
                <a:latin typeface="Times New Roman"/>
                <a:cs typeface="Times New Roman"/>
              </a:rPr>
              <a:t>(100/3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-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33)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70" dirty="0">
                <a:latin typeface="Times New Roman"/>
                <a:cs typeface="Times New Roman"/>
              </a:rPr>
              <a:t>*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-60" dirty="0">
                <a:latin typeface="Times New Roman"/>
                <a:cs typeface="Times New Roman"/>
              </a:rPr>
              <a:t>3</a:t>
            </a:r>
            <a:endParaRPr sz="1050">
              <a:latin typeface="Times New Roman"/>
              <a:cs typeface="Times New Roman"/>
            </a:endParaRPr>
          </a:p>
          <a:p>
            <a:pPr marL="123825" marR="1537335" lvl="2" indent="-123825" algn="r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123825" algn="l"/>
              </a:tabLst>
            </a:pPr>
            <a:r>
              <a:rPr sz="1050" spc="-40" dirty="0">
                <a:latin typeface="Times New Roman"/>
                <a:cs typeface="Times New Roman"/>
              </a:rPr>
              <a:t>100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-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-35" dirty="0">
                <a:latin typeface="Times New Roman"/>
                <a:cs typeface="Times New Roman"/>
              </a:rPr>
              <a:t>33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×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3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=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4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Usando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operações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ponto-</a:t>
            </a:r>
            <a:r>
              <a:rPr sz="1200" spc="45" dirty="0">
                <a:latin typeface="Times New Roman"/>
                <a:cs typeface="Times New Roman"/>
              </a:rPr>
              <a:t>flutuante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3069" y="2704603"/>
            <a:ext cx="2443480" cy="43751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60020" indent="-121920">
              <a:lnSpc>
                <a:spcPct val="100000"/>
              </a:lnSpc>
              <a:spcBef>
                <a:spcPts val="3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160020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erro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arrendondamento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299085" lvl="1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299085" algn="l"/>
              </a:tabLst>
            </a:pPr>
            <a:r>
              <a:rPr sz="1050" dirty="0">
                <a:latin typeface="Times New Roman"/>
                <a:cs typeface="Times New Roman"/>
              </a:rPr>
              <a:t>1.000000000000007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-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-204" dirty="0">
                <a:latin typeface="Times New Roman"/>
                <a:cs typeface="Times New Roman"/>
              </a:rPr>
              <a:t>1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≈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7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×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-60" dirty="0">
                <a:latin typeface="Times New Roman"/>
                <a:cs typeface="Times New Roman"/>
              </a:rPr>
              <a:t>10</a:t>
            </a:r>
            <a:r>
              <a:rPr sz="1050" spc="-89" baseline="23809" dirty="0">
                <a:latin typeface="Times New Roman"/>
                <a:cs typeface="Times New Roman"/>
              </a:rPr>
              <a:t>-</a:t>
            </a:r>
            <a:r>
              <a:rPr sz="1050" spc="-37" baseline="23809" dirty="0">
                <a:latin typeface="Times New Roman"/>
                <a:cs typeface="Times New Roman"/>
              </a:rPr>
              <a:t>15</a:t>
            </a:r>
            <a:endParaRPr sz="1050" baseline="23809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500" y="2057412"/>
            <a:ext cx="1200150" cy="674103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Relacionais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4398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45" dirty="0">
                <a:latin typeface="Times New Roman"/>
                <a:cs typeface="Times New Roman"/>
              </a:rPr>
              <a:t>Permitem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comparação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entre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os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valores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diferentes variáveis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44525" y="1597024"/>
          <a:ext cx="3397250" cy="1296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==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Igual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==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!=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35" dirty="0">
                          <a:latin typeface="Times New Roman"/>
                          <a:cs typeface="Times New Roman"/>
                        </a:rPr>
                        <a:t>Diferente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!=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&gt;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Maior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30" dirty="0">
                          <a:latin typeface="Times New Roman"/>
                          <a:cs typeface="Times New Roman"/>
                        </a:rPr>
                        <a:t>que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&gt;=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Maior 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igual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&gt;=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10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&lt;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Menor 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30" dirty="0">
                          <a:latin typeface="Times New Roman"/>
                          <a:cs typeface="Times New Roman"/>
                        </a:rPr>
                        <a:t>que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&lt;=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Menor</a:t>
                      </a:r>
                      <a:r>
                        <a:rPr sz="9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900" b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igual</a:t>
                      </a:r>
                      <a:r>
                        <a:rPr sz="900" b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&lt;=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Relacionais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764915" cy="826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Esse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retorna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10" dirty="0">
                <a:latin typeface="Times New Roman"/>
                <a:cs typeface="Times New Roman"/>
              </a:rPr>
              <a:t>True</a:t>
            </a:r>
            <a:r>
              <a:rPr sz="1300" b="1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(verdadeiro)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ou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b="1" dirty="0">
                <a:latin typeface="Times New Roman"/>
                <a:cs typeface="Times New Roman"/>
              </a:rPr>
              <a:t>False</a:t>
            </a:r>
            <a:r>
              <a:rPr sz="1300" b="1" spc="18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(falso)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Podemos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utilizar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operadores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aritméticos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durante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6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comparação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1904961"/>
            <a:ext cx="778662" cy="1364488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Lógicos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824604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São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operadores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trabalham</a:t>
            </a:r>
            <a:r>
              <a:rPr sz="1300" spc="20" dirty="0">
                <a:latin typeface="Times New Roman"/>
                <a:cs typeface="Times New Roman"/>
              </a:rPr>
              <a:t> com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valores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lógicos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55" dirty="0">
                <a:latin typeface="Times New Roman"/>
                <a:cs typeface="Times New Roman"/>
              </a:rPr>
              <a:t>retornam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valor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lógico verdadeiro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60" dirty="0">
                <a:latin typeface="Times New Roman"/>
                <a:cs typeface="Times New Roman"/>
              </a:rPr>
              <a:t>(1)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falso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(0)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4" y="2336418"/>
            <a:ext cx="8477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44525" y="1399539"/>
          <a:ext cx="3397250" cy="741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and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Operador</a:t>
                      </a:r>
                      <a:r>
                        <a:rPr sz="900" b="1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“E”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==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and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y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Operador</a:t>
                      </a:r>
                      <a:r>
                        <a:rPr sz="900" b="1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“OU”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!=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5" dirty="0">
                          <a:latin typeface="Times New Roman"/>
                          <a:cs typeface="Times New Roman"/>
                        </a:rPr>
                        <a:t>0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45" dirty="0">
                          <a:latin typeface="Times New Roman"/>
                          <a:cs typeface="Times New Roman"/>
                        </a:rPr>
                        <a:t>not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Operador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40" dirty="0">
                          <a:latin typeface="Times New Roman"/>
                          <a:cs typeface="Times New Roman"/>
                        </a:rPr>
                        <a:t>negação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(x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y)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4000" y="2234031"/>
            <a:ext cx="1507363" cy="1170711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110" dirty="0"/>
              <a:t> </a:t>
            </a:r>
            <a:r>
              <a:rPr spc="-10" dirty="0"/>
              <a:t>Lógicos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12192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Tabela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verdade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20725" y="1482724"/>
          <a:ext cx="3130550" cy="92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9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900" b="1" spc="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or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False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True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250" spc="-10" dirty="0"/>
              <a:t>Operadores</a:t>
            </a:r>
            <a:r>
              <a:rPr sz="2250" spc="-55" dirty="0"/>
              <a:t> </a:t>
            </a:r>
            <a:r>
              <a:rPr sz="2250" dirty="0"/>
              <a:t>de</a:t>
            </a:r>
            <a:r>
              <a:rPr sz="2250" spc="-10" dirty="0"/>
              <a:t> Atribuição Simplificada</a:t>
            </a:r>
            <a:endParaRPr sz="2250"/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62839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linguagem</a:t>
            </a:r>
            <a:r>
              <a:rPr sz="1300" spc="16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permite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simplificar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algumas </a:t>
            </a:r>
            <a:r>
              <a:rPr sz="1300" dirty="0">
                <a:latin typeface="Times New Roman"/>
                <a:cs typeface="Times New Roman"/>
              </a:rPr>
              <a:t>expressões</a:t>
            </a:r>
            <a:r>
              <a:rPr sz="1300" spc="28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matemáticas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25425" y="1635124"/>
          <a:ext cx="4197350" cy="1481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+=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Soma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+=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Subtração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*=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Multiplicação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*=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5" dirty="0"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/=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Quociente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Divisão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/= a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 a</a:t>
                      </a:r>
                      <a:r>
                        <a:rPr sz="9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**=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Exponenciação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**=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65" dirty="0">
                          <a:latin typeface="Times New Roman"/>
                          <a:cs typeface="Times New Roman"/>
                        </a:rPr>
                        <a:t>**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35" dirty="0">
                          <a:latin typeface="Times New Roman"/>
                          <a:cs typeface="Times New Roman"/>
                        </a:rPr>
                        <a:t>//=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Quociente</a:t>
                      </a:r>
                      <a:r>
                        <a:rPr sz="9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Divisão</a:t>
                      </a:r>
                      <a:r>
                        <a:rPr sz="900" b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Inteira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65" dirty="0">
                          <a:latin typeface="Times New Roman"/>
                          <a:cs typeface="Times New Roman"/>
                        </a:rPr>
                        <a:t>//=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0" dirty="0">
                          <a:latin typeface="Times New Roman"/>
                          <a:cs typeface="Times New Roman"/>
                        </a:rPr>
                        <a:t>//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%=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Resto</a:t>
                      </a:r>
                      <a:r>
                        <a:rPr sz="900" b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900" b="1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20" dirty="0">
                          <a:latin typeface="Times New Roman"/>
                          <a:cs typeface="Times New Roman"/>
                        </a:rPr>
                        <a:t>Divisão</a:t>
                      </a:r>
                      <a:r>
                        <a:rPr sz="900" b="1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Inteira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90" dirty="0">
                          <a:latin typeface="Times New Roman"/>
                          <a:cs typeface="Times New Roman"/>
                        </a:rPr>
                        <a:t>%=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equivale</a:t>
                      </a:r>
                      <a:r>
                        <a:rPr sz="9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i="1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9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7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80" dirty="0"/>
              <a:t> </a:t>
            </a:r>
            <a:r>
              <a:rPr spc="-10" dirty="0"/>
              <a:t>Bit-a-</a:t>
            </a:r>
            <a:r>
              <a:rPr spc="-25" dirty="0"/>
              <a:t>Bit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869690" cy="619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Nas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operações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bit-a-</a:t>
            </a:r>
            <a:r>
              <a:rPr sz="1300" spc="55" dirty="0">
                <a:latin typeface="Times New Roman"/>
                <a:cs typeface="Times New Roman"/>
              </a:rPr>
              <a:t>bit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valor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(alto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nível)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é </a:t>
            </a:r>
            <a:r>
              <a:rPr sz="1300" spc="50" dirty="0">
                <a:latin typeface="Times New Roman"/>
                <a:cs typeface="Times New Roman"/>
              </a:rPr>
              <a:t>representado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sua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binária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(baixo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nível)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as </a:t>
            </a:r>
            <a:r>
              <a:rPr sz="1300" spc="10" dirty="0">
                <a:latin typeface="Times New Roman"/>
                <a:cs typeface="Times New Roman"/>
              </a:rPr>
              <a:t>operações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são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feitas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cada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bit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dele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6425" y="1939924"/>
          <a:ext cx="3244850" cy="1295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Operador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Descrição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Exemplo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6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900" b="1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bit-a-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bit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5" dirty="0">
                          <a:latin typeface="Times New Roman"/>
                          <a:cs typeface="Times New Roman"/>
                        </a:rPr>
                        <a:t>&amp;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65" dirty="0">
                          <a:latin typeface="Times New Roman"/>
                          <a:cs typeface="Times New Roman"/>
                        </a:rPr>
                        <a:t>|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50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900" b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bit-a-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bit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114" dirty="0">
                          <a:latin typeface="Times New Roman"/>
                          <a:cs typeface="Times New Roman"/>
                        </a:rPr>
                        <a:t>|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^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50" dirty="0">
                          <a:latin typeface="Times New Roman"/>
                          <a:cs typeface="Times New Roman"/>
                        </a:rPr>
                        <a:t>Ou</a:t>
                      </a:r>
                      <a:r>
                        <a:rPr sz="9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exclusivo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40" dirty="0">
                          <a:latin typeface="Times New Roman"/>
                          <a:cs typeface="Times New Roman"/>
                        </a:rPr>
                        <a:t>^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-50" dirty="0">
                          <a:latin typeface="Times New Roman"/>
                          <a:cs typeface="Times New Roman"/>
                        </a:rPr>
                        <a:t>~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Complemento</a:t>
                      </a:r>
                      <a:r>
                        <a:rPr sz="900" b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bit-a-</a:t>
                      </a: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bit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&lt;&lt;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Deslocamento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35" dirty="0">
                          <a:latin typeface="Times New Roman"/>
                          <a:cs typeface="Times New Roman"/>
                        </a:rPr>
                        <a:t>esquerda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=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&lt;&lt;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25" dirty="0">
                          <a:latin typeface="Times New Roman"/>
                          <a:cs typeface="Times New Roman"/>
                        </a:rPr>
                        <a:t>&gt;&gt;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55" dirty="0">
                          <a:latin typeface="Times New Roman"/>
                          <a:cs typeface="Times New Roman"/>
                        </a:rPr>
                        <a:t>Deslocamento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a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latin typeface="Times New Roman"/>
                          <a:cs typeface="Times New Roman"/>
                        </a:rPr>
                        <a:t>direita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= 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sz="9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20" dirty="0">
                          <a:latin typeface="Times New Roman"/>
                          <a:cs typeface="Times New Roman"/>
                        </a:rPr>
                        <a:t>&gt;&gt;</a:t>
                      </a:r>
                      <a:r>
                        <a:rPr sz="9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5" dirty="0">
                          <a:latin typeface="Times New Roman"/>
                          <a:cs typeface="Times New Roman"/>
                        </a:rPr>
                        <a:t>z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  <a:r>
              <a:rPr spc="-80" dirty="0"/>
              <a:t> </a:t>
            </a:r>
            <a:r>
              <a:rPr spc="-10" dirty="0"/>
              <a:t>Bit-a-</a:t>
            </a:r>
            <a:r>
              <a:rPr spc="-25" dirty="0"/>
              <a:t>Bit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90340" cy="8572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30" dirty="0">
                <a:latin typeface="Times New Roman"/>
                <a:cs typeface="Times New Roman"/>
              </a:rPr>
              <a:t>As</a:t>
            </a:r>
            <a:r>
              <a:rPr sz="1300" spc="1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operações</a:t>
            </a:r>
            <a:r>
              <a:rPr sz="1300" spc="26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bit-a-</a:t>
            </a:r>
            <a:r>
              <a:rPr sz="1300" spc="55" dirty="0">
                <a:latin typeface="Times New Roman"/>
                <a:cs typeface="Times New Roman"/>
              </a:rPr>
              <a:t>bit</a:t>
            </a:r>
            <a:r>
              <a:rPr sz="1300" spc="15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ajudam</a:t>
            </a:r>
            <a:r>
              <a:rPr sz="1300" spc="2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programadores</a:t>
            </a:r>
            <a:r>
              <a:rPr sz="1300" spc="26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que </a:t>
            </a:r>
            <a:r>
              <a:rPr sz="1300" spc="50" dirty="0">
                <a:latin typeface="Times New Roman"/>
                <a:cs typeface="Times New Roman"/>
              </a:rPr>
              <a:t>queiram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trabalhar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com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computador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em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“baixo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nível”</a:t>
            </a:r>
            <a:endParaRPr sz="1300">
              <a:latin typeface="Times New Roman"/>
              <a:cs typeface="Times New Roman"/>
            </a:endParaRPr>
          </a:p>
          <a:p>
            <a:pPr marL="149225" marR="315595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Essas </a:t>
            </a:r>
            <a:r>
              <a:rPr sz="1300" spc="20" dirty="0">
                <a:latin typeface="Times New Roman"/>
                <a:cs typeface="Times New Roman"/>
              </a:rPr>
              <a:t>operações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somente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podem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ser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utilizadas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em </a:t>
            </a:r>
            <a:r>
              <a:rPr sz="1300" dirty="0">
                <a:latin typeface="Times New Roman"/>
                <a:cs typeface="Times New Roman"/>
              </a:rPr>
              <a:t>valores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inteiros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483610" cy="11087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Linguagem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i="1" dirty="0">
                <a:latin typeface="Times New Roman"/>
                <a:cs typeface="Times New Roman"/>
              </a:rPr>
              <a:t>Assembly</a:t>
            </a:r>
            <a:r>
              <a:rPr sz="1300" i="1" spc="195" dirty="0">
                <a:latin typeface="Times New Roman"/>
                <a:cs typeface="Times New Roman"/>
              </a:rPr>
              <a:t> </a:t>
            </a:r>
            <a:r>
              <a:rPr sz="1300" i="1" dirty="0">
                <a:latin typeface="Times New Roman"/>
                <a:cs typeface="Times New Roman"/>
              </a:rPr>
              <a:t>-</a:t>
            </a:r>
            <a:r>
              <a:rPr sz="1300" i="1" spc="1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Problemas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Requer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programação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especial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(Assembly)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45" dirty="0">
                <a:latin typeface="Times New Roman"/>
                <a:cs typeface="Times New Roman"/>
              </a:rPr>
              <a:t>Conjunto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instruções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varia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computador 	</a:t>
            </a:r>
            <a:r>
              <a:rPr sz="1200" spc="-10" dirty="0">
                <a:latin typeface="Times New Roman"/>
                <a:cs typeface="Times New Roman"/>
              </a:rPr>
              <a:t>(processador)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Ainda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muito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difícil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programar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22479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Exemplo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bit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bit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64518" y="1445418"/>
          <a:ext cx="25196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64518" y="1940718"/>
          <a:ext cx="25196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864518" y="2474118"/>
          <a:ext cx="2519680" cy="304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1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7" name="object 7"/>
          <p:cNvGrpSpPr/>
          <p:nvPr/>
        </p:nvGrpSpPr>
        <p:grpSpPr>
          <a:xfrm>
            <a:off x="571500" y="1580641"/>
            <a:ext cx="1295400" cy="1073150"/>
            <a:chOff x="571500" y="1580641"/>
            <a:chExt cx="1295400" cy="107315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" y="1631124"/>
              <a:ext cx="842962" cy="92868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12114" y="1580641"/>
              <a:ext cx="955040" cy="1073150"/>
            </a:xfrm>
            <a:custGeom>
              <a:avLst/>
              <a:gdLst/>
              <a:ahLst/>
              <a:cxnLst/>
              <a:rect l="l" t="t" r="r" b="b"/>
              <a:pathLst>
                <a:path w="955039" h="1073150">
                  <a:moveTo>
                    <a:pt x="916686" y="1048258"/>
                  </a:moveTo>
                  <a:lnTo>
                    <a:pt x="857631" y="990600"/>
                  </a:lnTo>
                  <a:lnTo>
                    <a:pt x="853948" y="987044"/>
                  </a:lnTo>
                  <a:lnTo>
                    <a:pt x="847852" y="987044"/>
                  </a:lnTo>
                  <a:lnTo>
                    <a:pt x="844169" y="990854"/>
                  </a:lnTo>
                  <a:lnTo>
                    <a:pt x="840486" y="994537"/>
                  </a:lnTo>
                  <a:lnTo>
                    <a:pt x="840613" y="1000633"/>
                  </a:lnTo>
                  <a:lnTo>
                    <a:pt x="866508" y="1025880"/>
                  </a:lnTo>
                  <a:lnTo>
                    <a:pt x="4572" y="810387"/>
                  </a:lnTo>
                  <a:lnTo>
                    <a:pt x="0" y="828929"/>
                  </a:lnTo>
                  <a:lnTo>
                    <a:pt x="861796" y="1044384"/>
                  </a:lnTo>
                  <a:lnTo>
                    <a:pt x="832231" y="1052957"/>
                  </a:lnTo>
                  <a:lnTo>
                    <a:pt x="827151" y="1054481"/>
                  </a:lnTo>
                  <a:lnTo>
                    <a:pt x="824230" y="1059815"/>
                  </a:lnTo>
                  <a:lnTo>
                    <a:pt x="825754" y="1064768"/>
                  </a:lnTo>
                  <a:lnTo>
                    <a:pt x="827151" y="1069848"/>
                  </a:lnTo>
                  <a:lnTo>
                    <a:pt x="832485" y="1072769"/>
                  </a:lnTo>
                  <a:lnTo>
                    <a:pt x="837565" y="1071384"/>
                  </a:lnTo>
                  <a:lnTo>
                    <a:pt x="900595" y="1052957"/>
                  </a:lnTo>
                  <a:lnTo>
                    <a:pt x="916686" y="1048258"/>
                  </a:lnTo>
                  <a:close/>
                </a:path>
                <a:path w="955039" h="1073150">
                  <a:moveTo>
                    <a:pt x="916686" y="514858"/>
                  </a:moveTo>
                  <a:lnTo>
                    <a:pt x="850773" y="465201"/>
                  </a:lnTo>
                  <a:lnTo>
                    <a:pt x="846582" y="462153"/>
                  </a:lnTo>
                  <a:lnTo>
                    <a:pt x="840613" y="462915"/>
                  </a:lnTo>
                  <a:lnTo>
                    <a:pt x="834263" y="471297"/>
                  </a:lnTo>
                  <a:lnTo>
                    <a:pt x="835152" y="477266"/>
                  </a:lnTo>
                  <a:lnTo>
                    <a:pt x="864006" y="499059"/>
                  </a:lnTo>
                  <a:lnTo>
                    <a:pt x="270129" y="429260"/>
                  </a:lnTo>
                  <a:lnTo>
                    <a:pt x="267843" y="448056"/>
                  </a:lnTo>
                  <a:lnTo>
                    <a:pt x="861923" y="517994"/>
                  </a:lnTo>
                  <a:lnTo>
                    <a:pt x="833501" y="530352"/>
                  </a:lnTo>
                  <a:lnTo>
                    <a:pt x="828675" y="532511"/>
                  </a:lnTo>
                  <a:lnTo>
                    <a:pt x="826516" y="538099"/>
                  </a:lnTo>
                  <a:lnTo>
                    <a:pt x="828548" y="542925"/>
                  </a:lnTo>
                  <a:lnTo>
                    <a:pt x="830707" y="547751"/>
                  </a:lnTo>
                  <a:lnTo>
                    <a:pt x="836295" y="549910"/>
                  </a:lnTo>
                  <a:lnTo>
                    <a:pt x="841121" y="547878"/>
                  </a:lnTo>
                  <a:lnTo>
                    <a:pt x="900112" y="522097"/>
                  </a:lnTo>
                  <a:lnTo>
                    <a:pt x="916686" y="514858"/>
                  </a:lnTo>
                  <a:close/>
                </a:path>
                <a:path w="955039" h="1073150">
                  <a:moveTo>
                    <a:pt x="954786" y="19558"/>
                  </a:moveTo>
                  <a:lnTo>
                    <a:pt x="939812" y="16129"/>
                  </a:lnTo>
                  <a:lnTo>
                    <a:pt x="869315" y="0"/>
                  </a:lnTo>
                  <a:lnTo>
                    <a:pt x="864235" y="3175"/>
                  </a:lnTo>
                  <a:lnTo>
                    <a:pt x="862965" y="8255"/>
                  </a:lnTo>
                  <a:lnTo>
                    <a:pt x="861822" y="13462"/>
                  </a:lnTo>
                  <a:lnTo>
                    <a:pt x="864997" y="18542"/>
                  </a:lnTo>
                  <a:lnTo>
                    <a:pt x="900455" y="26593"/>
                  </a:lnTo>
                  <a:lnTo>
                    <a:pt x="342392" y="200914"/>
                  </a:lnTo>
                  <a:lnTo>
                    <a:pt x="347980" y="219202"/>
                  </a:lnTo>
                  <a:lnTo>
                    <a:pt x="906056" y="44792"/>
                  </a:lnTo>
                  <a:lnTo>
                    <a:pt x="885190" y="67691"/>
                  </a:lnTo>
                  <a:lnTo>
                    <a:pt x="881634" y="71501"/>
                  </a:lnTo>
                  <a:lnTo>
                    <a:pt x="881888" y="77597"/>
                  </a:lnTo>
                  <a:lnTo>
                    <a:pt x="889635" y="84582"/>
                  </a:lnTo>
                  <a:lnTo>
                    <a:pt x="895731" y="84328"/>
                  </a:lnTo>
                  <a:lnTo>
                    <a:pt x="899160" y="80518"/>
                  </a:lnTo>
                  <a:lnTo>
                    <a:pt x="954786" y="195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Operadores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22479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Exemplo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bit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bit</a:t>
            </a:r>
            <a:endParaRPr sz="1300">
              <a:latin typeface="Times New Roman"/>
              <a:cs typeface="Times New Roman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864518" y="1445418"/>
          <a:ext cx="25196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65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64518" y="1940718"/>
          <a:ext cx="251206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864518" y="2474118"/>
          <a:ext cx="251968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0" name="object 10"/>
          <p:cNvGrpSpPr/>
          <p:nvPr/>
        </p:nvGrpSpPr>
        <p:grpSpPr>
          <a:xfrm>
            <a:off x="571500" y="1574545"/>
            <a:ext cx="1295400" cy="1276350"/>
            <a:chOff x="571500" y="1574545"/>
            <a:chExt cx="1295400" cy="127635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1500" y="1600237"/>
              <a:ext cx="914400" cy="125014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217041" y="1574545"/>
              <a:ext cx="650240" cy="1067435"/>
            </a:xfrm>
            <a:custGeom>
              <a:avLst/>
              <a:gdLst/>
              <a:ahLst/>
              <a:cxnLst/>
              <a:rect l="l" t="t" r="r" b="b"/>
              <a:pathLst>
                <a:path w="650239" h="1067435">
                  <a:moveTo>
                    <a:pt x="611759" y="1054354"/>
                  </a:moveTo>
                  <a:lnTo>
                    <a:pt x="561086" y="989330"/>
                  </a:lnTo>
                  <a:lnTo>
                    <a:pt x="557784" y="985139"/>
                  </a:lnTo>
                  <a:lnTo>
                    <a:pt x="551815" y="984377"/>
                  </a:lnTo>
                  <a:lnTo>
                    <a:pt x="547751" y="987679"/>
                  </a:lnTo>
                  <a:lnTo>
                    <a:pt x="543560" y="990854"/>
                  </a:lnTo>
                  <a:lnTo>
                    <a:pt x="542798" y="996823"/>
                  </a:lnTo>
                  <a:lnTo>
                    <a:pt x="546100" y="1001014"/>
                  </a:lnTo>
                  <a:lnTo>
                    <a:pt x="565073" y="1025398"/>
                  </a:lnTo>
                  <a:lnTo>
                    <a:pt x="234315" y="893064"/>
                  </a:lnTo>
                  <a:lnTo>
                    <a:pt x="227203" y="910844"/>
                  </a:lnTo>
                  <a:lnTo>
                    <a:pt x="558063" y="1043101"/>
                  </a:lnTo>
                  <a:lnTo>
                    <a:pt x="522224" y="1048385"/>
                  </a:lnTo>
                  <a:lnTo>
                    <a:pt x="518668" y="1053211"/>
                  </a:lnTo>
                  <a:lnTo>
                    <a:pt x="520192" y="1063625"/>
                  </a:lnTo>
                  <a:lnTo>
                    <a:pt x="525018" y="1067308"/>
                  </a:lnTo>
                  <a:lnTo>
                    <a:pt x="599859" y="1056132"/>
                  </a:lnTo>
                  <a:lnTo>
                    <a:pt x="611759" y="1054354"/>
                  </a:lnTo>
                  <a:close/>
                </a:path>
                <a:path w="650239" h="1067435">
                  <a:moveTo>
                    <a:pt x="611759" y="520954"/>
                  </a:moveTo>
                  <a:lnTo>
                    <a:pt x="550037" y="466217"/>
                  </a:lnTo>
                  <a:lnTo>
                    <a:pt x="546100" y="462788"/>
                  </a:lnTo>
                  <a:lnTo>
                    <a:pt x="540131" y="463042"/>
                  </a:lnTo>
                  <a:lnTo>
                    <a:pt x="536575" y="466979"/>
                  </a:lnTo>
                  <a:lnTo>
                    <a:pt x="533146" y="470916"/>
                  </a:lnTo>
                  <a:lnTo>
                    <a:pt x="533527" y="477012"/>
                  </a:lnTo>
                  <a:lnTo>
                    <a:pt x="537464" y="480441"/>
                  </a:lnTo>
                  <a:lnTo>
                    <a:pt x="560590" y="500976"/>
                  </a:lnTo>
                  <a:lnTo>
                    <a:pt x="232664" y="435356"/>
                  </a:lnTo>
                  <a:lnTo>
                    <a:pt x="228854" y="454152"/>
                  </a:lnTo>
                  <a:lnTo>
                    <a:pt x="556920" y="519658"/>
                  </a:lnTo>
                  <a:lnTo>
                    <a:pt x="527558" y="529717"/>
                  </a:lnTo>
                  <a:lnTo>
                    <a:pt x="522605" y="531495"/>
                  </a:lnTo>
                  <a:lnTo>
                    <a:pt x="519938" y="536829"/>
                  </a:lnTo>
                  <a:lnTo>
                    <a:pt x="521716" y="541782"/>
                  </a:lnTo>
                  <a:lnTo>
                    <a:pt x="523367" y="546862"/>
                  </a:lnTo>
                  <a:lnTo>
                    <a:pt x="528828" y="549402"/>
                  </a:lnTo>
                  <a:lnTo>
                    <a:pt x="533781" y="547751"/>
                  </a:lnTo>
                  <a:lnTo>
                    <a:pt x="595490" y="526542"/>
                  </a:lnTo>
                  <a:lnTo>
                    <a:pt x="611759" y="520954"/>
                  </a:lnTo>
                  <a:close/>
                </a:path>
                <a:path w="650239" h="1067435">
                  <a:moveTo>
                    <a:pt x="649859" y="25654"/>
                  </a:moveTo>
                  <a:lnTo>
                    <a:pt x="633666" y="20701"/>
                  </a:lnTo>
                  <a:lnTo>
                    <a:pt x="566039" y="0"/>
                  </a:lnTo>
                  <a:lnTo>
                    <a:pt x="560705" y="2794"/>
                  </a:lnTo>
                  <a:lnTo>
                    <a:pt x="559181" y="7874"/>
                  </a:lnTo>
                  <a:lnTo>
                    <a:pt x="557530" y="12827"/>
                  </a:lnTo>
                  <a:lnTo>
                    <a:pt x="560451" y="18161"/>
                  </a:lnTo>
                  <a:lnTo>
                    <a:pt x="594982" y="28778"/>
                  </a:lnTo>
                  <a:lnTo>
                    <a:pt x="0" y="168783"/>
                  </a:lnTo>
                  <a:lnTo>
                    <a:pt x="4318" y="187325"/>
                  </a:lnTo>
                  <a:lnTo>
                    <a:pt x="599401" y="47320"/>
                  </a:lnTo>
                  <a:lnTo>
                    <a:pt x="576961" y="68580"/>
                  </a:lnTo>
                  <a:lnTo>
                    <a:pt x="573151" y="72275"/>
                  </a:lnTo>
                  <a:lnTo>
                    <a:pt x="573024" y="78232"/>
                  </a:lnTo>
                  <a:lnTo>
                    <a:pt x="576580" y="82054"/>
                  </a:lnTo>
                  <a:lnTo>
                    <a:pt x="580263" y="85852"/>
                  </a:lnTo>
                  <a:lnTo>
                    <a:pt x="586232" y="86106"/>
                  </a:lnTo>
                  <a:lnTo>
                    <a:pt x="590042" y="82423"/>
                  </a:lnTo>
                  <a:lnTo>
                    <a:pt x="649859" y="256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Precedência</a:t>
            </a:r>
            <a:r>
              <a:rPr spc="-25" dirty="0"/>
              <a:t> </a:t>
            </a:r>
            <a:r>
              <a:rPr dirty="0"/>
              <a:t>dos</a:t>
            </a:r>
            <a:r>
              <a:rPr spc="-30" dirty="0"/>
              <a:t> </a:t>
            </a:r>
            <a:r>
              <a:rPr spc="-10" dirty="0"/>
              <a:t>Operadores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92275" y="1007490"/>
          <a:ext cx="1263650" cy="22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30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Maior</a:t>
                      </a:r>
                      <a:r>
                        <a:rPr sz="700" b="1" spc="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precedência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**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sz="7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7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spc="-50" dirty="0">
                          <a:latin typeface="Times New Roman"/>
                          <a:cs typeface="Times New Roman"/>
                        </a:rPr>
                        <a:t>*</a:t>
                      </a:r>
                      <a:r>
                        <a:rPr sz="7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8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7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140" dirty="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50" dirty="0">
                          <a:latin typeface="Times New Roman"/>
                          <a:cs typeface="Times New Roman"/>
                        </a:rPr>
                        <a:t>//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7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50" dirty="0">
                          <a:latin typeface="Times New Roman"/>
                          <a:cs typeface="Times New Roman"/>
                        </a:rPr>
                        <a:t>-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&gt;&gt;</a:t>
                      </a:r>
                      <a:r>
                        <a:rPr sz="7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&lt;&lt;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spc="-50" dirty="0">
                          <a:latin typeface="Times New Roman"/>
                          <a:cs typeface="Times New Roman"/>
                        </a:rPr>
                        <a:t>&amp;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^</a:t>
                      </a:r>
                      <a:r>
                        <a:rPr sz="7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30" dirty="0">
                          <a:latin typeface="Times New Roman"/>
                          <a:cs typeface="Times New Roman"/>
                        </a:rPr>
                        <a:t>|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&lt;=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&lt;</a:t>
                      </a:r>
                      <a:r>
                        <a:rPr sz="7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&gt;</a:t>
                      </a:r>
                      <a:r>
                        <a:rPr sz="7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&gt;=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&lt;&gt;</a:t>
                      </a:r>
                      <a:r>
                        <a:rPr sz="7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==</a:t>
                      </a:r>
                      <a:r>
                        <a:rPr sz="7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!=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7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80" dirty="0">
                          <a:latin typeface="Times New Roman"/>
                          <a:cs typeface="Times New Roman"/>
                        </a:rPr>
                        <a:t>%=</a:t>
                      </a:r>
                      <a:r>
                        <a:rPr sz="7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/=</a:t>
                      </a:r>
                      <a:r>
                        <a:rPr sz="7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//=</a:t>
                      </a:r>
                      <a:r>
                        <a:rPr sz="700" b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1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7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+=</a:t>
                      </a:r>
                      <a:r>
                        <a:rPr sz="7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30" dirty="0">
                          <a:latin typeface="Times New Roman"/>
                          <a:cs typeface="Times New Roman"/>
                        </a:rPr>
                        <a:t>*=</a:t>
                      </a:r>
                      <a:r>
                        <a:rPr sz="7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**=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367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7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700" b="1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25" dirty="0">
                          <a:latin typeface="Times New Roman"/>
                          <a:cs typeface="Times New Roman"/>
                        </a:rPr>
                        <a:t>not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700" b="1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7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5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7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in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0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00" b="1" spc="5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7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7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25" dirty="0">
                          <a:latin typeface="Times New Roman"/>
                          <a:cs typeface="Times New Roman"/>
                        </a:rPr>
                        <a:t>and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7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Menor</a:t>
                      </a:r>
                      <a:r>
                        <a:rPr sz="700" b="1" spc="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precedência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Módulos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4004310" cy="1513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módulo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 </a:t>
            </a:r>
            <a:r>
              <a:rPr sz="1300" spc="65" dirty="0">
                <a:latin typeface="Times New Roman"/>
                <a:cs typeface="Times New Roman"/>
              </a:rPr>
              <a:t>nada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mais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arquivo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10" dirty="0">
                <a:latin typeface="Times New Roman"/>
                <a:cs typeface="Times New Roman"/>
              </a:rPr>
              <a:t>extensão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.py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contendo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código-fonte</a:t>
            </a:r>
            <a:r>
              <a:rPr sz="1300" spc="13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Python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Este arquivo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conter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variáveis,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funções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classes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79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225" marR="353060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-70" dirty="0">
                <a:latin typeface="Times New Roman"/>
                <a:cs typeface="Times New Roman"/>
              </a:rPr>
              <a:t>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medida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90" dirty="0">
                <a:latin typeface="Times New Roman"/>
                <a:cs typeface="Times New Roman"/>
              </a:rPr>
              <a:t>um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programa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cresce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75" dirty="0">
                <a:latin typeface="Times New Roman"/>
                <a:cs typeface="Times New Roman"/>
              </a:rPr>
              <a:t>em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75" dirty="0">
                <a:latin typeface="Times New Roman"/>
                <a:cs typeface="Times New Roman"/>
              </a:rPr>
              <a:t>tamanho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e </a:t>
            </a:r>
            <a:r>
              <a:rPr sz="1300" spc="20" dirty="0">
                <a:latin typeface="Times New Roman"/>
                <a:cs typeface="Times New Roman"/>
              </a:rPr>
              <a:t>complexidade,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mais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módulos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Python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são </a:t>
            </a:r>
            <a:r>
              <a:rPr sz="1300" spc="20" dirty="0">
                <a:latin typeface="Times New Roman"/>
                <a:cs typeface="Times New Roman"/>
              </a:rPr>
              <a:t>utilizados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forma</a:t>
            </a:r>
            <a:r>
              <a:rPr sz="1300" spc="40" dirty="0">
                <a:latin typeface="Times New Roman"/>
                <a:cs typeface="Times New Roman"/>
              </a:rPr>
              <a:t> combinada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Módulos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4046854" cy="174878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50" dirty="0">
                <a:latin typeface="Times New Roman"/>
                <a:cs typeface="Times New Roman"/>
              </a:rPr>
              <a:t>Comando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import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50" dirty="0">
                <a:latin typeface="Times New Roman"/>
                <a:cs typeface="Times New Roman"/>
              </a:rPr>
              <a:t>É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instrução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básica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trabalhar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módulos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9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módulo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deve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estar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caminho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procura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módulos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spc="65" dirty="0">
                <a:latin typeface="Times New Roman"/>
                <a:cs typeface="Times New Roman"/>
              </a:rPr>
              <a:t>do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interpretador</a:t>
            </a:r>
            <a:endParaRPr sz="1200">
              <a:latin typeface="Times New Roman"/>
              <a:cs typeface="Times New Roman"/>
            </a:endParaRPr>
          </a:p>
          <a:p>
            <a:pPr marL="330200" marR="19875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Alguns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módulos </a:t>
            </a: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comuns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são: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math</a:t>
            </a:r>
            <a:r>
              <a:rPr sz="1200" spc="65" dirty="0">
                <a:latin typeface="Times New Roman"/>
                <a:cs typeface="Times New Roman"/>
              </a:rPr>
              <a:t>,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sys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os</a:t>
            </a:r>
            <a:r>
              <a:rPr sz="1200" spc="40" dirty="0">
                <a:latin typeface="Times New Roman"/>
                <a:cs typeface="Times New Roman"/>
              </a:rPr>
              <a:t>, 	</a:t>
            </a:r>
            <a:r>
              <a:rPr sz="1200" b="1" spc="65" dirty="0">
                <a:latin typeface="Times New Roman"/>
                <a:cs typeface="Times New Roman"/>
              </a:rPr>
              <a:t>time</a:t>
            </a:r>
            <a:r>
              <a:rPr sz="1200" spc="65" dirty="0">
                <a:latin typeface="Times New Roman"/>
                <a:cs typeface="Times New Roman"/>
              </a:rPr>
              <a:t>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random</a:t>
            </a:r>
            <a:r>
              <a:rPr sz="1200" spc="55" dirty="0">
                <a:latin typeface="Times New Roman"/>
                <a:cs typeface="Times New Roman"/>
              </a:rPr>
              <a:t>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re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shelve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0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60" dirty="0">
                <a:latin typeface="Times New Roman"/>
                <a:cs typeface="Times New Roman"/>
              </a:rPr>
              <a:t>import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90" dirty="0">
                <a:latin typeface="Times New Roman"/>
                <a:cs typeface="Times New Roman"/>
              </a:rPr>
              <a:t>nome-</a:t>
            </a:r>
            <a:r>
              <a:rPr sz="1200" b="1" spc="85" dirty="0">
                <a:latin typeface="Times New Roman"/>
                <a:cs typeface="Times New Roman"/>
              </a:rPr>
              <a:t>módulo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6669" y="2819399"/>
            <a:ext cx="978700" cy="335749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Módulos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425825" cy="11271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204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matemáticas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30" dirty="0">
                <a:latin typeface="Times New Roman"/>
                <a:cs typeface="Times New Roman"/>
              </a:rPr>
              <a:t>Muitas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funções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constantes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matemáticas</a:t>
            </a:r>
            <a:r>
              <a:rPr sz="1200" spc="-10" dirty="0">
                <a:latin typeface="Times New Roman"/>
                <a:cs typeface="Times New Roman"/>
              </a:rPr>
              <a:t> estão 	</a:t>
            </a:r>
            <a:r>
              <a:rPr sz="1200" dirty="0">
                <a:latin typeface="Times New Roman"/>
                <a:cs typeface="Times New Roman"/>
              </a:rPr>
              <a:t>disponíveis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no </a:t>
            </a:r>
            <a:r>
              <a:rPr sz="1200" spc="50" dirty="0">
                <a:latin typeface="Times New Roman"/>
                <a:cs typeface="Times New Roman"/>
              </a:rPr>
              <a:t>módulo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b="1" spc="55" dirty="0">
                <a:latin typeface="Times New Roman"/>
                <a:cs typeface="Times New Roman"/>
              </a:rPr>
              <a:t>math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Uso </a:t>
            </a:r>
            <a:r>
              <a:rPr sz="1300" spc="50" dirty="0">
                <a:latin typeface="Times New Roman"/>
                <a:cs typeface="Times New Roman"/>
              </a:rPr>
              <a:t>das </a:t>
            </a:r>
            <a:r>
              <a:rPr sz="1300" dirty="0">
                <a:latin typeface="Times New Roman"/>
                <a:cs typeface="Times New Roman"/>
              </a:rPr>
              <a:t>funções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módulo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90" dirty="0">
                <a:latin typeface="Times New Roman"/>
                <a:cs typeface="Times New Roman"/>
              </a:rPr>
              <a:t>nome-</a:t>
            </a:r>
            <a:r>
              <a:rPr sz="1200" b="1" spc="85" dirty="0">
                <a:latin typeface="Times New Roman"/>
                <a:cs typeface="Times New Roman"/>
              </a:rPr>
              <a:t>módulo.nome-</a:t>
            </a:r>
            <a:r>
              <a:rPr sz="1200" b="1" spc="50" dirty="0">
                <a:latin typeface="Times New Roman"/>
                <a:cs typeface="Times New Roman"/>
              </a:rPr>
              <a:t>função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85925" y="2095499"/>
            <a:ext cx="1200150" cy="1271524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Módulos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4008754" cy="16033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b="1" spc="50" dirty="0">
                <a:latin typeface="Times New Roman"/>
                <a:cs typeface="Times New Roman"/>
              </a:rPr>
              <a:t>Função</a:t>
            </a:r>
            <a:r>
              <a:rPr sz="1300" b="1" spc="-55" dirty="0">
                <a:latin typeface="Times New Roman"/>
                <a:cs typeface="Times New Roman"/>
              </a:rPr>
              <a:t> </a:t>
            </a:r>
            <a:r>
              <a:rPr sz="1300" b="1" spc="-10" dirty="0">
                <a:latin typeface="Times New Roman"/>
                <a:cs typeface="Times New Roman"/>
              </a:rPr>
              <a:t>dir()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-10" dirty="0">
                <a:latin typeface="Times New Roman"/>
                <a:cs typeface="Times New Roman"/>
              </a:rPr>
              <a:t>dir()</a:t>
            </a:r>
            <a:endParaRPr sz="1200">
              <a:latin typeface="Times New Roman"/>
              <a:cs typeface="Times New Roman"/>
            </a:endParaRPr>
          </a:p>
          <a:p>
            <a:pPr marL="469900" marR="508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Retorna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lista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4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nomes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todos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os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símbolos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da</a:t>
            </a:r>
            <a:r>
              <a:rPr sz="1050" spc="20" dirty="0">
                <a:latin typeface="Times New Roman"/>
                <a:cs typeface="Times New Roman"/>
              </a:rPr>
              <a:t> tabela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do </a:t>
            </a:r>
            <a:r>
              <a:rPr sz="1050" spc="50" dirty="0">
                <a:latin typeface="Times New Roman"/>
                <a:cs typeface="Times New Roman"/>
              </a:rPr>
              <a:t>módulo</a:t>
            </a:r>
            <a:r>
              <a:rPr sz="1050" spc="-6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atual.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70" dirty="0">
                <a:latin typeface="Times New Roman"/>
                <a:cs typeface="Times New Roman"/>
              </a:rPr>
              <a:t>dir(nome-</a:t>
            </a:r>
            <a:r>
              <a:rPr sz="1200" b="1" spc="80" dirty="0">
                <a:latin typeface="Times New Roman"/>
                <a:cs typeface="Times New Roman"/>
              </a:rPr>
              <a:t>módulo)</a:t>
            </a:r>
            <a:endParaRPr sz="1200">
              <a:latin typeface="Times New Roman"/>
              <a:cs typeface="Times New Roman"/>
            </a:endParaRPr>
          </a:p>
          <a:p>
            <a:pPr marL="469900" marR="146685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30" dirty="0">
                <a:latin typeface="Times New Roman"/>
                <a:cs typeface="Times New Roman"/>
              </a:rPr>
              <a:t>Retorna</a:t>
            </a:r>
            <a:r>
              <a:rPr sz="1050" spc="-5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uma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lista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dos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nomes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dos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45" dirty="0">
                <a:latin typeface="Times New Roman"/>
                <a:cs typeface="Times New Roman"/>
              </a:rPr>
              <a:t>atributos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contidos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um </a:t>
            </a:r>
            <a:r>
              <a:rPr sz="1050" spc="40" dirty="0">
                <a:latin typeface="Times New Roman"/>
                <a:cs typeface="Times New Roman"/>
              </a:rPr>
              <a:t>módulo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30" dirty="0">
                <a:latin typeface="Times New Roman"/>
                <a:cs typeface="Times New Roman"/>
              </a:rPr>
              <a:t>Permite</a:t>
            </a:r>
            <a:r>
              <a:rPr sz="1050" spc="-4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descobrir</a:t>
            </a:r>
            <a:r>
              <a:rPr sz="1050" spc="-7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quais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símbolos</a:t>
            </a:r>
            <a:r>
              <a:rPr sz="1050" spc="-4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e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funções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30" dirty="0">
                <a:latin typeface="Times New Roman"/>
                <a:cs typeface="Times New Roman"/>
              </a:rPr>
              <a:t>o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40" dirty="0">
                <a:latin typeface="Times New Roman"/>
                <a:cs typeface="Times New Roman"/>
              </a:rPr>
              <a:t>compõem</a:t>
            </a:r>
            <a:endParaRPr sz="105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2950" y="2547937"/>
            <a:ext cx="3086100" cy="842962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2907030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90" dirty="0">
                <a:latin typeface="Times New Roman"/>
                <a:cs typeface="Times New Roman"/>
              </a:rPr>
              <a:t>01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Introdução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https://youtu.be/GDCtOyEY1jc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02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Variáveis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5"/>
              </a:rPr>
              <a:t>https://youtu.be/PqD3ujwL6GM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Aula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03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-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Comandos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Entrada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 </a:t>
            </a:r>
            <a:r>
              <a:rPr sz="1200" spc="-10" dirty="0">
                <a:latin typeface="Times New Roman"/>
                <a:cs typeface="Times New Roman"/>
              </a:rPr>
              <a:t>Saída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6"/>
              </a:rPr>
              <a:t>https://youtu.be/7LjZqlZtri4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04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Comentários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7"/>
              </a:rPr>
              <a:t>https://youtu.be/PblrCiFllgI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343275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Aula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05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-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Atribuição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Operadores</a:t>
            </a:r>
            <a:r>
              <a:rPr sz="1200" spc="-10" dirty="0">
                <a:latin typeface="Times New Roman"/>
                <a:cs typeface="Times New Roman"/>
              </a:rPr>
              <a:t> aritméticos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2"/>
              </a:rPr>
              <a:t>https://youtu.be/nRG6VnXy45g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06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Operadores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Relacionais 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Lógicos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55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https://youtu.be/8-</a:t>
            </a: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3"/>
              </a:rPr>
              <a:t>VGKAnMmxw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07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Operadores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Bit-a-</a:t>
            </a:r>
            <a:r>
              <a:rPr sz="1200" spc="-25" dirty="0">
                <a:latin typeface="Times New Roman"/>
                <a:cs typeface="Times New Roman"/>
              </a:rPr>
              <a:t>Bit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4"/>
              </a:rPr>
              <a:t>https://youtu.be/pG55wmEJiW4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08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Módulos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Times New Roman"/>
                <a:cs typeface="Times New Roman"/>
                <a:hlinkClick r:id="rId5"/>
              </a:rPr>
              <a:t>https://youtu.be/BbjbyBONVmk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586479" cy="13284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Linguagens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Alto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Nível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Programas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são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escritos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utilizando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linguagem 	</a:t>
            </a:r>
            <a:r>
              <a:rPr sz="1200" spc="10" dirty="0">
                <a:latin typeface="Times New Roman"/>
                <a:cs typeface="Times New Roman"/>
              </a:rPr>
              <a:t>parecida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com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linguagem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humana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55" dirty="0">
                <a:latin typeface="Times New Roman"/>
                <a:cs typeface="Times New Roman"/>
              </a:rPr>
              <a:t>Independente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arquitetura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computador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fácil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programar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Uso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compiladores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pc="-10" dirty="0"/>
              <a:t>Primórdios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Uso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computação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para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cálculos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fórmulas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Fórmulas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eram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traduzidas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para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linguagem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máquinas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Por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não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escrever programas parecidos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as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</a:pPr>
            <a:r>
              <a:rPr sz="1200" spc="10" dirty="0"/>
              <a:t>fórmulas</a:t>
            </a:r>
            <a:r>
              <a:rPr sz="1200" spc="35" dirty="0"/>
              <a:t> </a:t>
            </a:r>
            <a:r>
              <a:rPr sz="1200" spc="50" dirty="0"/>
              <a:t>que </a:t>
            </a:r>
            <a:r>
              <a:rPr sz="1200" spc="10" dirty="0"/>
              <a:t>se</a:t>
            </a:r>
            <a:r>
              <a:rPr sz="1200" spc="30" dirty="0"/>
              <a:t> </a:t>
            </a:r>
            <a:r>
              <a:rPr sz="1200" spc="10" dirty="0"/>
              <a:t>deseja</a:t>
            </a:r>
            <a:r>
              <a:rPr sz="1200" spc="30" dirty="0"/>
              <a:t> </a:t>
            </a:r>
            <a:r>
              <a:rPr sz="1200" spc="35" dirty="0"/>
              <a:t>computar?</a:t>
            </a:r>
            <a:endParaRPr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97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65575" cy="15659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FORTRAN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(FORmula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TRANsform)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Em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35" dirty="0">
                <a:latin typeface="Times New Roman"/>
                <a:cs typeface="Times New Roman"/>
              </a:rPr>
              <a:t>1950,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grupo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programadores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IBM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liderados 	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John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Backus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produz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versão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inicial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linguagem;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Primeira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linguagem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 </a:t>
            </a:r>
            <a:r>
              <a:rPr sz="1200" spc="10" dirty="0">
                <a:latin typeface="Times New Roman"/>
                <a:cs typeface="Times New Roman"/>
              </a:rPr>
              <a:t>alto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nível;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40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Várias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outras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linguagens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alto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nível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foram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criadas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Algol-</a:t>
            </a:r>
            <a:r>
              <a:rPr sz="1200" dirty="0">
                <a:latin typeface="Times New Roman"/>
                <a:cs typeface="Times New Roman"/>
              </a:rPr>
              <a:t>60,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Cobol,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Pascal,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etc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Linguagens</a:t>
            </a:r>
            <a:r>
              <a:rPr spc="-35" dirty="0"/>
              <a:t> </a:t>
            </a:r>
            <a:r>
              <a:rPr dirty="0"/>
              <a:t>de</a:t>
            </a:r>
            <a:r>
              <a:rPr spc="-35" dirty="0"/>
              <a:t> </a:t>
            </a:r>
            <a:r>
              <a:rPr spc="-10" dirty="0"/>
              <a:t>programação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5678"/>
            <a:ext cx="3411854" cy="19145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Porquê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tantas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linguagens?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Diferentes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níveis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abstração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3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Nível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alto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6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mais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próximo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da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formulação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dos </a:t>
            </a:r>
            <a:r>
              <a:rPr sz="1050" spc="-10" dirty="0">
                <a:latin typeface="Times New Roman"/>
                <a:cs typeface="Times New Roman"/>
              </a:rPr>
              <a:t>problemas;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facilita a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programação,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detecção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e correção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de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erros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Nível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baixo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10" dirty="0">
                <a:latin typeface="Times New Roman"/>
                <a:cs typeface="Times New Roman"/>
              </a:rPr>
              <a:t>mais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10" dirty="0">
                <a:latin typeface="Times New Roman"/>
                <a:cs typeface="Times New Roman"/>
              </a:rPr>
              <a:t>próximo</a:t>
            </a:r>
            <a:r>
              <a:rPr sz="1050" spc="20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da</a:t>
            </a:r>
            <a:r>
              <a:rPr sz="1050" spc="50" dirty="0">
                <a:latin typeface="Times New Roman"/>
                <a:cs typeface="Times New Roman"/>
              </a:rPr>
              <a:t> </a:t>
            </a:r>
            <a:r>
              <a:rPr sz="1050" spc="35" dirty="0">
                <a:latin typeface="Times New Roman"/>
                <a:cs typeface="Times New Roman"/>
              </a:rPr>
              <a:t>máquina;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254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45" dirty="0">
                <a:latin typeface="Times New Roman"/>
                <a:cs typeface="Times New Roman"/>
              </a:rPr>
              <a:t>potencialmente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mais</a:t>
            </a:r>
            <a:r>
              <a:rPr sz="1050" spc="7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eficiente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1944</Words>
  <Application>Microsoft Office PowerPoint</Application>
  <PresentationFormat>Custom</PresentationFormat>
  <Paragraphs>575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4" baseType="lpstr">
      <vt:lpstr>Arial</vt:lpstr>
      <vt:lpstr>Carlito</vt:lpstr>
      <vt:lpstr>DejaVu Sans</vt:lpstr>
      <vt:lpstr>Times New Roman</vt:lpstr>
      <vt:lpstr>Trebuchet MS</vt:lpstr>
      <vt:lpstr>Office Theme</vt:lpstr>
      <vt:lpstr>PowerPoint Presentation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Linguagens de programação</vt:lpstr>
      <vt:lpstr>Linguagem Python</vt:lpstr>
      <vt:lpstr>Linguagem Python</vt:lpstr>
      <vt:lpstr>Python - Utilização interativa</vt:lpstr>
      <vt:lpstr>Python – Arquivo de script</vt:lpstr>
      <vt:lpstr>Variáveis</vt:lpstr>
      <vt:lpstr>Variáveis</vt:lpstr>
      <vt:lpstr>Variáveis</vt:lpstr>
      <vt:lpstr>Variáveis</vt:lpstr>
      <vt:lpstr>Variáveis</vt:lpstr>
      <vt:lpstr>Variáveis</vt:lpstr>
      <vt:lpstr>Variáveis</vt:lpstr>
      <vt:lpstr>Variáveis</vt:lpstr>
      <vt:lpstr>Variáveis</vt:lpstr>
      <vt:lpstr>Escopo de variáveis</vt:lpstr>
      <vt:lpstr>Escopo de variáveis</vt:lpstr>
      <vt:lpstr>Comando de Saída de Dados</vt:lpstr>
      <vt:lpstr>Comandos de Entrada de Dados</vt:lpstr>
      <vt:lpstr>Comandos de Entrada de Dados</vt:lpstr>
      <vt:lpstr>Comandos de Entrada de Dados</vt:lpstr>
      <vt:lpstr>Comandos de Entrada de Dados</vt:lpstr>
      <vt:lpstr>Comentários e docstrings</vt:lpstr>
      <vt:lpstr>Comentários e docstrings</vt:lpstr>
      <vt:lpstr>Atribuição</vt:lpstr>
      <vt:lpstr>Atribuição</vt:lpstr>
      <vt:lpstr>Atribuição</vt:lpstr>
      <vt:lpstr>Operadores aritméticos</vt:lpstr>
      <vt:lpstr>Operadores aritméticos</vt:lpstr>
      <vt:lpstr>Operadores aritméticos</vt:lpstr>
      <vt:lpstr>Operadores aritméticos</vt:lpstr>
      <vt:lpstr>Operadores aritméticos</vt:lpstr>
      <vt:lpstr>Operadores aritméticos</vt:lpstr>
      <vt:lpstr>Operadores Relacionais</vt:lpstr>
      <vt:lpstr>Operadores Relacionais</vt:lpstr>
      <vt:lpstr>Operadores Lógicos</vt:lpstr>
      <vt:lpstr>Operadores Lógicos</vt:lpstr>
      <vt:lpstr>Operadores de Atribuição Simplificada</vt:lpstr>
      <vt:lpstr>Operadores Bit-a-Bit</vt:lpstr>
      <vt:lpstr>Operadores Bit-a-Bit</vt:lpstr>
      <vt:lpstr>Operadores</vt:lpstr>
      <vt:lpstr>Operadores</vt:lpstr>
      <vt:lpstr>Precedência dos Operadores</vt:lpstr>
      <vt:lpstr>Módulos</vt:lpstr>
      <vt:lpstr>Módulos</vt:lpstr>
      <vt:lpstr>Módulos</vt:lpstr>
      <vt:lpstr>Módulos</vt:lpstr>
      <vt:lpstr>Material Complementar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1</cp:revision>
  <dcterms:created xsi:type="dcterms:W3CDTF">2024-02-22T17:44:03Z</dcterms:created>
  <dcterms:modified xsi:type="dcterms:W3CDTF">2024-02-22T17:50:53Z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