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4572000" cy="3429000"/>
  <p:notesSz cx="4572000" cy="3429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4" d="100"/>
          <a:sy n="154" d="100"/>
        </p:scale>
        <p:origin x="1546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42900" y="1062990"/>
            <a:ext cx="3886200" cy="7200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rgbClr val="04607A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685800" y="1920240"/>
            <a:ext cx="3200400" cy="8572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rgbClr val="04607A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rgbClr val="04607A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28600" y="788670"/>
            <a:ext cx="1988820" cy="22631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354580" y="788670"/>
            <a:ext cx="1988820" cy="22631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2/22/2024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rgbClr val="04607A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2/22/2024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2/22/2024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-330" y="0"/>
            <a:ext cx="4572711" cy="51028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6154" y="510285"/>
            <a:ext cx="3474720" cy="407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rgbClr val="04607A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61874" y="947673"/>
            <a:ext cx="3961129" cy="2089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554480" y="3188970"/>
            <a:ext cx="1463040" cy="1714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28600" y="3188970"/>
            <a:ext cx="1051560" cy="1714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291840" y="3188970"/>
            <a:ext cx="1051560" cy="1714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3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eKytKeN6kGU" TargetMode="External"/><Relationship Id="rId2" Type="http://schemas.openxmlformats.org/officeDocument/2006/relationships/hyperlink" Target="https://youtu.be/D7GD5EY0ctg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youtu.be/tSALV1GhQyU" TargetMode="External"/><Relationship Id="rId4" Type="http://schemas.openxmlformats.org/officeDocument/2006/relationships/hyperlink" Target="https://youtu.be/wM4HfWhNu_0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69264" y="630935"/>
              <a:ext cx="3529584" cy="1211579"/>
            </a:xfrm>
            <a:prstGeom prst="rect">
              <a:avLst/>
            </a:prstGeom>
          </p:spPr>
        </p:pic>
      </p:grpSp>
      <p:sp>
        <p:nvSpPr>
          <p:cNvPr id="6" name="TextBox 5"/>
          <p:cNvSpPr txBox="1"/>
          <p:nvPr/>
        </p:nvSpPr>
        <p:spPr>
          <a:xfrm>
            <a:off x="381000" y="2552700"/>
            <a:ext cx="3954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Prof. Eduardo Campos (CEFET-MG)</a:t>
            </a:r>
            <a:endParaRPr lang="pt-B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Acessando</a:t>
            </a:r>
            <a:r>
              <a:rPr spc="-55" dirty="0"/>
              <a:t> </a:t>
            </a:r>
            <a:r>
              <a:rPr dirty="0"/>
              <a:t>seus</a:t>
            </a:r>
            <a:r>
              <a:rPr spc="-65" dirty="0"/>
              <a:t> </a:t>
            </a:r>
            <a:r>
              <a:rPr spc="-10" dirty="0"/>
              <a:t>elementos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68120"/>
            <a:ext cx="398081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20" dirty="0">
                <a:latin typeface="Times New Roman"/>
                <a:cs typeface="Times New Roman"/>
              </a:rPr>
              <a:t>Selecionando</a:t>
            </a:r>
            <a:r>
              <a:rPr sz="1300" spc="90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sub-strings</a:t>
            </a:r>
            <a:r>
              <a:rPr sz="1300" spc="9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ou</a:t>
            </a:r>
            <a:r>
              <a:rPr sz="1300" spc="114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sub-cadeias</a:t>
            </a:r>
            <a:r>
              <a:rPr sz="1300" spc="9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caracteres</a:t>
            </a:r>
            <a:endParaRPr sz="13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8700" y="1485899"/>
            <a:ext cx="2621788" cy="1143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0" dirty="0"/>
              <a:t>Percorrer</a:t>
            </a:r>
            <a:r>
              <a:rPr spc="-60" dirty="0"/>
              <a:t> </a:t>
            </a:r>
            <a:r>
              <a:rPr dirty="0"/>
              <a:t>uma</a:t>
            </a:r>
            <a:r>
              <a:rPr spc="-35" dirty="0"/>
              <a:t> </a:t>
            </a:r>
            <a:r>
              <a:rPr spc="-10" dirty="0"/>
              <a:t>string</a:t>
            </a:r>
          </a:p>
        </p:txBody>
      </p:sp>
      <p:grpSp>
        <p:nvGrpSpPr>
          <p:cNvPr id="6" name="object 6"/>
          <p:cNvGrpSpPr/>
          <p:nvPr/>
        </p:nvGrpSpPr>
        <p:grpSpPr>
          <a:xfrm>
            <a:off x="1181100" y="1447774"/>
            <a:ext cx="3390900" cy="1414780"/>
            <a:chOff x="1181100" y="1447774"/>
            <a:chExt cx="3390900" cy="1414780"/>
          </a:xfrm>
        </p:grpSpPr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181100" y="1447774"/>
              <a:ext cx="1642999" cy="521487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181100" y="2362136"/>
              <a:ext cx="1264437" cy="500062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471798" y="1752599"/>
              <a:ext cx="1100137" cy="914400"/>
            </a:xfrm>
            <a:prstGeom prst="rect">
              <a:avLst/>
            </a:prstGeom>
          </p:spPr>
        </p:pic>
      </p:grpSp>
      <p:sp>
        <p:nvSpPr>
          <p:cNvPr id="10" name="object 10"/>
          <p:cNvSpPr txBox="1"/>
          <p:nvPr/>
        </p:nvSpPr>
        <p:spPr>
          <a:xfrm>
            <a:off x="261874" y="925678"/>
            <a:ext cx="3618865" cy="136461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10" dirty="0">
                <a:latin typeface="Times New Roman"/>
                <a:cs typeface="Times New Roman"/>
              </a:rPr>
              <a:t>Podemos</a:t>
            </a:r>
            <a:r>
              <a:rPr sz="1300" spc="9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percorrer</a:t>
            </a:r>
            <a:r>
              <a:rPr sz="1300" spc="110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uma </a:t>
            </a:r>
            <a:r>
              <a:rPr sz="1300" spc="10" dirty="0">
                <a:latin typeface="Times New Roman"/>
                <a:cs typeface="Times New Roman"/>
              </a:rPr>
              <a:t>string</a:t>
            </a:r>
            <a:r>
              <a:rPr sz="1300" spc="8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duas</a:t>
            </a:r>
            <a:r>
              <a:rPr sz="1300" spc="11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formas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10" dirty="0">
                <a:latin typeface="Times New Roman"/>
                <a:cs typeface="Times New Roman"/>
              </a:rPr>
              <a:t>Usando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85" dirty="0">
                <a:latin typeface="Times New Roman"/>
                <a:cs typeface="Times New Roman"/>
              </a:rPr>
              <a:t>um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ciclo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sobre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os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índices</a:t>
            </a:r>
            <a:endParaRPr sz="1200">
              <a:latin typeface="Times New Roman"/>
              <a:cs typeface="Times New Roman"/>
            </a:endParaRPr>
          </a:p>
          <a:p>
            <a:pPr marR="5080" algn="r">
              <a:lnSpc>
                <a:spcPct val="100000"/>
              </a:lnSpc>
              <a:spcBef>
                <a:spcPts val="1075"/>
              </a:spcBef>
            </a:pPr>
            <a:r>
              <a:rPr sz="1300" spc="-10" dirty="0">
                <a:latin typeface="Times New Roman"/>
                <a:cs typeface="Times New Roman"/>
              </a:rPr>
              <a:t>Saída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40"/>
              </a:spcBef>
            </a:pP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10" dirty="0">
                <a:latin typeface="Times New Roman"/>
                <a:cs typeface="Times New Roman"/>
              </a:rPr>
              <a:t>Usando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85" dirty="0">
                <a:latin typeface="Times New Roman"/>
                <a:cs typeface="Times New Roman"/>
              </a:rPr>
              <a:t>um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ciclo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sobre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a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sequência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Concatenação</a:t>
            </a:r>
            <a:r>
              <a:rPr spc="-65" dirty="0"/>
              <a:t> </a:t>
            </a:r>
            <a:r>
              <a:rPr dirty="0"/>
              <a:t>de</a:t>
            </a:r>
            <a:r>
              <a:rPr spc="-65" dirty="0"/>
              <a:t> </a:t>
            </a:r>
            <a:r>
              <a:rPr spc="-10" dirty="0"/>
              <a:t>string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68120"/>
            <a:ext cx="4041140" cy="12287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10" dirty="0">
                <a:latin typeface="Times New Roman"/>
                <a:cs typeface="Times New Roman"/>
              </a:rPr>
              <a:t>Podemos</a:t>
            </a:r>
            <a:r>
              <a:rPr sz="1300" spc="105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unir/concatenar</a:t>
            </a:r>
            <a:r>
              <a:rPr sz="1300" spc="8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duas</a:t>
            </a:r>
            <a:r>
              <a:rPr sz="1300" spc="9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string</a:t>
            </a:r>
            <a:r>
              <a:rPr sz="1300" spc="14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para</a:t>
            </a:r>
            <a:r>
              <a:rPr sz="1300" spc="13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formar</a:t>
            </a:r>
            <a:r>
              <a:rPr sz="1300" spc="95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Times New Roman"/>
                <a:cs typeface="Times New Roman"/>
              </a:rPr>
              <a:t>uma </a:t>
            </a:r>
            <a:r>
              <a:rPr sz="1300" dirty="0">
                <a:latin typeface="Times New Roman"/>
                <a:cs typeface="Times New Roman"/>
              </a:rPr>
              <a:t>nova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-2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duas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maneiras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10" dirty="0">
                <a:latin typeface="Times New Roman"/>
                <a:cs typeface="Times New Roman"/>
              </a:rPr>
              <a:t>Usando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o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operador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soma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b="1" spc="-25" dirty="0">
                <a:latin typeface="Arial"/>
                <a:cs typeface="Arial"/>
              </a:rPr>
              <a:t>“+”</a:t>
            </a:r>
            <a:endParaRPr sz="1200">
              <a:latin typeface="Arial"/>
              <a:cs typeface="Arial"/>
            </a:endParaRPr>
          </a:p>
          <a:p>
            <a:pPr marL="330200" marR="195580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spc="20" dirty="0">
                <a:latin typeface="Times New Roman"/>
                <a:cs typeface="Times New Roman"/>
              </a:rPr>
              <a:t>Separando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as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strings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por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b="1" spc="20" dirty="0">
                <a:latin typeface="Times New Roman"/>
                <a:cs typeface="Times New Roman"/>
              </a:rPr>
              <a:t>vírgula</a:t>
            </a:r>
            <a:r>
              <a:rPr sz="1200" b="1" spc="70" dirty="0">
                <a:latin typeface="Times New Roman"/>
                <a:cs typeface="Times New Roman"/>
              </a:rPr>
              <a:t> </a:t>
            </a:r>
            <a:r>
              <a:rPr sz="1200" spc="65" dirty="0">
                <a:latin typeface="Times New Roman"/>
                <a:cs typeface="Times New Roman"/>
              </a:rPr>
              <a:t>no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momento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da 	</a:t>
            </a:r>
            <a:r>
              <a:rPr sz="1200" spc="10" dirty="0">
                <a:latin typeface="Times New Roman"/>
                <a:cs typeface="Times New Roman"/>
              </a:rPr>
              <a:t>impressão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65" dirty="0">
                <a:latin typeface="Times New Roman"/>
                <a:cs typeface="Times New Roman"/>
              </a:rPr>
              <a:t>(um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espaço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será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automaticamente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inserido 	</a:t>
            </a:r>
            <a:r>
              <a:rPr sz="1200" spc="55" dirty="0">
                <a:latin typeface="Times New Roman"/>
                <a:cs typeface="Times New Roman"/>
              </a:rPr>
              <a:t>entre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elas)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304800" y="2438399"/>
            <a:ext cx="3808095" cy="685800"/>
            <a:chOff x="304800" y="2438399"/>
            <a:chExt cx="3808095" cy="68580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04800" y="2438399"/>
              <a:ext cx="1843024" cy="685799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362200" y="2438437"/>
              <a:ext cx="1750187" cy="56434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Concatenação</a:t>
            </a:r>
            <a:r>
              <a:rPr spc="-65" dirty="0"/>
              <a:t> </a:t>
            </a:r>
            <a:r>
              <a:rPr dirty="0"/>
              <a:t>de</a:t>
            </a:r>
            <a:r>
              <a:rPr spc="-65" dirty="0"/>
              <a:t> </a:t>
            </a:r>
            <a:r>
              <a:rPr spc="-10" dirty="0"/>
              <a:t>string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67485"/>
            <a:ext cx="3726815" cy="8255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23495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10" dirty="0">
                <a:latin typeface="Times New Roman"/>
                <a:cs typeface="Times New Roman"/>
              </a:rPr>
              <a:t>Podemos</a:t>
            </a:r>
            <a:r>
              <a:rPr sz="1300" spc="9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acessar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os</a:t>
            </a:r>
            <a:r>
              <a:rPr sz="1300" spc="7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caracteres</a:t>
            </a:r>
            <a:r>
              <a:rPr sz="1300" spc="190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Times New Roman"/>
                <a:cs typeface="Times New Roman"/>
              </a:rPr>
              <a:t>individualmente</a:t>
            </a:r>
            <a:r>
              <a:rPr sz="1300" spc="90" dirty="0">
                <a:latin typeface="Times New Roman"/>
                <a:cs typeface="Times New Roman"/>
              </a:rPr>
              <a:t> </a:t>
            </a:r>
            <a:r>
              <a:rPr sz="1300" spc="35" dirty="0">
                <a:latin typeface="Times New Roman"/>
                <a:cs typeface="Times New Roman"/>
              </a:rPr>
              <a:t>de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string,</a:t>
            </a:r>
            <a:r>
              <a:rPr sz="1300" spc="145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mas</a:t>
            </a:r>
            <a:r>
              <a:rPr sz="1300" spc="11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não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podemos</a:t>
            </a:r>
            <a:r>
              <a:rPr sz="1300" spc="12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modificá-</a:t>
            </a:r>
            <a:r>
              <a:rPr sz="1300" spc="-25" dirty="0">
                <a:latin typeface="Times New Roman"/>
                <a:cs typeface="Times New Roman"/>
              </a:rPr>
              <a:t>los</a:t>
            </a:r>
            <a:endParaRPr sz="1300">
              <a:latin typeface="Times New Roman"/>
              <a:cs typeface="Times New Roman"/>
            </a:endParaRPr>
          </a:p>
          <a:p>
            <a:pPr marL="330200" marR="5080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spc="20" dirty="0">
                <a:latin typeface="Times New Roman"/>
                <a:cs typeface="Times New Roman"/>
              </a:rPr>
              <a:t>Felizmente,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podemos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construir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uma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outra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string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via 	</a:t>
            </a:r>
            <a:r>
              <a:rPr sz="1200" spc="-10" dirty="0">
                <a:latin typeface="Times New Roman"/>
                <a:cs typeface="Times New Roman"/>
              </a:rPr>
              <a:t>concatenação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40587" y="1905024"/>
            <a:ext cx="3321812" cy="1135862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Sequências</a:t>
            </a:r>
            <a:r>
              <a:rPr spc="-85" dirty="0"/>
              <a:t> </a:t>
            </a:r>
            <a:r>
              <a:rPr dirty="0"/>
              <a:t>de</a:t>
            </a:r>
            <a:r>
              <a:rPr spc="-80" dirty="0"/>
              <a:t> </a:t>
            </a:r>
            <a:r>
              <a:rPr spc="-10" dirty="0"/>
              <a:t>escape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27887"/>
            <a:ext cx="3615690" cy="699135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09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Também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chamados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códigos</a:t>
            </a:r>
            <a:r>
              <a:rPr sz="1300" spc="7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8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barra</a:t>
            </a:r>
            <a:r>
              <a:rPr sz="1300" spc="10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invertida</a:t>
            </a:r>
            <a:endParaRPr sz="1300">
              <a:latin typeface="Times New Roman"/>
              <a:cs typeface="Times New Roman"/>
            </a:endParaRPr>
          </a:p>
          <a:p>
            <a:pPr marL="149225" marR="127000" indent="-139700">
              <a:lnSpc>
                <a:spcPct val="100000"/>
              </a:lnSpc>
              <a:spcBef>
                <a:spcPts val="31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45" dirty="0">
                <a:latin typeface="Times New Roman"/>
                <a:cs typeface="Times New Roman"/>
              </a:rPr>
              <a:t>Permitem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o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envio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caracteres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controle</a:t>
            </a:r>
            <a:r>
              <a:rPr sz="1300" spc="90" dirty="0">
                <a:latin typeface="Times New Roman"/>
                <a:cs typeface="Times New Roman"/>
              </a:rPr>
              <a:t> </a:t>
            </a:r>
            <a:r>
              <a:rPr sz="1300" spc="35" dirty="0">
                <a:latin typeface="Times New Roman"/>
                <a:cs typeface="Times New Roman"/>
              </a:rPr>
              <a:t>não </a:t>
            </a:r>
            <a:r>
              <a:rPr sz="1300" spc="10" dirty="0">
                <a:latin typeface="Times New Roman"/>
                <a:cs typeface="Times New Roman"/>
              </a:rPr>
              <a:t>gráficos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para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dispositivos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-20" dirty="0">
                <a:latin typeface="Times New Roman"/>
                <a:cs typeface="Times New Roman"/>
              </a:rPr>
              <a:t>saída</a:t>
            </a:r>
            <a:endParaRPr sz="13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00300" y="1790699"/>
            <a:ext cx="1964563" cy="1257299"/>
          </a:xfrm>
          <a:prstGeom prst="rect">
            <a:avLst/>
          </a:prstGeom>
        </p:spPr>
      </p:pic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339725" y="1787524"/>
          <a:ext cx="1949450" cy="14801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5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5420">
                <a:tc>
                  <a:txBody>
                    <a:bodyPr/>
                    <a:lstStyle/>
                    <a:p>
                      <a:pPr marR="16510"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Código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4241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900" b="1" spc="3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Comando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47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spc="60" dirty="0">
                          <a:latin typeface="Times New Roman"/>
                          <a:cs typeface="Times New Roman"/>
                        </a:rPr>
                        <a:t>\n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dirty="0">
                          <a:latin typeface="Times New Roman"/>
                          <a:cs typeface="Times New Roman"/>
                        </a:rPr>
                        <a:t>nova</a:t>
                      </a:r>
                      <a:r>
                        <a:rPr sz="900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 dirty="0">
                          <a:latin typeface="Times New Roman"/>
                          <a:cs typeface="Times New Roman"/>
                        </a:rPr>
                        <a:t>linha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7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spc="60" dirty="0">
                          <a:latin typeface="Times New Roman"/>
                          <a:cs typeface="Times New Roman"/>
                        </a:rPr>
                        <a:t>\t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spc="-10" dirty="0">
                          <a:latin typeface="Times New Roman"/>
                          <a:cs typeface="Times New Roman"/>
                        </a:rPr>
                        <a:t>tabulação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47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900" spc="-25" dirty="0">
                          <a:latin typeface="Times New Roman"/>
                          <a:cs typeface="Times New Roman"/>
                        </a:rPr>
                        <a:t>\v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900" spc="20" dirty="0">
                          <a:latin typeface="Times New Roman"/>
                          <a:cs typeface="Times New Roman"/>
                        </a:rPr>
                        <a:t>tabulação</a:t>
                      </a:r>
                      <a:r>
                        <a:rPr sz="90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 dirty="0">
                          <a:latin typeface="Times New Roman"/>
                          <a:cs typeface="Times New Roman"/>
                        </a:rPr>
                        <a:t>vertical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spc="50" dirty="0">
                          <a:latin typeface="Times New Roman"/>
                          <a:cs typeface="Times New Roman"/>
                        </a:rPr>
                        <a:t>\b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spc="-10" dirty="0">
                          <a:latin typeface="Times New Roman"/>
                          <a:cs typeface="Times New Roman"/>
                        </a:rPr>
                        <a:t>retrocesso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47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900" spc="-25" dirty="0">
                          <a:latin typeface="Times New Roman"/>
                          <a:cs typeface="Times New Roman"/>
                        </a:rPr>
                        <a:t>\’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900" dirty="0">
                          <a:latin typeface="Times New Roman"/>
                          <a:cs typeface="Times New Roman"/>
                        </a:rPr>
                        <a:t>aspas</a:t>
                      </a:r>
                      <a:r>
                        <a:rPr sz="900" spc="10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 dirty="0">
                          <a:latin typeface="Times New Roman"/>
                          <a:cs typeface="Times New Roman"/>
                        </a:rPr>
                        <a:t>simples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900" spc="-25" dirty="0">
                          <a:latin typeface="Times New Roman"/>
                          <a:cs typeface="Times New Roman"/>
                        </a:rPr>
                        <a:t>\”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900" dirty="0">
                          <a:latin typeface="Times New Roman"/>
                          <a:cs typeface="Times New Roman"/>
                        </a:rPr>
                        <a:t>aspas</a:t>
                      </a:r>
                      <a:r>
                        <a:rPr sz="900" spc="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 dirty="0">
                          <a:latin typeface="Times New Roman"/>
                          <a:cs typeface="Times New Roman"/>
                        </a:rPr>
                        <a:t>duplas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47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900" spc="85" dirty="0">
                          <a:latin typeface="Times New Roman"/>
                          <a:cs typeface="Times New Roman"/>
                        </a:rPr>
                        <a:t>\\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sz="900" dirty="0">
                          <a:latin typeface="Times New Roman"/>
                          <a:cs typeface="Times New Roman"/>
                        </a:rPr>
                        <a:t>barra</a:t>
                      </a:r>
                      <a:r>
                        <a:rPr sz="900" spc="1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 dirty="0">
                          <a:latin typeface="Times New Roman"/>
                          <a:cs typeface="Times New Roman"/>
                        </a:rPr>
                        <a:t>invertida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651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Sequências</a:t>
            </a:r>
            <a:r>
              <a:rPr spc="-85" dirty="0"/>
              <a:t> </a:t>
            </a:r>
            <a:r>
              <a:rPr dirty="0"/>
              <a:t>de</a:t>
            </a:r>
            <a:r>
              <a:rPr spc="-80" dirty="0"/>
              <a:t> </a:t>
            </a:r>
            <a:r>
              <a:rPr spc="-10" dirty="0"/>
              <a:t>escape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pc="-10" dirty="0"/>
              <a:t>As</a:t>
            </a:r>
            <a:r>
              <a:rPr spc="85" dirty="0"/>
              <a:t> </a:t>
            </a:r>
            <a:r>
              <a:rPr dirty="0"/>
              <a:t>sequências</a:t>
            </a:r>
            <a:r>
              <a:rPr spc="80" dirty="0"/>
              <a:t> </a:t>
            </a:r>
            <a:r>
              <a:rPr spc="60" dirty="0"/>
              <a:t>de</a:t>
            </a:r>
            <a:r>
              <a:rPr spc="55" dirty="0"/>
              <a:t> </a:t>
            </a:r>
            <a:r>
              <a:rPr dirty="0"/>
              <a:t>escape</a:t>
            </a:r>
            <a:r>
              <a:rPr spc="80" dirty="0"/>
              <a:t> </a:t>
            </a:r>
            <a:r>
              <a:rPr dirty="0"/>
              <a:t>são</a:t>
            </a:r>
            <a:r>
              <a:rPr spc="55" dirty="0"/>
              <a:t> </a:t>
            </a:r>
            <a:r>
              <a:rPr dirty="0"/>
              <a:t>executas</a:t>
            </a:r>
            <a:r>
              <a:rPr spc="75" dirty="0"/>
              <a:t> </a:t>
            </a:r>
            <a:r>
              <a:rPr spc="50" dirty="0"/>
              <a:t>sempre</a:t>
            </a:r>
            <a:r>
              <a:rPr spc="80" dirty="0"/>
              <a:t> </a:t>
            </a:r>
            <a:r>
              <a:rPr spc="60" dirty="0"/>
              <a:t>que</a:t>
            </a:r>
            <a:r>
              <a:rPr spc="105" dirty="0"/>
              <a:t> </a:t>
            </a:r>
            <a:r>
              <a:rPr spc="45" dirty="0"/>
              <a:t>uma </a:t>
            </a:r>
            <a:r>
              <a:rPr spc="10" dirty="0"/>
              <a:t>barra</a:t>
            </a:r>
            <a:r>
              <a:rPr spc="170" dirty="0"/>
              <a:t> </a:t>
            </a:r>
            <a:r>
              <a:rPr spc="10" dirty="0"/>
              <a:t>invertida</a:t>
            </a:r>
            <a:r>
              <a:rPr spc="85" dirty="0"/>
              <a:t> </a:t>
            </a:r>
            <a:r>
              <a:rPr spc="10" dirty="0"/>
              <a:t>é</a:t>
            </a:r>
            <a:r>
              <a:rPr spc="80" dirty="0"/>
              <a:t> </a:t>
            </a:r>
            <a:r>
              <a:rPr spc="45" dirty="0"/>
              <a:t>encontrada</a:t>
            </a:r>
          </a:p>
          <a:p>
            <a:pPr marL="149225" marR="219710" indent="-139700">
              <a:lnSpc>
                <a:spcPct val="100000"/>
              </a:lnSpc>
              <a:spcBef>
                <a:spcPts val="310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pc="20" dirty="0"/>
              <a:t>Para</a:t>
            </a:r>
            <a:r>
              <a:rPr spc="5" dirty="0"/>
              <a:t> </a:t>
            </a:r>
            <a:r>
              <a:rPr spc="20" dirty="0"/>
              <a:t>evitar</a:t>
            </a:r>
            <a:r>
              <a:rPr spc="5" dirty="0"/>
              <a:t> </a:t>
            </a:r>
            <a:r>
              <a:rPr spc="60" dirty="0"/>
              <a:t>que</a:t>
            </a:r>
            <a:r>
              <a:rPr spc="5" dirty="0"/>
              <a:t> </a:t>
            </a:r>
            <a:r>
              <a:rPr spc="20" dirty="0"/>
              <a:t>as</a:t>
            </a:r>
            <a:r>
              <a:rPr spc="35" dirty="0"/>
              <a:t> </a:t>
            </a:r>
            <a:r>
              <a:rPr spc="20" dirty="0"/>
              <a:t>sequências </a:t>
            </a:r>
            <a:r>
              <a:rPr spc="60" dirty="0"/>
              <a:t>de</a:t>
            </a:r>
            <a:r>
              <a:rPr spc="5" dirty="0"/>
              <a:t> </a:t>
            </a:r>
            <a:r>
              <a:rPr spc="20" dirty="0"/>
              <a:t>escape</a:t>
            </a:r>
            <a:r>
              <a:rPr spc="50" dirty="0"/>
              <a:t> </a:t>
            </a:r>
            <a:r>
              <a:rPr spc="-10" dirty="0"/>
              <a:t>funcionem, </a:t>
            </a:r>
            <a:r>
              <a:rPr spc="50" dirty="0"/>
              <a:t>basta </a:t>
            </a:r>
            <a:r>
              <a:rPr dirty="0"/>
              <a:t>definir</a:t>
            </a:r>
            <a:r>
              <a:rPr spc="40" dirty="0"/>
              <a:t> </a:t>
            </a:r>
            <a:r>
              <a:rPr dirty="0"/>
              <a:t>a</a:t>
            </a:r>
            <a:r>
              <a:rPr spc="50" dirty="0"/>
              <a:t> </a:t>
            </a:r>
            <a:r>
              <a:rPr dirty="0"/>
              <a:t>string</a:t>
            </a:r>
            <a:r>
              <a:rPr spc="100" dirty="0"/>
              <a:t> </a:t>
            </a:r>
            <a:r>
              <a:rPr dirty="0"/>
              <a:t>como</a:t>
            </a:r>
            <a:r>
              <a:rPr spc="60" dirty="0"/>
              <a:t> </a:t>
            </a:r>
            <a:r>
              <a:rPr spc="70" dirty="0"/>
              <a:t>uma</a:t>
            </a:r>
            <a:r>
              <a:rPr spc="114" dirty="0"/>
              <a:t> </a:t>
            </a:r>
            <a:r>
              <a:rPr b="1" i="1" spc="-10" dirty="0">
                <a:latin typeface="Trebuchet MS"/>
                <a:cs typeface="Trebuchet MS"/>
              </a:rPr>
              <a:t>Raw</a:t>
            </a:r>
            <a:r>
              <a:rPr b="1" i="1" spc="50" dirty="0">
                <a:latin typeface="Trebuchet MS"/>
                <a:cs typeface="Trebuchet MS"/>
              </a:rPr>
              <a:t> </a:t>
            </a:r>
            <a:r>
              <a:rPr b="1" i="1" spc="-10" dirty="0">
                <a:latin typeface="Trebuchet MS"/>
                <a:cs typeface="Trebuchet MS"/>
              </a:rPr>
              <a:t>String</a:t>
            </a:r>
          </a:p>
          <a:p>
            <a:pPr marL="330835" lvl="1" indent="-121920">
              <a:lnSpc>
                <a:spcPct val="100000"/>
              </a:lnSpc>
              <a:spcBef>
                <a:spcPts val="31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20" dirty="0">
                <a:latin typeface="Times New Roman"/>
                <a:cs typeface="Times New Roman"/>
              </a:rPr>
              <a:t>Para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isto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basta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preceder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a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string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com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b="1" spc="10" dirty="0">
                <a:latin typeface="Times New Roman"/>
                <a:cs typeface="Times New Roman"/>
              </a:rPr>
              <a:t>r</a:t>
            </a:r>
            <a:r>
              <a:rPr sz="1200" b="1" spc="15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ou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b="1" spc="-50" dirty="0">
                <a:latin typeface="Times New Roman"/>
                <a:cs typeface="Times New Roman"/>
              </a:rPr>
              <a:t>R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219200" y="2286037"/>
            <a:ext cx="1964563" cy="678649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0" dirty="0"/>
              <a:t>Formatação</a:t>
            </a:r>
            <a:r>
              <a:rPr spc="-30" dirty="0"/>
              <a:t> </a:t>
            </a:r>
            <a:r>
              <a:rPr dirty="0"/>
              <a:t>de</a:t>
            </a:r>
            <a:r>
              <a:rPr spc="-30" dirty="0"/>
              <a:t> </a:t>
            </a:r>
            <a:r>
              <a:rPr spc="-10" dirty="0"/>
              <a:t>strings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68120"/>
            <a:ext cx="3787140" cy="15132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111125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20" dirty="0">
                <a:latin typeface="Times New Roman"/>
                <a:cs typeface="Times New Roman"/>
              </a:rPr>
              <a:t>Também é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possível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realizar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a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formatação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de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string </a:t>
            </a:r>
            <a:r>
              <a:rPr sz="1300" spc="30" dirty="0">
                <a:latin typeface="Times New Roman"/>
                <a:cs typeface="Times New Roman"/>
              </a:rPr>
              <a:t>utilizando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30" dirty="0">
                <a:latin typeface="Times New Roman"/>
                <a:cs typeface="Times New Roman"/>
              </a:rPr>
              <a:t>o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Times New Roman"/>
                <a:cs typeface="Times New Roman"/>
              </a:rPr>
              <a:t>operado</a:t>
            </a:r>
            <a:r>
              <a:rPr sz="1300" spc="85" dirty="0">
                <a:latin typeface="Times New Roman"/>
                <a:cs typeface="Times New Roman"/>
              </a:rPr>
              <a:t> </a:t>
            </a:r>
            <a:r>
              <a:rPr sz="1300" b="1" spc="-50" dirty="0">
                <a:latin typeface="Times New Roman"/>
                <a:cs typeface="Times New Roman"/>
              </a:rPr>
              <a:t>%</a:t>
            </a:r>
            <a:endParaRPr sz="1300">
              <a:latin typeface="Times New Roman"/>
              <a:cs typeface="Times New Roman"/>
            </a:endParaRPr>
          </a:p>
          <a:p>
            <a:pPr marL="149860" indent="-139700">
              <a:lnSpc>
                <a:spcPct val="100000"/>
              </a:lnSpc>
              <a:spcBef>
                <a:spcPts val="310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Forma</a:t>
            </a:r>
            <a:r>
              <a:rPr sz="1300" spc="10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geral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1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string-a-ser-</a:t>
            </a:r>
            <a:r>
              <a:rPr sz="1200" spc="45" dirty="0">
                <a:latin typeface="Times New Roman"/>
                <a:cs typeface="Times New Roman"/>
              </a:rPr>
              <a:t>formatada</a:t>
            </a:r>
            <a:r>
              <a:rPr sz="1200" spc="3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%</a:t>
            </a:r>
            <a:r>
              <a:rPr sz="1200" spc="3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(lista-de-</a:t>
            </a:r>
            <a:r>
              <a:rPr sz="1200" spc="-10" dirty="0">
                <a:latin typeface="Times New Roman"/>
                <a:cs typeface="Times New Roman"/>
              </a:rPr>
              <a:t>valores)</a:t>
            </a:r>
            <a:endParaRPr sz="1200">
              <a:latin typeface="Times New Roman"/>
              <a:cs typeface="Times New Roman"/>
            </a:endParaRPr>
          </a:p>
          <a:p>
            <a:pPr marL="149225" marR="5080" indent="-139700">
              <a:lnSpc>
                <a:spcPct val="100000"/>
              </a:lnSpc>
              <a:spcBef>
                <a:spcPts val="2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10" dirty="0">
                <a:latin typeface="Times New Roman"/>
                <a:cs typeface="Times New Roman"/>
              </a:rPr>
              <a:t>Todo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conteúdo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da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string</a:t>
            </a:r>
            <a:r>
              <a:rPr sz="1300" spc="60" dirty="0">
                <a:latin typeface="Times New Roman"/>
                <a:cs typeface="Times New Roman"/>
              </a:rPr>
              <a:t> da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esquerda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precedido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25" dirty="0">
                <a:latin typeface="Times New Roman"/>
                <a:cs typeface="Times New Roman"/>
              </a:rPr>
              <a:t>por </a:t>
            </a:r>
            <a:r>
              <a:rPr sz="1300" spc="85" dirty="0">
                <a:latin typeface="Times New Roman"/>
                <a:cs typeface="Times New Roman"/>
              </a:rPr>
              <a:t>um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%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é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substituído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por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spc="85" dirty="0">
                <a:latin typeface="Times New Roman"/>
                <a:cs typeface="Times New Roman"/>
              </a:rPr>
              <a:t>um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valor</a:t>
            </a:r>
            <a:r>
              <a:rPr sz="1300" spc="-1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direita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40" dirty="0">
                <a:latin typeface="Times New Roman"/>
                <a:cs typeface="Times New Roman"/>
              </a:rPr>
              <a:t>(entre </a:t>
            </a:r>
            <a:r>
              <a:rPr sz="1300" spc="35" dirty="0">
                <a:latin typeface="Times New Roman"/>
                <a:cs typeface="Times New Roman"/>
              </a:rPr>
              <a:t>parênteses)</a:t>
            </a:r>
            <a:endParaRPr sz="13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8600" y="2590799"/>
            <a:ext cx="4143375" cy="542924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20" dirty="0"/>
              <a:t>Formatação</a:t>
            </a:r>
            <a:r>
              <a:rPr spc="-30" dirty="0"/>
              <a:t> </a:t>
            </a:r>
            <a:r>
              <a:rPr dirty="0"/>
              <a:t>de</a:t>
            </a:r>
            <a:r>
              <a:rPr spc="-30" dirty="0"/>
              <a:t> </a:t>
            </a:r>
            <a:r>
              <a:rPr spc="-10" dirty="0"/>
              <a:t>strings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67485"/>
            <a:ext cx="2155825" cy="8178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10" dirty="0">
                <a:latin typeface="Times New Roman"/>
                <a:cs typeface="Times New Roman"/>
              </a:rPr>
              <a:t>Na</a:t>
            </a:r>
            <a:r>
              <a:rPr sz="1300" spc="8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string</a:t>
            </a:r>
            <a:r>
              <a:rPr sz="1300" spc="10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da</a:t>
            </a:r>
            <a:r>
              <a:rPr sz="1300" spc="8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esquerda,</a:t>
            </a:r>
            <a:r>
              <a:rPr sz="1300" spc="145" dirty="0">
                <a:latin typeface="Times New Roman"/>
                <a:cs typeface="Times New Roman"/>
              </a:rPr>
              <a:t> </a:t>
            </a:r>
            <a:r>
              <a:rPr sz="1300" spc="-50" dirty="0">
                <a:latin typeface="Times New Roman"/>
                <a:cs typeface="Times New Roman"/>
              </a:rPr>
              <a:t>o </a:t>
            </a:r>
            <a:r>
              <a:rPr sz="1300" spc="50" dirty="0">
                <a:latin typeface="Times New Roman"/>
                <a:cs typeface="Times New Roman"/>
              </a:rPr>
              <a:t>conjunto</a:t>
            </a:r>
            <a:r>
              <a:rPr sz="1300" spc="-5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-6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caracteres</a:t>
            </a:r>
            <a:r>
              <a:rPr sz="1300" spc="50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depois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65" dirty="0">
                <a:latin typeface="Times New Roman"/>
                <a:cs typeface="Times New Roman"/>
              </a:rPr>
              <a:t>do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%</a:t>
            </a:r>
            <a:r>
              <a:rPr sz="1300" spc="7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define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o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tipo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35" dirty="0">
                <a:latin typeface="Times New Roman"/>
                <a:cs typeface="Times New Roman"/>
              </a:rPr>
              <a:t>de </a:t>
            </a:r>
            <a:r>
              <a:rPr sz="1300" spc="20" dirty="0">
                <a:latin typeface="Times New Roman"/>
                <a:cs typeface="Times New Roman"/>
              </a:rPr>
              <a:t>formatação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a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ser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executada</a:t>
            </a:r>
            <a:endParaRPr sz="1300">
              <a:latin typeface="Times New Roman"/>
              <a:cs typeface="Times New Roman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28600" y="2590799"/>
            <a:ext cx="4143375" cy="542925"/>
          </a:xfrm>
          <a:prstGeom prst="rect">
            <a:avLst/>
          </a:prstGeom>
        </p:spPr>
      </p:pic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2473325" y="1025524"/>
          <a:ext cx="2139950" cy="14820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46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19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5420">
                <a:tc>
                  <a:txBody>
                    <a:bodyPr/>
                    <a:lstStyle/>
                    <a:p>
                      <a:pPr marR="112395" algn="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Código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236854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Tipo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7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sz="900" b="1" spc="2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formatação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00" spc="-25" dirty="0">
                          <a:latin typeface="Times New Roman"/>
                          <a:cs typeface="Times New Roman"/>
                        </a:rPr>
                        <a:t>%c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4635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00" spc="-10" dirty="0">
                          <a:latin typeface="Times New Roman"/>
                          <a:cs typeface="Times New Roman"/>
                        </a:rPr>
                        <a:t>caractere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00" spc="-25" dirty="0">
                          <a:latin typeface="Times New Roman"/>
                          <a:cs typeface="Times New Roman"/>
                        </a:rPr>
                        <a:t>%s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4635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00" spc="-10" dirty="0">
                          <a:latin typeface="Times New Roman"/>
                          <a:cs typeface="Times New Roman"/>
                        </a:rPr>
                        <a:t>string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47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00" spc="-25" dirty="0">
                          <a:latin typeface="Times New Roman"/>
                          <a:cs typeface="Times New Roman"/>
                        </a:rPr>
                        <a:t>%d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4635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00" spc="-10" dirty="0">
                          <a:latin typeface="Times New Roman"/>
                          <a:cs typeface="Times New Roman"/>
                        </a:rPr>
                        <a:t>inteiro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spc="-25" dirty="0">
                          <a:latin typeface="Times New Roman"/>
                          <a:cs typeface="Times New Roman"/>
                        </a:rPr>
                        <a:t>%u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4635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spc="10" dirty="0">
                          <a:latin typeface="Times New Roman"/>
                          <a:cs typeface="Times New Roman"/>
                        </a:rPr>
                        <a:t>inteiro</a:t>
                      </a:r>
                      <a:r>
                        <a:rPr sz="900" spc="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10" dirty="0">
                          <a:latin typeface="Times New Roman"/>
                          <a:cs typeface="Times New Roman"/>
                        </a:rPr>
                        <a:t>sem</a:t>
                      </a:r>
                      <a:r>
                        <a:rPr sz="900" spc="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 dirty="0">
                          <a:latin typeface="Times New Roman"/>
                          <a:cs typeface="Times New Roman"/>
                        </a:rPr>
                        <a:t>sinal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00" spc="-25" dirty="0">
                          <a:latin typeface="Times New Roman"/>
                          <a:cs typeface="Times New Roman"/>
                        </a:rPr>
                        <a:t>%f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4635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00" spc="20" dirty="0">
                          <a:latin typeface="Times New Roman"/>
                          <a:cs typeface="Times New Roman"/>
                        </a:rPr>
                        <a:t>reais</a:t>
                      </a:r>
                      <a:r>
                        <a:rPr sz="900" spc="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20" dirty="0">
                          <a:latin typeface="Times New Roman"/>
                          <a:cs typeface="Times New Roman"/>
                        </a:rPr>
                        <a:t>(ponto</a:t>
                      </a:r>
                      <a:r>
                        <a:rPr sz="90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 dirty="0">
                          <a:latin typeface="Times New Roman"/>
                          <a:cs typeface="Times New Roman"/>
                        </a:rPr>
                        <a:t>flutuante)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marR="142240" algn="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spc="-20" dirty="0">
                          <a:latin typeface="Times New Roman"/>
                          <a:cs typeface="Times New Roman"/>
                        </a:rPr>
                        <a:t>%.Nf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4635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900" dirty="0">
                          <a:latin typeface="Times New Roman"/>
                          <a:cs typeface="Times New Roman"/>
                        </a:rPr>
                        <a:t>reais</a:t>
                      </a:r>
                      <a:r>
                        <a:rPr sz="9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dirty="0">
                          <a:latin typeface="Times New Roman"/>
                          <a:cs typeface="Times New Roman"/>
                        </a:rPr>
                        <a:t>com</a:t>
                      </a:r>
                      <a:r>
                        <a:rPr sz="900" spc="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dirty="0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sz="900" spc="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dirty="0">
                          <a:latin typeface="Times New Roman"/>
                          <a:cs typeface="Times New Roman"/>
                        </a:rPr>
                        <a:t>casas</a:t>
                      </a:r>
                      <a:r>
                        <a:rPr sz="9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10" dirty="0">
                          <a:latin typeface="Times New Roman"/>
                          <a:cs typeface="Times New Roman"/>
                        </a:rPr>
                        <a:t>decimais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87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E7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4785">
                <a:tc>
                  <a:txBody>
                    <a:bodyPr/>
                    <a:lstStyle/>
                    <a:p>
                      <a:pPr marL="17907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00" spc="-25" dirty="0">
                          <a:latin typeface="Times New Roman"/>
                          <a:cs typeface="Times New Roman"/>
                        </a:rPr>
                        <a:t>%%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/>
                    <a:lstStyle/>
                    <a:p>
                      <a:pPr marL="4635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900" spc="10" dirty="0">
                          <a:latin typeface="Times New Roman"/>
                          <a:cs typeface="Times New Roman"/>
                        </a:rPr>
                        <a:t>símbolo</a:t>
                      </a:r>
                      <a:r>
                        <a:rPr sz="9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10" dirty="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sz="900" spc="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spc="-50" dirty="0">
                          <a:latin typeface="Times New Roman"/>
                          <a:cs typeface="Times New Roman"/>
                        </a:rPr>
                        <a:t>%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1524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CC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Manipulando</a:t>
            </a:r>
            <a:r>
              <a:rPr spc="-55" dirty="0"/>
              <a:t> </a:t>
            </a:r>
            <a:r>
              <a:rPr spc="-10" dirty="0"/>
              <a:t>strings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68120"/>
            <a:ext cx="3943985" cy="17538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10" dirty="0">
                <a:latin typeface="Times New Roman"/>
                <a:cs typeface="Times New Roman"/>
              </a:rPr>
              <a:t>Podemos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procurar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b="1" spc="55" dirty="0">
                <a:latin typeface="Times New Roman"/>
                <a:cs typeface="Times New Roman"/>
              </a:rPr>
              <a:t>string</a:t>
            </a:r>
            <a:r>
              <a:rPr sz="1300" b="1" spc="80" dirty="0">
                <a:latin typeface="Times New Roman"/>
                <a:cs typeface="Times New Roman"/>
              </a:rPr>
              <a:t> menor </a:t>
            </a:r>
            <a:r>
              <a:rPr sz="1300" spc="60" dirty="0">
                <a:latin typeface="Times New Roman"/>
                <a:cs typeface="Times New Roman"/>
              </a:rPr>
              <a:t>dentro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45" dirty="0">
                <a:latin typeface="Times New Roman"/>
                <a:cs typeface="Times New Roman"/>
              </a:rPr>
              <a:t> uma</a:t>
            </a:r>
            <a:endParaRPr sz="1300">
              <a:latin typeface="Times New Roman"/>
              <a:cs typeface="Times New Roman"/>
            </a:endParaRPr>
          </a:p>
          <a:p>
            <a:pPr marL="149225">
              <a:lnSpc>
                <a:spcPct val="100000"/>
              </a:lnSpc>
            </a:pPr>
            <a:r>
              <a:rPr sz="1300" b="1" spc="55" dirty="0">
                <a:latin typeface="Times New Roman"/>
                <a:cs typeface="Times New Roman"/>
              </a:rPr>
              <a:t>string</a:t>
            </a:r>
            <a:r>
              <a:rPr sz="1300" b="1" spc="5" dirty="0">
                <a:latin typeface="Times New Roman"/>
                <a:cs typeface="Times New Roman"/>
              </a:rPr>
              <a:t> </a:t>
            </a:r>
            <a:r>
              <a:rPr sz="1300" b="1" spc="55" dirty="0">
                <a:latin typeface="Times New Roman"/>
                <a:cs typeface="Times New Roman"/>
              </a:rPr>
              <a:t>maior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-35" dirty="0">
                <a:latin typeface="Times New Roman"/>
                <a:cs typeface="Times New Roman"/>
              </a:rPr>
              <a:t>Ex: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palavra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dentro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uma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20" dirty="0">
                <a:latin typeface="Times New Roman"/>
                <a:cs typeface="Times New Roman"/>
              </a:rPr>
              <a:t>frase</a:t>
            </a:r>
            <a:endParaRPr sz="1200">
              <a:latin typeface="Times New Roman"/>
              <a:cs typeface="Times New Roman"/>
            </a:endParaRPr>
          </a:p>
          <a:p>
            <a:pPr marL="149860" indent="-139700">
              <a:lnSpc>
                <a:spcPct val="100000"/>
              </a:lnSpc>
              <a:spcBef>
                <a:spcPts val="300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10" dirty="0">
                <a:latin typeface="Times New Roman"/>
                <a:cs typeface="Times New Roman"/>
              </a:rPr>
              <a:t>Para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isso,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basta</a:t>
            </a:r>
            <a:r>
              <a:rPr sz="1300" spc="10" dirty="0">
                <a:latin typeface="Times New Roman"/>
                <a:cs typeface="Times New Roman"/>
              </a:rPr>
              <a:t> utilizar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o</a:t>
            </a:r>
            <a:r>
              <a:rPr sz="1300" spc="-15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Times New Roman"/>
                <a:cs typeface="Times New Roman"/>
              </a:rPr>
              <a:t>operador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b="1" spc="50" dirty="0">
                <a:latin typeface="Times New Roman"/>
                <a:cs typeface="Times New Roman"/>
              </a:rPr>
              <a:t>in</a:t>
            </a:r>
            <a:r>
              <a:rPr sz="1300" spc="50" dirty="0">
                <a:latin typeface="Times New Roman"/>
                <a:cs typeface="Times New Roman"/>
              </a:rPr>
              <a:t>.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Forma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geral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string1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string2</a:t>
            </a:r>
            <a:endParaRPr sz="12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645"/>
              </a:spcBef>
              <a:buClr>
                <a:srgbClr val="0E6EC5"/>
              </a:buClr>
              <a:buFont typeface="DejaVu Sans"/>
              <a:buChar char="⚫"/>
            </a:pPr>
            <a:endParaRPr sz="1200">
              <a:latin typeface="Times New Roman"/>
              <a:cs typeface="Times New Roman"/>
            </a:endParaRPr>
          </a:p>
          <a:p>
            <a:pPr marL="149225" marR="248285" indent="-139700">
              <a:lnSpc>
                <a:spcPct val="100000"/>
              </a:lnSpc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100" dirty="0">
                <a:latin typeface="Times New Roman"/>
                <a:cs typeface="Times New Roman"/>
              </a:rPr>
              <a:t>O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resultado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será </a:t>
            </a:r>
            <a:r>
              <a:rPr sz="1300" b="1" spc="20" dirty="0">
                <a:latin typeface="Times New Roman"/>
                <a:cs typeface="Times New Roman"/>
              </a:rPr>
              <a:t>True</a:t>
            </a:r>
            <a:r>
              <a:rPr sz="1300" b="1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se</a:t>
            </a:r>
            <a:r>
              <a:rPr sz="1300" spc="-35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a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string1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existir</a:t>
            </a:r>
            <a:r>
              <a:rPr sz="1300" spc="-4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dentro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spc="35" dirty="0">
                <a:latin typeface="Times New Roman"/>
                <a:cs typeface="Times New Roman"/>
              </a:rPr>
              <a:t>da </a:t>
            </a:r>
            <a:r>
              <a:rPr sz="1300" dirty="0">
                <a:latin typeface="Times New Roman"/>
                <a:cs typeface="Times New Roman"/>
              </a:rPr>
              <a:t>string2,</a:t>
            </a:r>
            <a:r>
              <a:rPr sz="1300" spc="13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e</a:t>
            </a:r>
            <a:r>
              <a:rPr sz="1300" spc="145" dirty="0">
                <a:latin typeface="Times New Roman"/>
                <a:cs typeface="Times New Roman"/>
              </a:rPr>
              <a:t> </a:t>
            </a:r>
            <a:r>
              <a:rPr sz="1300" b="1" dirty="0">
                <a:latin typeface="Times New Roman"/>
                <a:cs typeface="Times New Roman"/>
              </a:rPr>
              <a:t>False</a:t>
            </a:r>
            <a:r>
              <a:rPr sz="1300" dirty="0">
                <a:latin typeface="Times New Roman"/>
                <a:cs typeface="Times New Roman"/>
              </a:rPr>
              <a:t>,</a:t>
            </a:r>
            <a:r>
              <a:rPr sz="1300" spc="12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caso</a:t>
            </a:r>
            <a:r>
              <a:rPr sz="1300" spc="7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contrário</a:t>
            </a:r>
            <a:endParaRPr sz="1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Manipulando</a:t>
            </a:r>
            <a:r>
              <a:rPr spc="-55" dirty="0"/>
              <a:t> </a:t>
            </a:r>
            <a:r>
              <a:rPr spc="-10" dirty="0"/>
              <a:t>strings</a:t>
            </a:r>
          </a:p>
        </p:txBody>
      </p:sp>
      <p:grpSp>
        <p:nvGrpSpPr>
          <p:cNvPr id="6" name="object 6"/>
          <p:cNvGrpSpPr/>
          <p:nvPr/>
        </p:nvGrpSpPr>
        <p:grpSpPr>
          <a:xfrm>
            <a:off x="292861" y="1814512"/>
            <a:ext cx="4174490" cy="1462405"/>
            <a:chOff x="292861" y="1814512"/>
            <a:chExt cx="4174490" cy="1462405"/>
          </a:xfrm>
        </p:grpSpPr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92861" y="1819274"/>
              <a:ext cx="2450338" cy="1457325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895600" y="1814512"/>
              <a:ext cx="1571625" cy="442912"/>
            </a:xfrm>
            <a:prstGeom prst="rect">
              <a:avLst/>
            </a:prstGeom>
          </p:spPr>
        </p:pic>
      </p:grpSp>
      <p:sp>
        <p:nvSpPr>
          <p:cNvPr id="9" name="object 9"/>
          <p:cNvSpPr txBox="1"/>
          <p:nvPr/>
        </p:nvSpPr>
        <p:spPr>
          <a:xfrm>
            <a:off x="261874" y="967485"/>
            <a:ext cx="4040504" cy="8763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70485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20" dirty="0">
                <a:latin typeface="Times New Roman"/>
                <a:cs typeface="Times New Roman"/>
              </a:rPr>
              <a:t>Procurando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b="1" spc="55" dirty="0">
                <a:latin typeface="Times New Roman"/>
                <a:cs typeface="Times New Roman"/>
              </a:rPr>
              <a:t>string</a:t>
            </a:r>
            <a:r>
              <a:rPr sz="1300" b="1" spc="50" dirty="0">
                <a:latin typeface="Times New Roman"/>
                <a:cs typeface="Times New Roman"/>
              </a:rPr>
              <a:t> </a:t>
            </a:r>
            <a:r>
              <a:rPr sz="1300" b="1" spc="80" dirty="0">
                <a:latin typeface="Times New Roman"/>
                <a:cs typeface="Times New Roman"/>
              </a:rPr>
              <a:t>menor</a:t>
            </a:r>
            <a:r>
              <a:rPr sz="1300" b="1" spc="3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dentro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de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spc="15" dirty="0">
                <a:latin typeface="Times New Roman"/>
                <a:cs typeface="Times New Roman"/>
              </a:rPr>
              <a:t> </a:t>
            </a:r>
            <a:r>
              <a:rPr sz="1300" b="1" spc="45" dirty="0">
                <a:latin typeface="Times New Roman"/>
                <a:cs typeface="Times New Roman"/>
              </a:rPr>
              <a:t>string </a:t>
            </a:r>
            <a:r>
              <a:rPr sz="1300" b="1" spc="55" dirty="0">
                <a:latin typeface="Times New Roman"/>
                <a:cs typeface="Times New Roman"/>
              </a:rPr>
              <a:t>maior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30" dirty="0">
                <a:latin typeface="Times New Roman"/>
                <a:cs typeface="Times New Roman"/>
              </a:rPr>
              <a:t>No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caso, </a:t>
            </a:r>
            <a:r>
              <a:rPr sz="1200" spc="30" dirty="0">
                <a:latin typeface="Times New Roman"/>
                <a:cs typeface="Times New Roman"/>
              </a:rPr>
              <a:t>as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string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devem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estar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escritas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exatamente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iguais</a:t>
            </a:r>
            <a:endParaRPr sz="1200">
              <a:latin typeface="Times New Roman"/>
              <a:cs typeface="Times New Roman"/>
            </a:endParaRPr>
          </a:p>
          <a:p>
            <a:pPr marL="28575">
              <a:lnSpc>
                <a:spcPct val="100000"/>
              </a:lnSpc>
              <a:spcBef>
                <a:spcPts val="280"/>
              </a:spcBef>
              <a:tabLst>
                <a:tab pos="2641600" algn="l"/>
              </a:tabLst>
            </a:pPr>
            <a:r>
              <a:rPr sz="1300" spc="-10" dirty="0">
                <a:latin typeface="Times New Roman"/>
                <a:cs typeface="Times New Roman"/>
              </a:rPr>
              <a:t>Exemplos</a:t>
            </a:r>
            <a:r>
              <a:rPr sz="1300" dirty="0">
                <a:latin typeface="Times New Roman"/>
                <a:cs typeface="Times New Roman"/>
              </a:rPr>
              <a:t>	</a:t>
            </a:r>
            <a:r>
              <a:rPr sz="1300" spc="-20" dirty="0">
                <a:latin typeface="Times New Roman"/>
                <a:cs typeface="Times New Roman"/>
              </a:rPr>
              <a:t>Saída</a:t>
            </a:r>
            <a:endParaRPr sz="1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Definição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26314"/>
            <a:ext cx="3914140" cy="129159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b="1" spc="20" dirty="0">
                <a:latin typeface="Times New Roman"/>
                <a:cs typeface="Times New Roman"/>
              </a:rPr>
              <a:t>Cadeia</a:t>
            </a:r>
            <a:r>
              <a:rPr sz="1300" b="1" spc="15" dirty="0">
                <a:latin typeface="Times New Roman"/>
                <a:cs typeface="Times New Roman"/>
              </a:rPr>
              <a:t> </a:t>
            </a:r>
            <a:r>
              <a:rPr sz="1300" b="1" spc="95" dirty="0">
                <a:latin typeface="Times New Roman"/>
                <a:cs typeface="Times New Roman"/>
              </a:rPr>
              <a:t>de</a:t>
            </a:r>
            <a:r>
              <a:rPr sz="1300" b="1" spc="30" dirty="0">
                <a:latin typeface="Times New Roman"/>
                <a:cs typeface="Times New Roman"/>
              </a:rPr>
              <a:t> </a:t>
            </a:r>
            <a:r>
              <a:rPr sz="1300" b="1" spc="20" dirty="0">
                <a:latin typeface="Times New Roman"/>
                <a:cs typeface="Times New Roman"/>
              </a:rPr>
              <a:t>caracteres</a:t>
            </a:r>
            <a:r>
              <a:rPr sz="1300" b="1" spc="55" dirty="0">
                <a:latin typeface="Times New Roman"/>
                <a:cs typeface="Times New Roman"/>
              </a:rPr>
              <a:t> </a:t>
            </a:r>
            <a:r>
              <a:rPr sz="1300" b="1" spc="105" dirty="0">
                <a:latin typeface="Times New Roman"/>
                <a:cs typeface="Times New Roman"/>
              </a:rPr>
              <a:t>ou</a:t>
            </a:r>
            <a:r>
              <a:rPr sz="1300" b="1" spc="85" dirty="0">
                <a:latin typeface="Times New Roman"/>
                <a:cs typeface="Times New Roman"/>
              </a:rPr>
              <a:t> </a:t>
            </a:r>
            <a:r>
              <a:rPr sz="1300" b="1" spc="-10" dirty="0">
                <a:latin typeface="Times New Roman"/>
                <a:cs typeface="Times New Roman"/>
              </a:rPr>
              <a:t>String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10" dirty="0">
                <a:latin typeface="Times New Roman"/>
                <a:cs typeface="Times New Roman"/>
              </a:rPr>
              <a:t>Sequência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caracteres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adjacentes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na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memória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30" dirty="0">
                <a:latin typeface="Times New Roman"/>
                <a:cs typeface="Times New Roman"/>
              </a:rPr>
              <a:t>Permite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representar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palavras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ou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frases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dentro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35" dirty="0">
                <a:latin typeface="Times New Roman"/>
                <a:cs typeface="Times New Roman"/>
              </a:rPr>
              <a:t>do</a:t>
            </a:r>
            <a:endParaRPr sz="1200">
              <a:latin typeface="Times New Roman"/>
              <a:cs typeface="Times New Roman"/>
            </a:endParaRPr>
          </a:p>
          <a:p>
            <a:pPr marL="332105">
              <a:lnSpc>
                <a:spcPct val="100000"/>
              </a:lnSpc>
              <a:spcBef>
                <a:spcPts val="5"/>
              </a:spcBef>
            </a:pPr>
            <a:r>
              <a:rPr sz="1200" spc="40" dirty="0">
                <a:latin typeface="Times New Roman"/>
                <a:cs typeface="Times New Roman"/>
              </a:rPr>
              <a:t>computador</a:t>
            </a:r>
            <a:endParaRPr sz="1200">
              <a:latin typeface="Times New Roman"/>
              <a:cs typeface="Times New Roman"/>
            </a:endParaRPr>
          </a:p>
          <a:p>
            <a:pPr marL="330200" marR="5080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dirty="0">
                <a:latin typeface="Times New Roman"/>
                <a:cs typeface="Times New Roman"/>
              </a:rPr>
              <a:t>Em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outras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palavras,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strings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são</a:t>
            </a:r>
            <a:r>
              <a:rPr sz="1200" spc="1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listas.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spc="-70" dirty="0">
                <a:latin typeface="Times New Roman"/>
                <a:cs typeface="Times New Roman"/>
              </a:rPr>
              <a:t>A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diferença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é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que 	</a:t>
            </a:r>
            <a:r>
              <a:rPr sz="1200" dirty="0">
                <a:latin typeface="Times New Roman"/>
                <a:cs typeface="Times New Roman"/>
              </a:rPr>
              <a:t>cada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posição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da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lista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contém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85" dirty="0">
                <a:latin typeface="Times New Roman"/>
                <a:cs typeface="Times New Roman"/>
              </a:rPr>
              <a:t>um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único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caractere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Manipulando</a:t>
            </a:r>
            <a:r>
              <a:rPr spc="-55" dirty="0"/>
              <a:t> </a:t>
            </a:r>
            <a:r>
              <a:rPr spc="-10" dirty="0"/>
              <a:t>strings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266700" y="2171699"/>
            <a:ext cx="3922395" cy="871855"/>
            <a:chOff x="266700" y="2171699"/>
            <a:chExt cx="3922395" cy="87185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66700" y="2171699"/>
              <a:ext cx="2264537" cy="871537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552700" y="2171699"/>
              <a:ext cx="1635887" cy="342900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255524" y="968120"/>
            <a:ext cx="3930650" cy="11811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55575" marR="9017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55575" algn="l"/>
              </a:tabLst>
            </a:pPr>
            <a:r>
              <a:rPr sz="1300" spc="20" dirty="0">
                <a:latin typeface="Times New Roman"/>
                <a:cs typeface="Times New Roman"/>
              </a:rPr>
              <a:t>Também</a:t>
            </a:r>
            <a:r>
              <a:rPr sz="1300" spc="8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podemos</a:t>
            </a:r>
            <a:r>
              <a:rPr sz="1300" spc="90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utilizar os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operadores</a:t>
            </a:r>
            <a:r>
              <a:rPr sz="1300" spc="12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relacionais </a:t>
            </a:r>
            <a:r>
              <a:rPr sz="1300" dirty="0">
                <a:latin typeface="Times New Roman"/>
                <a:cs typeface="Times New Roman"/>
              </a:rPr>
              <a:t>(==,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-20" dirty="0">
                <a:latin typeface="Times New Roman"/>
                <a:cs typeface="Times New Roman"/>
              </a:rPr>
              <a:t>!=,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&lt;,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&lt;=,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&gt;,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&gt;=)</a:t>
            </a:r>
            <a:r>
              <a:rPr sz="1300" spc="-2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para</a:t>
            </a:r>
            <a:r>
              <a:rPr sz="1300" spc="-45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Times New Roman"/>
                <a:cs typeface="Times New Roman"/>
              </a:rPr>
              <a:t>comparar</a:t>
            </a:r>
            <a:r>
              <a:rPr sz="1300" spc="-5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duas</a:t>
            </a:r>
            <a:r>
              <a:rPr sz="1300" spc="-4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string</a:t>
            </a:r>
            <a:endParaRPr sz="1300">
              <a:latin typeface="Times New Roman"/>
              <a:cs typeface="Times New Roman"/>
            </a:endParaRPr>
          </a:p>
          <a:p>
            <a:pPr marL="33718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7185" algn="l"/>
              </a:tabLst>
            </a:pPr>
            <a:r>
              <a:rPr sz="1200" spc="-70" dirty="0">
                <a:latin typeface="Times New Roman"/>
                <a:cs typeface="Times New Roman"/>
              </a:rPr>
              <a:t>A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comparação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é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feita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usando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ordem </a:t>
            </a:r>
            <a:r>
              <a:rPr sz="1200" dirty="0">
                <a:latin typeface="Times New Roman"/>
                <a:cs typeface="Times New Roman"/>
              </a:rPr>
              <a:t>lexicográfica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(i.e.</a:t>
            </a:r>
            <a:endParaRPr sz="1200">
              <a:latin typeface="Times New Roman"/>
              <a:cs typeface="Times New Roman"/>
            </a:endParaRPr>
          </a:p>
          <a:p>
            <a:pPr marL="338455">
              <a:lnSpc>
                <a:spcPct val="100000"/>
              </a:lnSpc>
            </a:pPr>
            <a:r>
              <a:rPr sz="1200" spc="55" dirty="0">
                <a:latin typeface="Times New Roman"/>
                <a:cs typeface="Times New Roman"/>
              </a:rPr>
              <a:t>ordem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65" dirty="0">
                <a:latin typeface="Times New Roman"/>
                <a:cs typeface="Times New Roman"/>
              </a:rPr>
              <a:t>do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dicionário)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40"/>
              </a:spcBef>
              <a:tabLst>
                <a:tab pos="2320925" algn="l"/>
              </a:tabLst>
            </a:pPr>
            <a:r>
              <a:rPr sz="1300" spc="-10" dirty="0">
                <a:latin typeface="Times New Roman"/>
                <a:cs typeface="Times New Roman"/>
              </a:rPr>
              <a:t>Exemplo</a:t>
            </a:r>
            <a:r>
              <a:rPr sz="1300" dirty="0">
                <a:latin typeface="Times New Roman"/>
                <a:cs typeface="Times New Roman"/>
              </a:rPr>
              <a:t>	</a:t>
            </a:r>
            <a:r>
              <a:rPr sz="1300" spc="-20" dirty="0">
                <a:latin typeface="Times New Roman"/>
                <a:cs typeface="Times New Roman"/>
              </a:rPr>
              <a:t>Saída</a:t>
            </a:r>
            <a:endParaRPr sz="1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Manipulando</a:t>
            </a:r>
            <a:r>
              <a:rPr spc="-55" dirty="0"/>
              <a:t> </a:t>
            </a:r>
            <a:r>
              <a:rPr spc="-10" dirty="0"/>
              <a:t>strings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67485"/>
            <a:ext cx="3914775" cy="421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20" dirty="0">
                <a:latin typeface="Times New Roman"/>
                <a:cs typeface="Times New Roman"/>
              </a:rPr>
              <a:t>Nas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comparações,</a:t>
            </a:r>
            <a:r>
              <a:rPr sz="1300" spc="155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letras</a:t>
            </a:r>
            <a:r>
              <a:rPr sz="1300" spc="125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maiúsculas</a:t>
            </a:r>
            <a:r>
              <a:rPr sz="1300" spc="80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e</a:t>
            </a:r>
            <a:r>
              <a:rPr sz="1300" spc="90" dirty="0">
                <a:latin typeface="Times New Roman"/>
                <a:cs typeface="Times New Roman"/>
              </a:rPr>
              <a:t> </a:t>
            </a:r>
            <a:r>
              <a:rPr sz="1300" spc="20" dirty="0">
                <a:latin typeface="Times New Roman"/>
                <a:cs typeface="Times New Roman"/>
              </a:rPr>
              <a:t>minúsculas</a:t>
            </a:r>
            <a:r>
              <a:rPr sz="1300" spc="75" dirty="0">
                <a:latin typeface="Times New Roman"/>
                <a:cs typeface="Times New Roman"/>
              </a:rPr>
              <a:t> </a:t>
            </a:r>
            <a:r>
              <a:rPr sz="1300" spc="-25" dirty="0">
                <a:latin typeface="Times New Roman"/>
                <a:cs typeface="Times New Roman"/>
              </a:rPr>
              <a:t>são </a:t>
            </a:r>
            <a:r>
              <a:rPr sz="1300" spc="20" dirty="0">
                <a:latin typeface="Times New Roman"/>
                <a:cs typeface="Times New Roman"/>
              </a:rPr>
              <a:t>consideradas</a:t>
            </a:r>
            <a:r>
              <a:rPr sz="1300" spc="22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diferentes</a:t>
            </a:r>
            <a:endParaRPr sz="1300">
              <a:latin typeface="Times New Roman"/>
              <a:cs typeface="Times New Roman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571500" y="1754923"/>
            <a:ext cx="3043555" cy="1522095"/>
            <a:chOff x="571500" y="1754923"/>
            <a:chExt cx="3043555" cy="1522095"/>
          </a:xfrm>
        </p:grpSpPr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71500" y="1754923"/>
              <a:ext cx="1814449" cy="735799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514600" y="1754949"/>
              <a:ext cx="857250" cy="328612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71500" y="2555087"/>
              <a:ext cx="1771650" cy="721512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514600" y="2593187"/>
              <a:ext cx="1100137" cy="321462"/>
            </a:xfrm>
            <a:prstGeom prst="rect">
              <a:avLst/>
            </a:prstGeom>
          </p:spPr>
        </p:pic>
      </p:grpSp>
      <p:sp>
        <p:nvSpPr>
          <p:cNvPr id="12" name="object 12"/>
          <p:cNvSpPr txBox="1"/>
          <p:nvPr/>
        </p:nvSpPr>
        <p:spPr>
          <a:xfrm>
            <a:off x="2510408" y="1544573"/>
            <a:ext cx="40830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10" dirty="0">
                <a:latin typeface="Times New Roman"/>
                <a:cs typeface="Times New Roman"/>
              </a:rPr>
              <a:t>Saída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71626" y="1561846"/>
            <a:ext cx="71056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10" dirty="0">
                <a:latin typeface="Times New Roman"/>
                <a:cs typeface="Times New Roman"/>
              </a:rPr>
              <a:t>Exemplos</a:t>
            </a:r>
            <a:endParaRPr sz="1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Manipulando</a:t>
            </a:r>
            <a:r>
              <a:rPr spc="-55" dirty="0"/>
              <a:t> </a:t>
            </a:r>
            <a:r>
              <a:rPr spc="-10" dirty="0"/>
              <a:t>strings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pc="10" dirty="0"/>
              <a:t>Essa</a:t>
            </a:r>
            <a:r>
              <a:rPr spc="25" dirty="0"/>
              <a:t> </a:t>
            </a:r>
            <a:r>
              <a:rPr spc="20" dirty="0"/>
              <a:t>diferença</a:t>
            </a:r>
            <a:r>
              <a:rPr spc="75" dirty="0"/>
              <a:t> </a:t>
            </a:r>
            <a:r>
              <a:rPr spc="55" dirty="0"/>
              <a:t>entre</a:t>
            </a:r>
            <a:r>
              <a:rPr spc="100" dirty="0"/>
              <a:t> </a:t>
            </a:r>
            <a:r>
              <a:rPr spc="20" dirty="0"/>
              <a:t>maiúsculas</a:t>
            </a:r>
            <a:r>
              <a:rPr spc="60" dirty="0"/>
              <a:t> </a:t>
            </a:r>
            <a:r>
              <a:rPr spc="20" dirty="0"/>
              <a:t>e</a:t>
            </a:r>
            <a:r>
              <a:rPr spc="75" dirty="0"/>
              <a:t> </a:t>
            </a:r>
            <a:r>
              <a:rPr spc="20" dirty="0"/>
              <a:t>minúsculas</a:t>
            </a:r>
            <a:r>
              <a:rPr spc="60" dirty="0"/>
              <a:t> </a:t>
            </a:r>
            <a:r>
              <a:rPr spc="-10" dirty="0"/>
              <a:t>ocorre </a:t>
            </a:r>
            <a:r>
              <a:rPr spc="20" dirty="0"/>
              <a:t>pois</a:t>
            </a:r>
            <a:r>
              <a:rPr dirty="0"/>
              <a:t> </a:t>
            </a:r>
            <a:r>
              <a:rPr spc="20" dirty="0"/>
              <a:t>a</a:t>
            </a:r>
            <a:r>
              <a:rPr spc="-25" dirty="0"/>
              <a:t> </a:t>
            </a:r>
            <a:r>
              <a:rPr spc="20" dirty="0"/>
              <a:t>comparação</a:t>
            </a:r>
            <a:r>
              <a:rPr spc="15" dirty="0"/>
              <a:t> </a:t>
            </a:r>
            <a:r>
              <a:rPr spc="20" dirty="0"/>
              <a:t>é feita</a:t>
            </a:r>
            <a:r>
              <a:rPr spc="5" dirty="0"/>
              <a:t> </a:t>
            </a:r>
            <a:r>
              <a:rPr spc="20" dirty="0"/>
              <a:t>pelos</a:t>
            </a:r>
            <a:r>
              <a:rPr spc="5" dirty="0"/>
              <a:t> </a:t>
            </a:r>
            <a:r>
              <a:rPr spc="20" dirty="0"/>
              <a:t>códigos</a:t>
            </a:r>
            <a:r>
              <a:rPr spc="45" dirty="0"/>
              <a:t> </a:t>
            </a:r>
            <a:r>
              <a:rPr spc="50" dirty="0"/>
              <a:t>numéricos</a:t>
            </a:r>
            <a:r>
              <a:rPr spc="5" dirty="0"/>
              <a:t> </a:t>
            </a:r>
            <a:r>
              <a:rPr spc="-25" dirty="0"/>
              <a:t>dos </a:t>
            </a:r>
            <a:r>
              <a:rPr spc="-10" dirty="0"/>
              <a:t>caracteres</a:t>
            </a: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Função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ord()</a:t>
            </a:r>
            <a:r>
              <a:rPr sz="1200" dirty="0">
                <a:latin typeface="Times New Roman"/>
                <a:cs typeface="Times New Roman"/>
              </a:rPr>
              <a:t>: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código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numérico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85" dirty="0">
                <a:latin typeface="Times New Roman"/>
                <a:cs typeface="Times New Roman"/>
              </a:rPr>
              <a:t>um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caractere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10" dirty="0">
                <a:latin typeface="Times New Roman"/>
                <a:cs typeface="Times New Roman"/>
              </a:rPr>
              <a:t>Função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b="1" spc="10" dirty="0">
                <a:latin typeface="Times New Roman"/>
                <a:cs typeface="Times New Roman"/>
              </a:rPr>
              <a:t>chr()</a:t>
            </a:r>
            <a:r>
              <a:rPr sz="1200" spc="10" dirty="0">
                <a:latin typeface="Times New Roman"/>
                <a:cs typeface="Times New Roman"/>
              </a:rPr>
              <a:t>: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caractere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85" dirty="0">
                <a:latin typeface="Times New Roman"/>
                <a:cs typeface="Times New Roman"/>
              </a:rPr>
              <a:t>um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código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spc="35" dirty="0">
                <a:latin typeface="Times New Roman"/>
                <a:cs typeface="Times New Roman"/>
              </a:rPr>
              <a:t>numérico</a:t>
            </a:r>
            <a:endParaRPr sz="1200">
              <a:latin typeface="Times New Roman"/>
              <a:cs typeface="Times New Roman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295400" y="2362199"/>
            <a:ext cx="1855470" cy="693420"/>
            <a:chOff x="1295400" y="2362199"/>
            <a:chExt cx="1855470" cy="69342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295400" y="2362199"/>
              <a:ext cx="800100" cy="678649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400300" y="2362199"/>
              <a:ext cx="750087" cy="692937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Métodos</a:t>
            </a:r>
            <a:r>
              <a:rPr spc="-90" dirty="0"/>
              <a:t> </a:t>
            </a:r>
            <a:r>
              <a:rPr dirty="0"/>
              <a:t>sobre</a:t>
            </a:r>
            <a:r>
              <a:rPr spc="-85" dirty="0"/>
              <a:t> </a:t>
            </a:r>
            <a:r>
              <a:rPr spc="-10" dirty="0"/>
              <a:t>strings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67485"/>
            <a:ext cx="3896995" cy="16859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71755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dirty="0">
                <a:latin typeface="Times New Roman"/>
                <a:cs typeface="Times New Roman"/>
              </a:rPr>
              <a:t>Uma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string</a:t>
            </a:r>
            <a:r>
              <a:rPr sz="1300" spc="9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é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classe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e,</a:t>
            </a:r>
            <a:r>
              <a:rPr sz="1300" spc="10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portanto,</a:t>
            </a:r>
            <a:r>
              <a:rPr sz="1300" spc="14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possui</a:t>
            </a:r>
            <a:r>
              <a:rPr sz="1300" spc="9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diversos </a:t>
            </a:r>
            <a:r>
              <a:rPr sz="1300" spc="55" dirty="0">
                <a:latin typeface="Times New Roman"/>
                <a:cs typeface="Times New Roman"/>
              </a:rPr>
              <a:t>métodos</a:t>
            </a:r>
            <a:r>
              <a:rPr sz="1300" dirty="0">
                <a:latin typeface="Times New Roman"/>
                <a:cs typeface="Times New Roman"/>
              </a:rPr>
              <a:t> já</a:t>
            </a:r>
            <a:r>
              <a:rPr sz="1300" spc="-4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definidos</a:t>
            </a:r>
            <a:endParaRPr sz="1300">
              <a:latin typeface="Times New Roman"/>
              <a:cs typeface="Times New Roman"/>
            </a:endParaRPr>
          </a:p>
          <a:p>
            <a:pPr marL="330200" marR="29908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spc="30" dirty="0">
                <a:latin typeface="Times New Roman"/>
                <a:cs typeface="Times New Roman"/>
              </a:rPr>
              <a:t>Um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dos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jeitos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mais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simples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manipular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strings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é 	</a:t>
            </a:r>
            <a:r>
              <a:rPr sz="1200" spc="10" dirty="0">
                <a:latin typeface="Times New Roman"/>
                <a:cs typeface="Times New Roman"/>
              </a:rPr>
              <a:t>utilizar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os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métodos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que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já fazem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parte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da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string</a:t>
            </a:r>
            <a:endParaRPr sz="1200">
              <a:latin typeface="Times New Roman"/>
              <a:cs typeface="Times New Roman"/>
            </a:endParaRPr>
          </a:p>
          <a:p>
            <a:pPr marL="149860" indent="-139700">
              <a:lnSpc>
                <a:spcPct val="100000"/>
              </a:lnSpc>
              <a:spcBef>
                <a:spcPts val="300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10" dirty="0">
                <a:latin typeface="Times New Roman"/>
                <a:cs typeface="Times New Roman"/>
              </a:rPr>
              <a:t>Esses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métodos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permitem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executar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diversas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tarefas</a:t>
            </a:r>
            <a:endParaRPr sz="1300">
              <a:latin typeface="Times New Roman"/>
              <a:cs typeface="Times New Roman"/>
            </a:endParaRPr>
          </a:p>
          <a:p>
            <a:pPr marL="330200" marR="5080" lvl="1" indent="-121920">
              <a:lnSpc>
                <a:spcPct val="100000"/>
              </a:lnSpc>
              <a:spcBef>
                <a:spcPts val="30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spc="20" dirty="0">
                <a:latin typeface="Times New Roman"/>
                <a:cs typeface="Times New Roman"/>
              </a:rPr>
              <a:t>Conversão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maiúsculo/minúsculo,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localizar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e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substituir 	</a:t>
            </a:r>
            <a:r>
              <a:rPr sz="1200" spc="10" dirty="0">
                <a:latin typeface="Times New Roman"/>
                <a:cs typeface="Times New Roman"/>
              </a:rPr>
              <a:t>substrings,</a:t>
            </a:r>
            <a:r>
              <a:rPr sz="1200" spc="29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etc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10" dirty="0">
                <a:latin typeface="Times New Roman"/>
                <a:cs typeface="Times New Roman"/>
              </a:rPr>
              <a:t>Esses</a:t>
            </a:r>
            <a:r>
              <a:rPr sz="1200" spc="50" dirty="0">
                <a:latin typeface="Times New Roman"/>
                <a:cs typeface="Times New Roman"/>
              </a:rPr>
              <a:t> métodos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nunca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modificam o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conteúdo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original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09650" y="2666999"/>
            <a:ext cx="2628900" cy="60960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Métodos</a:t>
            </a:r>
            <a:r>
              <a:rPr spc="-90" dirty="0"/>
              <a:t> </a:t>
            </a:r>
            <a:r>
              <a:rPr dirty="0"/>
              <a:t>sobre</a:t>
            </a:r>
            <a:r>
              <a:rPr spc="-85" dirty="0"/>
              <a:t> </a:t>
            </a:r>
            <a:r>
              <a:rPr spc="-10" dirty="0"/>
              <a:t>strings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26253"/>
            <a:ext cx="4037329" cy="2202815"/>
          </a:xfrm>
          <a:prstGeom prst="rect">
            <a:avLst/>
          </a:prstGeom>
        </p:spPr>
        <p:txBody>
          <a:bodyPr vert="horz" wrap="square" lIns="0" tIns="34290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270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Forma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geral</a:t>
            </a:r>
            <a:r>
              <a:rPr sz="1300" spc="10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uso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dos</a:t>
            </a:r>
            <a:r>
              <a:rPr sz="1300" spc="100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Times New Roman"/>
                <a:cs typeface="Times New Roman"/>
              </a:rPr>
              <a:t>métodos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16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b="1" spc="50" dirty="0">
                <a:latin typeface="Times New Roman"/>
                <a:cs typeface="Times New Roman"/>
              </a:rPr>
              <a:t>Objeto-</a:t>
            </a:r>
            <a:r>
              <a:rPr sz="1200" b="1" spc="65" dirty="0">
                <a:latin typeface="Times New Roman"/>
                <a:cs typeface="Times New Roman"/>
              </a:rPr>
              <a:t>string.nome-</a:t>
            </a:r>
            <a:r>
              <a:rPr sz="1200" b="1" spc="75" dirty="0">
                <a:latin typeface="Times New Roman"/>
                <a:cs typeface="Times New Roman"/>
              </a:rPr>
              <a:t>método()</a:t>
            </a:r>
            <a:endParaRPr sz="1200">
              <a:latin typeface="Times New Roman"/>
              <a:cs typeface="Times New Roman"/>
            </a:endParaRPr>
          </a:p>
          <a:p>
            <a:pPr marL="149860" indent="-139700">
              <a:lnSpc>
                <a:spcPct val="100000"/>
              </a:lnSpc>
              <a:spcBef>
                <a:spcPts val="140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Alguns</a:t>
            </a:r>
            <a:r>
              <a:rPr sz="1300" spc="114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Times New Roman"/>
                <a:cs typeface="Times New Roman"/>
              </a:rPr>
              <a:t>métodos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16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lower():</a:t>
            </a:r>
            <a:r>
              <a:rPr sz="1200" spc="1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converte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para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minúsculo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14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10" dirty="0">
                <a:latin typeface="Times New Roman"/>
                <a:cs typeface="Times New Roman"/>
              </a:rPr>
              <a:t>upper():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converte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para</a:t>
            </a:r>
            <a:r>
              <a:rPr sz="1200" spc="1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maiúsculo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14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replace(c1,c2):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troca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os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caracteres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b="1" spc="-70" dirty="0">
                <a:latin typeface="Times New Roman"/>
                <a:cs typeface="Times New Roman"/>
              </a:rPr>
              <a:t>c1</a:t>
            </a:r>
            <a:r>
              <a:rPr sz="1200" b="1" spc="8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por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b="1" spc="-25" dirty="0">
                <a:latin typeface="Times New Roman"/>
                <a:cs typeface="Times New Roman"/>
              </a:rPr>
              <a:t>c2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14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strip():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remove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espaços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do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início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-25" dirty="0">
                <a:latin typeface="Times New Roman"/>
                <a:cs typeface="Times New Roman"/>
              </a:rPr>
              <a:t>fim</a:t>
            </a:r>
            <a:endParaRPr sz="1200">
              <a:latin typeface="Times New Roman"/>
              <a:cs typeface="Times New Roman"/>
            </a:endParaRPr>
          </a:p>
          <a:p>
            <a:pPr marL="330200" marR="5080" lvl="1" indent="-121920">
              <a:lnSpc>
                <a:spcPts val="1300"/>
              </a:lnSpc>
              <a:spcBef>
                <a:spcPts val="30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dirty="0">
                <a:latin typeface="Times New Roman"/>
                <a:cs typeface="Times New Roman"/>
              </a:rPr>
              <a:t>split():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separa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uma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string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por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espaços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devolve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uma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lista 	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strings</a:t>
            </a:r>
            <a:endParaRPr sz="1200">
              <a:latin typeface="Times New Roman"/>
              <a:cs typeface="Times New Roman"/>
            </a:endParaRPr>
          </a:p>
          <a:p>
            <a:pPr marL="330200" marR="333375" lvl="1" indent="-121920">
              <a:lnSpc>
                <a:spcPts val="1300"/>
              </a:lnSpc>
              <a:spcBef>
                <a:spcPts val="28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dirty="0">
                <a:latin typeface="Times New Roman"/>
                <a:cs typeface="Times New Roman"/>
              </a:rPr>
              <a:t>split(ch):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separa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uma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string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usando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caractere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b="1" spc="65" dirty="0">
                <a:latin typeface="Times New Roman"/>
                <a:cs typeface="Times New Roman"/>
              </a:rPr>
              <a:t>ch</a:t>
            </a:r>
            <a:r>
              <a:rPr sz="1200" b="1" spc="110" dirty="0">
                <a:latin typeface="Times New Roman"/>
                <a:cs typeface="Times New Roman"/>
              </a:rPr>
              <a:t> </a:t>
            </a:r>
            <a:r>
              <a:rPr sz="1200" spc="-50" dirty="0">
                <a:latin typeface="Times New Roman"/>
                <a:cs typeface="Times New Roman"/>
              </a:rPr>
              <a:t>e 	</a:t>
            </a:r>
            <a:r>
              <a:rPr sz="1200" dirty="0">
                <a:latin typeface="Times New Roman"/>
                <a:cs typeface="Times New Roman"/>
              </a:rPr>
              <a:t>devolve </a:t>
            </a:r>
            <a:r>
              <a:rPr sz="1200" spc="70" dirty="0">
                <a:latin typeface="Times New Roman"/>
                <a:cs typeface="Times New Roman"/>
              </a:rPr>
              <a:t>uma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lista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-10" dirty="0">
                <a:latin typeface="Times New Roman"/>
                <a:cs typeface="Times New Roman"/>
              </a:rPr>
              <a:t> strings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Métodos</a:t>
            </a:r>
            <a:r>
              <a:rPr spc="-90" dirty="0"/>
              <a:t> </a:t>
            </a:r>
            <a:r>
              <a:rPr dirty="0"/>
              <a:t>sobre</a:t>
            </a:r>
            <a:r>
              <a:rPr spc="-85" dirty="0"/>
              <a:t> </a:t>
            </a:r>
            <a:r>
              <a:rPr spc="-10" dirty="0"/>
              <a:t>strings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67485"/>
            <a:ext cx="84772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-10" dirty="0">
                <a:latin typeface="Times New Roman"/>
                <a:cs typeface="Times New Roman"/>
              </a:rPr>
              <a:t>Exemplos</a:t>
            </a:r>
            <a:endParaRPr sz="1300">
              <a:latin typeface="Times New Roman"/>
              <a:cs typeface="Times New Roman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38200" y="1371599"/>
            <a:ext cx="2764663" cy="1493012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Material</a:t>
            </a:r>
            <a:r>
              <a:rPr spc="-135" dirty="0"/>
              <a:t> </a:t>
            </a:r>
            <a:r>
              <a:rPr spc="-10" dirty="0"/>
              <a:t>Complementar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26314"/>
            <a:ext cx="3825240" cy="202311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dirty="0">
                <a:latin typeface="Times New Roman"/>
                <a:cs typeface="Times New Roman"/>
              </a:rPr>
              <a:t>Vídeo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Aulas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Aula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24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-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String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u="sng" spc="-10" dirty="0">
                <a:solidFill>
                  <a:srgbClr val="E1D600"/>
                </a:solidFill>
                <a:uFill>
                  <a:solidFill>
                    <a:srgbClr val="E1D600"/>
                  </a:solidFill>
                </a:uFill>
                <a:latin typeface="Times New Roman"/>
                <a:cs typeface="Times New Roman"/>
                <a:hlinkClick r:id="rId2"/>
              </a:rPr>
              <a:t>https://youtu.be/D7GD5EY0ctg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Aula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25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-</a:t>
            </a:r>
            <a:r>
              <a:rPr sz="1200" spc="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String: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concatenação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criação</a:t>
            </a:r>
            <a:r>
              <a:rPr sz="1200" spc="8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 </a:t>
            </a:r>
            <a:r>
              <a:rPr sz="1200" dirty="0">
                <a:latin typeface="Times New Roman"/>
                <a:cs typeface="Times New Roman"/>
              </a:rPr>
              <a:t>sub-</a:t>
            </a:r>
            <a:r>
              <a:rPr sz="1200" spc="-10" dirty="0">
                <a:latin typeface="Times New Roman"/>
                <a:cs typeface="Times New Roman"/>
              </a:rPr>
              <a:t>string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u="sng" spc="-10" dirty="0">
                <a:solidFill>
                  <a:srgbClr val="E1D600"/>
                </a:solidFill>
                <a:uFill>
                  <a:solidFill>
                    <a:srgbClr val="E1D600"/>
                  </a:solidFill>
                </a:uFill>
                <a:latin typeface="Times New Roman"/>
                <a:cs typeface="Times New Roman"/>
                <a:hlinkClick r:id="rId3"/>
              </a:rPr>
              <a:t>https://youtu.be/eKytKeN6kGU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dirty="0">
                <a:latin typeface="Times New Roman"/>
                <a:cs typeface="Times New Roman"/>
              </a:rPr>
              <a:t>Aula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26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-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String: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formatação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u="sng" spc="40" dirty="0">
                <a:solidFill>
                  <a:srgbClr val="E1D600"/>
                </a:solidFill>
                <a:uFill>
                  <a:solidFill>
                    <a:srgbClr val="E1D600"/>
                  </a:solidFill>
                </a:uFill>
                <a:latin typeface="Times New Roman"/>
                <a:cs typeface="Times New Roman"/>
                <a:hlinkClick r:id="rId4"/>
              </a:rPr>
              <a:t>https://youtu.be/wM4HfWhNu_0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9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10" dirty="0">
                <a:latin typeface="Times New Roman"/>
                <a:cs typeface="Times New Roman"/>
              </a:rPr>
              <a:t>Aula </a:t>
            </a:r>
            <a:r>
              <a:rPr sz="1200" dirty="0">
                <a:latin typeface="Times New Roman"/>
                <a:cs typeface="Times New Roman"/>
              </a:rPr>
              <a:t>27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-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String: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operações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40" dirty="0">
                <a:latin typeface="Times New Roman"/>
                <a:cs typeface="Times New Roman"/>
              </a:rPr>
              <a:t>métodos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u="sng" spc="-10" dirty="0">
                <a:solidFill>
                  <a:srgbClr val="E1D600"/>
                </a:solidFill>
                <a:uFill>
                  <a:solidFill>
                    <a:srgbClr val="E1D600"/>
                  </a:solidFill>
                </a:uFill>
                <a:latin typeface="Times New Roman"/>
                <a:cs typeface="Times New Roman"/>
                <a:hlinkClick r:id="rId5"/>
              </a:rPr>
              <a:t>https://youtu.be/tSALV1GhQyU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Definição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67485"/>
            <a:ext cx="3848100" cy="6591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10" dirty="0">
                <a:latin typeface="Times New Roman"/>
                <a:cs typeface="Times New Roman"/>
              </a:rPr>
              <a:t>Na</a:t>
            </a:r>
            <a:r>
              <a:rPr sz="1300" spc="7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inicialização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string</a:t>
            </a:r>
            <a:r>
              <a:rPr sz="1300" spc="9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podemos</a:t>
            </a:r>
            <a:r>
              <a:rPr sz="1300" spc="8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usar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“</a:t>
            </a:r>
            <a:r>
              <a:rPr sz="1300" b="1" spc="-10" dirty="0">
                <a:latin typeface="Times New Roman"/>
                <a:cs typeface="Times New Roman"/>
              </a:rPr>
              <a:t>aspas </a:t>
            </a:r>
            <a:r>
              <a:rPr sz="1300" b="1" dirty="0">
                <a:latin typeface="Times New Roman"/>
                <a:cs typeface="Times New Roman"/>
              </a:rPr>
              <a:t>duplas</a:t>
            </a:r>
            <a:r>
              <a:rPr sz="1300" dirty="0">
                <a:latin typeface="Times New Roman"/>
                <a:cs typeface="Times New Roman"/>
              </a:rPr>
              <a:t>”</a:t>
            </a:r>
            <a:r>
              <a:rPr sz="1300" spc="12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ou</a:t>
            </a:r>
            <a:r>
              <a:rPr sz="1300" spc="15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‘</a:t>
            </a:r>
            <a:r>
              <a:rPr sz="1300" b="1" dirty="0">
                <a:latin typeface="Times New Roman"/>
                <a:cs typeface="Times New Roman"/>
              </a:rPr>
              <a:t>aspas</a:t>
            </a:r>
            <a:r>
              <a:rPr sz="1300" b="1" spc="60" dirty="0">
                <a:latin typeface="Times New Roman"/>
                <a:cs typeface="Times New Roman"/>
              </a:rPr>
              <a:t> </a:t>
            </a:r>
            <a:r>
              <a:rPr sz="1300" b="1" spc="40" dirty="0">
                <a:latin typeface="Times New Roman"/>
                <a:cs typeface="Times New Roman"/>
              </a:rPr>
              <a:t>simples</a:t>
            </a:r>
            <a:r>
              <a:rPr sz="1300" spc="40" dirty="0">
                <a:latin typeface="Times New Roman"/>
                <a:cs typeface="Times New Roman"/>
              </a:rPr>
              <a:t>’</a:t>
            </a:r>
            <a:endParaRPr sz="1300">
              <a:latin typeface="Times New Roman"/>
              <a:cs typeface="Times New Roman"/>
            </a:endParaRPr>
          </a:p>
          <a:p>
            <a:pPr marL="149860" indent="-139700">
              <a:lnSpc>
                <a:spcPct val="100000"/>
              </a:lnSpc>
              <a:spcBef>
                <a:spcPts val="310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100" dirty="0">
                <a:latin typeface="Times New Roman"/>
                <a:cs typeface="Times New Roman"/>
              </a:rPr>
              <a:t>O</a:t>
            </a:r>
            <a:r>
              <a:rPr sz="1300" spc="55" dirty="0">
                <a:latin typeface="Times New Roman"/>
                <a:cs typeface="Times New Roman"/>
              </a:rPr>
              <a:t> tipo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string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é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classe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b="1" spc="-25" dirty="0">
                <a:latin typeface="Times New Roman"/>
                <a:cs typeface="Times New Roman"/>
              </a:rPr>
              <a:t>str</a:t>
            </a:r>
            <a:endParaRPr sz="1300">
              <a:latin typeface="Times New Roman"/>
              <a:cs typeface="Times New Roman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714500" y="1790724"/>
            <a:ext cx="1314450" cy="125016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Definição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68120"/>
            <a:ext cx="3949700" cy="10242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80645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dirty="0">
                <a:latin typeface="Times New Roman"/>
                <a:cs typeface="Times New Roman"/>
              </a:rPr>
              <a:t>Podemos</a:t>
            </a:r>
            <a:r>
              <a:rPr sz="1300" spc="16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utilizar</a:t>
            </a:r>
            <a:r>
              <a:rPr sz="1300" spc="165" dirty="0">
                <a:latin typeface="Times New Roman"/>
                <a:cs typeface="Times New Roman"/>
              </a:rPr>
              <a:t> </a:t>
            </a:r>
            <a:r>
              <a:rPr sz="1300" spc="-60" dirty="0">
                <a:latin typeface="Times New Roman"/>
                <a:cs typeface="Times New Roman"/>
              </a:rPr>
              <a:t>3</a:t>
            </a:r>
            <a:r>
              <a:rPr sz="1300" spc="17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aspas</a:t>
            </a:r>
            <a:r>
              <a:rPr sz="1300" spc="15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simples</a:t>
            </a:r>
            <a:r>
              <a:rPr sz="1300" spc="195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na</a:t>
            </a:r>
            <a:r>
              <a:rPr sz="1300" spc="17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inicialização</a:t>
            </a:r>
            <a:r>
              <a:rPr sz="1300" spc="114" dirty="0">
                <a:latin typeface="Times New Roman"/>
                <a:cs typeface="Times New Roman"/>
              </a:rPr>
              <a:t> </a:t>
            </a:r>
            <a:r>
              <a:rPr sz="1300" spc="35" dirty="0">
                <a:latin typeface="Times New Roman"/>
                <a:cs typeface="Times New Roman"/>
              </a:rPr>
              <a:t>de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spc="6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string.</a:t>
            </a:r>
            <a:r>
              <a:rPr sz="1300" spc="14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Neste</a:t>
            </a:r>
            <a:r>
              <a:rPr sz="1300" spc="7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caso,</a:t>
            </a:r>
            <a:r>
              <a:rPr sz="1300" spc="10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será</a:t>
            </a:r>
            <a:r>
              <a:rPr sz="1300" spc="9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possível</a:t>
            </a:r>
            <a:r>
              <a:rPr sz="1300" spc="10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criar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string </a:t>
            </a:r>
            <a:r>
              <a:rPr sz="1300" spc="60" dirty="0">
                <a:latin typeface="Times New Roman"/>
                <a:cs typeface="Times New Roman"/>
              </a:rPr>
              <a:t>contendo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mais</a:t>
            </a:r>
            <a:r>
              <a:rPr sz="1300" spc="-1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de</a:t>
            </a:r>
            <a:r>
              <a:rPr sz="1300" spc="-5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linha</a:t>
            </a:r>
            <a:endParaRPr sz="1300">
              <a:latin typeface="Times New Roman"/>
              <a:cs typeface="Times New Roman"/>
            </a:endParaRPr>
          </a:p>
          <a:p>
            <a:pPr marL="330200" marR="5080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spc="-30" dirty="0">
                <a:latin typeface="Times New Roman"/>
                <a:cs typeface="Times New Roman"/>
              </a:rPr>
              <a:t>As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quebras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linha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200" spc="65" dirty="0">
                <a:latin typeface="Times New Roman"/>
                <a:cs typeface="Times New Roman"/>
              </a:rPr>
              <a:t>também</a:t>
            </a:r>
            <a:r>
              <a:rPr sz="1200" spc="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serão</a:t>
            </a:r>
            <a:r>
              <a:rPr sz="1200" spc="1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armazenadas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dentro 	</a:t>
            </a:r>
            <a:r>
              <a:rPr sz="1200" spc="55" dirty="0">
                <a:latin typeface="Times New Roman"/>
                <a:cs typeface="Times New Roman"/>
              </a:rPr>
              <a:t>da</a:t>
            </a:r>
            <a:r>
              <a:rPr sz="1200" spc="-5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string.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09700" y="2133599"/>
            <a:ext cx="1843024" cy="105727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Acessando</a:t>
            </a:r>
            <a:r>
              <a:rPr spc="-55" dirty="0"/>
              <a:t> </a:t>
            </a:r>
            <a:r>
              <a:rPr dirty="0"/>
              <a:t>seus</a:t>
            </a:r>
            <a:r>
              <a:rPr spc="-65" dirty="0"/>
              <a:t> </a:t>
            </a:r>
            <a:r>
              <a:rPr spc="-10" dirty="0"/>
              <a:t>elementos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27251"/>
            <a:ext cx="3912870" cy="897255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09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10" dirty="0">
                <a:latin typeface="Times New Roman"/>
                <a:cs typeface="Times New Roman"/>
              </a:rPr>
              <a:t>Podemos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tratar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string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como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entidade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única</a:t>
            </a:r>
            <a:endParaRPr sz="1300">
              <a:latin typeface="Times New Roman"/>
              <a:cs typeface="Times New Roman"/>
            </a:endParaRPr>
          </a:p>
          <a:p>
            <a:pPr marL="149225" marR="421640" indent="-139700">
              <a:lnSpc>
                <a:spcPct val="100000"/>
              </a:lnSpc>
              <a:spcBef>
                <a:spcPts val="31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dirty="0">
                <a:latin typeface="Times New Roman"/>
                <a:cs typeface="Times New Roman"/>
              </a:rPr>
              <a:t>Mas</a:t>
            </a:r>
            <a:r>
              <a:rPr sz="1300" spc="75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também</a:t>
            </a:r>
            <a:r>
              <a:rPr sz="1300" spc="8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podemos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acessar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seus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caracteres </a:t>
            </a:r>
            <a:r>
              <a:rPr sz="1300" spc="45" dirty="0">
                <a:latin typeface="Times New Roman"/>
                <a:cs typeface="Times New Roman"/>
              </a:rPr>
              <a:t>individualmente</a:t>
            </a:r>
            <a:r>
              <a:rPr sz="1300" spc="5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usando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colchetes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e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o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índice</a:t>
            </a:r>
            <a:r>
              <a:rPr sz="1300" spc="5" dirty="0">
                <a:latin typeface="Times New Roman"/>
                <a:cs typeface="Times New Roman"/>
              </a:rPr>
              <a:t> </a:t>
            </a:r>
            <a:r>
              <a:rPr sz="1300" spc="25" dirty="0">
                <a:latin typeface="Times New Roman"/>
                <a:cs typeface="Times New Roman"/>
              </a:rPr>
              <a:t>da </a:t>
            </a:r>
            <a:r>
              <a:rPr sz="1300" spc="-10" dirty="0">
                <a:latin typeface="Times New Roman"/>
                <a:cs typeface="Times New Roman"/>
              </a:rPr>
              <a:t>posição</a:t>
            </a:r>
            <a:endParaRPr sz="1300">
              <a:latin typeface="Times New Roman"/>
              <a:cs typeface="Times New Roman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19100" y="1981199"/>
            <a:ext cx="1393063" cy="1028700"/>
          </a:xfrm>
          <a:prstGeom prst="rect">
            <a:avLst/>
          </a:prstGeom>
        </p:spPr>
      </p:pic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2055018" y="2397918"/>
          <a:ext cx="1906270" cy="304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28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28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h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object 9"/>
          <p:cNvSpPr txBox="1"/>
          <p:nvPr/>
        </p:nvSpPr>
        <p:spPr>
          <a:xfrm>
            <a:off x="2155063" y="2255646"/>
            <a:ext cx="895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50" dirty="0">
                <a:latin typeface="Arial"/>
                <a:cs typeface="Arial"/>
              </a:rPr>
              <a:t>0</a:t>
            </a:r>
            <a:endParaRPr sz="9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471691" y="2255646"/>
            <a:ext cx="3752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98450" algn="l"/>
              </a:tabLst>
            </a:pPr>
            <a:r>
              <a:rPr sz="900" b="1" spc="-50" dirty="0">
                <a:latin typeface="Arial"/>
                <a:cs typeface="Arial"/>
              </a:rPr>
              <a:t>1</a:t>
            </a:r>
            <a:r>
              <a:rPr sz="900" b="1" dirty="0">
                <a:latin typeface="Arial"/>
                <a:cs typeface="Arial"/>
              </a:rPr>
              <a:t>	</a:t>
            </a:r>
            <a:r>
              <a:rPr sz="900" b="1" spc="-50" dirty="0">
                <a:latin typeface="Arial"/>
                <a:cs typeface="Arial"/>
              </a:rPr>
              <a:t>2</a:t>
            </a:r>
            <a:endParaRPr sz="9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074430" y="2255646"/>
            <a:ext cx="37401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97180" algn="l"/>
              </a:tabLst>
            </a:pPr>
            <a:r>
              <a:rPr sz="900" b="1" spc="-50" dirty="0">
                <a:latin typeface="Arial"/>
                <a:cs typeface="Arial"/>
              </a:rPr>
              <a:t>3</a:t>
            </a:r>
            <a:r>
              <a:rPr sz="900" b="1" dirty="0">
                <a:latin typeface="Arial"/>
                <a:cs typeface="Arial"/>
              </a:rPr>
              <a:t>	</a:t>
            </a:r>
            <a:r>
              <a:rPr sz="900" b="1" spc="-50" dirty="0">
                <a:latin typeface="Arial"/>
                <a:cs typeface="Arial"/>
              </a:rPr>
              <a:t>4</a:t>
            </a:r>
            <a:endParaRPr sz="9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677511" y="2255646"/>
            <a:ext cx="895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50" dirty="0">
                <a:latin typeface="Arial"/>
                <a:cs typeface="Arial"/>
              </a:rPr>
              <a:t>5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Acessando</a:t>
            </a:r>
            <a:r>
              <a:rPr spc="-55" dirty="0"/>
              <a:t> </a:t>
            </a:r>
            <a:r>
              <a:rPr dirty="0"/>
              <a:t>seus</a:t>
            </a:r>
            <a:r>
              <a:rPr spc="-65" dirty="0"/>
              <a:t> </a:t>
            </a:r>
            <a:r>
              <a:rPr spc="-10" dirty="0"/>
              <a:t>elementos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43100" y="2590799"/>
            <a:ext cx="2471674" cy="678649"/>
          </a:xfrm>
          <a:prstGeom prst="rect">
            <a:avLst/>
          </a:prstGeom>
        </p:spPr>
      </p:pic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055018" y="2131218"/>
          <a:ext cx="1906270" cy="304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28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28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7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7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7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h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7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7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7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261874" y="926314"/>
            <a:ext cx="3701415" cy="122618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49860" indent="-139700">
              <a:lnSpc>
                <a:spcPct val="100000"/>
              </a:lnSpc>
              <a:spcBef>
                <a:spcPts val="42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45" dirty="0">
                <a:latin typeface="Times New Roman"/>
                <a:cs typeface="Times New Roman"/>
              </a:rPr>
              <a:t>Tamanho</a:t>
            </a:r>
            <a:r>
              <a:rPr sz="1300" spc="-6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da</a:t>
            </a:r>
            <a:r>
              <a:rPr sz="1300" spc="-3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string</a:t>
            </a:r>
            <a:endParaRPr sz="13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-70" dirty="0">
                <a:latin typeface="Times New Roman"/>
                <a:cs typeface="Times New Roman"/>
              </a:rPr>
              <a:t>A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função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b="1" spc="75" dirty="0">
                <a:latin typeface="Times New Roman"/>
                <a:cs typeface="Times New Roman"/>
              </a:rPr>
              <a:t>len()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retorna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 </a:t>
            </a:r>
            <a:r>
              <a:rPr sz="1200" spc="70" dirty="0">
                <a:latin typeface="Times New Roman"/>
                <a:cs typeface="Times New Roman"/>
              </a:rPr>
              <a:t>tamanho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uma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string</a:t>
            </a:r>
            <a:endParaRPr sz="120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28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20" dirty="0">
                <a:latin typeface="Times New Roman"/>
                <a:cs typeface="Times New Roman"/>
              </a:rPr>
              <a:t>Neste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caso,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a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função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retornará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6,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que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é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o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número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de</a:t>
            </a:r>
            <a:endParaRPr sz="1200">
              <a:latin typeface="Times New Roman"/>
              <a:cs typeface="Times New Roman"/>
            </a:endParaRPr>
          </a:p>
          <a:p>
            <a:pPr marL="332105">
              <a:lnSpc>
                <a:spcPct val="100000"/>
              </a:lnSpc>
              <a:spcBef>
                <a:spcPts val="5"/>
              </a:spcBef>
            </a:pPr>
            <a:r>
              <a:rPr sz="1200" spc="10" dirty="0">
                <a:latin typeface="Times New Roman"/>
                <a:cs typeface="Times New Roman"/>
              </a:rPr>
              <a:t>caracteres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na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palavra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90"/>
              </a:spcBef>
            </a:pPr>
            <a:endParaRPr sz="1200">
              <a:latin typeface="Times New Roman"/>
              <a:cs typeface="Times New Roman"/>
            </a:endParaRPr>
          </a:p>
          <a:p>
            <a:pPr marL="1905635">
              <a:lnSpc>
                <a:spcPct val="100000"/>
              </a:lnSpc>
              <a:tabLst>
                <a:tab pos="2221865" algn="l"/>
                <a:tab pos="2508250" algn="l"/>
                <a:tab pos="2825115" algn="l"/>
                <a:tab pos="3109595" algn="l"/>
                <a:tab pos="3427729" algn="l"/>
              </a:tabLst>
            </a:pPr>
            <a:r>
              <a:rPr sz="900" b="1" spc="-50" dirty="0">
                <a:latin typeface="Arial"/>
                <a:cs typeface="Arial"/>
              </a:rPr>
              <a:t>0</a:t>
            </a:r>
            <a:r>
              <a:rPr sz="900" b="1" dirty="0">
                <a:latin typeface="Arial"/>
                <a:cs typeface="Arial"/>
              </a:rPr>
              <a:t>	</a:t>
            </a:r>
            <a:r>
              <a:rPr sz="900" b="1" spc="-50" dirty="0">
                <a:latin typeface="Arial"/>
                <a:cs typeface="Arial"/>
              </a:rPr>
              <a:t>1</a:t>
            </a:r>
            <a:r>
              <a:rPr sz="900" b="1" dirty="0">
                <a:latin typeface="Arial"/>
                <a:cs typeface="Arial"/>
              </a:rPr>
              <a:t>	</a:t>
            </a:r>
            <a:r>
              <a:rPr sz="900" b="1" spc="-50" dirty="0">
                <a:latin typeface="Arial"/>
                <a:cs typeface="Arial"/>
              </a:rPr>
              <a:t>2</a:t>
            </a:r>
            <a:r>
              <a:rPr sz="900" b="1" dirty="0">
                <a:latin typeface="Arial"/>
                <a:cs typeface="Arial"/>
              </a:rPr>
              <a:t>	</a:t>
            </a:r>
            <a:r>
              <a:rPr sz="900" b="1" spc="-50" dirty="0">
                <a:latin typeface="Arial"/>
                <a:cs typeface="Arial"/>
              </a:rPr>
              <a:t>3</a:t>
            </a:r>
            <a:r>
              <a:rPr sz="900" b="1" dirty="0">
                <a:latin typeface="Arial"/>
                <a:cs typeface="Arial"/>
              </a:rPr>
              <a:t>	</a:t>
            </a:r>
            <a:r>
              <a:rPr sz="900" b="1" spc="-50" dirty="0">
                <a:latin typeface="Arial"/>
                <a:cs typeface="Arial"/>
              </a:rPr>
              <a:t>4</a:t>
            </a:r>
            <a:r>
              <a:rPr sz="900" b="1" dirty="0">
                <a:latin typeface="Arial"/>
                <a:cs typeface="Arial"/>
              </a:rPr>
              <a:t>	</a:t>
            </a:r>
            <a:r>
              <a:rPr sz="900" b="1" spc="-50" dirty="0">
                <a:latin typeface="Arial"/>
                <a:cs typeface="Arial"/>
              </a:rPr>
              <a:t>5</a:t>
            </a:r>
            <a:endParaRPr sz="900">
              <a:latin typeface="Arial"/>
              <a:cs typeface="Arial"/>
            </a:endParaRP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19100" y="1904999"/>
            <a:ext cx="1393063" cy="55003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Acessando</a:t>
            </a:r>
            <a:r>
              <a:rPr spc="-55" dirty="0"/>
              <a:t> </a:t>
            </a:r>
            <a:r>
              <a:rPr dirty="0"/>
              <a:t>seus</a:t>
            </a:r>
            <a:r>
              <a:rPr spc="-65" dirty="0"/>
              <a:t> </a:t>
            </a:r>
            <a:r>
              <a:rPr spc="-10" dirty="0"/>
              <a:t>elementos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61874" y="967485"/>
            <a:ext cx="3685540" cy="8255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dirty="0">
                <a:latin typeface="Times New Roman"/>
                <a:cs typeface="Times New Roman"/>
              </a:rPr>
              <a:t>Não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podemos</a:t>
            </a:r>
            <a:r>
              <a:rPr sz="1300" spc="80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acessar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85" dirty="0">
                <a:latin typeface="Times New Roman"/>
                <a:cs typeface="Times New Roman"/>
              </a:rPr>
              <a:t>um</a:t>
            </a:r>
            <a:r>
              <a:rPr sz="1300" spc="114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índice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da </a:t>
            </a:r>
            <a:r>
              <a:rPr sz="1300" dirty="0">
                <a:latin typeface="Times New Roman"/>
                <a:cs typeface="Times New Roman"/>
              </a:rPr>
              <a:t>string</a:t>
            </a:r>
            <a:r>
              <a:rPr sz="1300" spc="9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que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-20" dirty="0">
                <a:latin typeface="Times New Roman"/>
                <a:cs typeface="Times New Roman"/>
              </a:rPr>
              <a:t>seja </a:t>
            </a:r>
            <a:r>
              <a:rPr sz="1300" dirty="0">
                <a:latin typeface="Times New Roman"/>
                <a:cs typeface="Times New Roman"/>
              </a:rPr>
              <a:t>maior</a:t>
            </a:r>
            <a:r>
              <a:rPr sz="1300" spc="-1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ou</a:t>
            </a:r>
            <a:r>
              <a:rPr sz="1300" spc="8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igual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dirty="0">
                <a:latin typeface="Times New Roman"/>
                <a:cs typeface="Times New Roman"/>
              </a:rPr>
              <a:t>ao</a:t>
            </a:r>
            <a:r>
              <a:rPr sz="1300" spc="45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tamanho</a:t>
            </a:r>
            <a:r>
              <a:rPr sz="1300" spc="10" dirty="0">
                <a:latin typeface="Times New Roman"/>
                <a:cs typeface="Times New Roman"/>
              </a:rPr>
              <a:t> </a:t>
            </a:r>
            <a:r>
              <a:rPr sz="1300" spc="60" dirty="0">
                <a:latin typeface="Times New Roman"/>
                <a:cs typeface="Times New Roman"/>
              </a:rPr>
              <a:t>da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string</a:t>
            </a:r>
            <a:endParaRPr sz="1300">
              <a:latin typeface="Times New Roman"/>
              <a:cs typeface="Times New Roman"/>
            </a:endParaRPr>
          </a:p>
          <a:p>
            <a:pPr marL="330200" marR="262255" lvl="1" indent="-121920">
              <a:lnSpc>
                <a:spcPct val="100000"/>
              </a:lnSpc>
              <a:spcBef>
                <a:spcPts val="30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2105" algn="l"/>
              </a:tabLst>
            </a:pPr>
            <a:r>
              <a:rPr sz="1200" spc="55" dirty="0">
                <a:latin typeface="Times New Roman"/>
                <a:cs typeface="Times New Roman"/>
              </a:rPr>
              <a:t>Os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índices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dos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caracteres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Times New Roman"/>
                <a:cs typeface="Times New Roman"/>
              </a:rPr>
              <a:t>de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uma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string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sempre 	</a:t>
            </a:r>
            <a:r>
              <a:rPr sz="1200" dirty="0">
                <a:latin typeface="Times New Roman"/>
                <a:cs typeface="Times New Roman"/>
              </a:rPr>
              <a:t>começam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em </a:t>
            </a:r>
            <a:r>
              <a:rPr sz="1200" spc="-20" dirty="0">
                <a:latin typeface="Times New Roman"/>
                <a:cs typeface="Times New Roman"/>
              </a:rPr>
              <a:t>ZERO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vão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até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TAMANHO-</a:t>
            </a:r>
            <a:r>
              <a:rPr sz="1200" spc="-50" dirty="0">
                <a:latin typeface="Times New Roman"/>
                <a:cs typeface="Times New Roman"/>
              </a:rPr>
              <a:t>1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19100" y="2476537"/>
            <a:ext cx="2471674" cy="678649"/>
          </a:xfrm>
          <a:prstGeom prst="rect">
            <a:avLst/>
          </a:prstGeom>
        </p:spPr>
      </p:pic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2055018" y="2131218"/>
          <a:ext cx="1906270" cy="304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28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28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h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E6E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object 9"/>
          <p:cNvSpPr txBox="1"/>
          <p:nvPr/>
        </p:nvSpPr>
        <p:spPr>
          <a:xfrm>
            <a:off x="2155063" y="1988946"/>
            <a:ext cx="895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50" dirty="0">
                <a:latin typeface="Arial"/>
                <a:cs typeface="Arial"/>
              </a:rPr>
              <a:t>0</a:t>
            </a:r>
            <a:endParaRPr sz="9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471691" y="1988946"/>
            <a:ext cx="37528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98450" algn="l"/>
              </a:tabLst>
            </a:pPr>
            <a:r>
              <a:rPr sz="900" b="1" spc="-50" dirty="0">
                <a:latin typeface="Arial"/>
                <a:cs typeface="Arial"/>
              </a:rPr>
              <a:t>1</a:t>
            </a:r>
            <a:r>
              <a:rPr sz="900" b="1" dirty="0">
                <a:latin typeface="Arial"/>
                <a:cs typeface="Arial"/>
              </a:rPr>
              <a:t>	</a:t>
            </a:r>
            <a:r>
              <a:rPr sz="900" b="1" spc="-50" dirty="0">
                <a:latin typeface="Arial"/>
                <a:cs typeface="Arial"/>
              </a:rPr>
              <a:t>2</a:t>
            </a:r>
            <a:endParaRPr sz="9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074430" y="1988946"/>
            <a:ext cx="37401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97180" algn="l"/>
              </a:tabLst>
            </a:pPr>
            <a:r>
              <a:rPr sz="900" b="1" spc="-50" dirty="0">
                <a:latin typeface="Arial"/>
                <a:cs typeface="Arial"/>
              </a:rPr>
              <a:t>3</a:t>
            </a:r>
            <a:r>
              <a:rPr sz="900" b="1" dirty="0">
                <a:latin typeface="Arial"/>
                <a:cs typeface="Arial"/>
              </a:rPr>
              <a:t>	</a:t>
            </a:r>
            <a:r>
              <a:rPr sz="900" b="1" spc="-50" dirty="0">
                <a:latin typeface="Arial"/>
                <a:cs typeface="Arial"/>
              </a:rPr>
              <a:t>4</a:t>
            </a:r>
            <a:endParaRPr sz="9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677511" y="1988946"/>
            <a:ext cx="895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50" dirty="0">
                <a:latin typeface="Arial"/>
                <a:cs typeface="Arial"/>
              </a:rPr>
              <a:t>5</a:t>
            </a:r>
            <a:endParaRPr sz="900">
              <a:latin typeface="Arial"/>
              <a:cs typeface="Arial"/>
            </a:endParaRPr>
          </a:p>
        </p:txBody>
      </p:sp>
      <p:pic>
        <p:nvPicPr>
          <p:cNvPr id="13" name="object 13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9100" y="1904999"/>
            <a:ext cx="1393063" cy="550037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Acessando</a:t>
            </a:r>
            <a:r>
              <a:rPr spc="-55" dirty="0"/>
              <a:t> </a:t>
            </a:r>
            <a:r>
              <a:rPr dirty="0"/>
              <a:t>seus</a:t>
            </a:r>
            <a:r>
              <a:rPr spc="-65" dirty="0"/>
              <a:t> </a:t>
            </a:r>
            <a:r>
              <a:rPr spc="-10" dirty="0"/>
              <a:t>elementos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1874" y="968120"/>
            <a:ext cx="3980179" cy="8578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298450" indent="-139700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z="1300" spc="10" dirty="0">
                <a:latin typeface="Times New Roman"/>
                <a:cs typeface="Times New Roman"/>
              </a:rPr>
              <a:t>Podemos</a:t>
            </a:r>
            <a:r>
              <a:rPr sz="1300" spc="15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utilizar</a:t>
            </a:r>
            <a:r>
              <a:rPr sz="1300" spc="14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índices</a:t>
            </a:r>
            <a:r>
              <a:rPr sz="1300" spc="18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negativos</a:t>
            </a:r>
            <a:r>
              <a:rPr sz="1300" spc="15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para</a:t>
            </a:r>
            <a:r>
              <a:rPr sz="1300" spc="13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acessar</a:t>
            </a:r>
            <a:r>
              <a:rPr sz="1300" spc="80" dirty="0">
                <a:latin typeface="Times New Roman"/>
                <a:cs typeface="Times New Roman"/>
              </a:rPr>
              <a:t> </a:t>
            </a:r>
            <a:r>
              <a:rPr sz="1300" spc="-25" dirty="0">
                <a:latin typeface="Times New Roman"/>
                <a:cs typeface="Times New Roman"/>
              </a:rPr>
              <a:t>os </a:t>
            </a:r>
            <a:r>
              <a:rPr sz="1300" spc="10" dirty="0">
                <a:latin typeface="Times New Roman"/>
                <a:cs typeface="Times New Roman"/>
              </a:rPr>
              <a:t>caracteres</a:t>
            </a:r>
            <a:r>
              <a:rPr sz="1300" spc="80" dirty="0">
                <a:latin typeface="Times New Roman"/>
                <a:cs typeface="Times New Roman"/>
              </a:rPr>
              <a:t> </a:t>
            </a:r>
            <a:r>
              <a:rPr sz="1300" spc="55" dirty="0">
                <a:latin typeface="Times New Roman"/>
                <a:cs typeface="Times New Roman"/>
              </a:rPr>
              <a:t>de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70" dirty="0">
                <a:latin typeface="Times New Roman"/>
                <a:cs typeface="Times New Roman"/>
              </a:rPr>
              <a:t>uma</a:t>
            </a:r>
            <a:r>
              <a:rPr sz="1300" spc="4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Times New Roman"/>
                <a:cs typeface="Times New Roman"/>
              </a:rPr>
              <a:t>string</a:t>
            </a:r>
            <a:endParaRPr sz="1300">
              <a:latin typeface="Times New Roman"/>
              <a:cs typeface="Times New Roman"/>
            </a:endParaRPr>
          </a:p>
          <a:p>
            <a:pPr marL="149860" indent="-139700">
              <a:lnSpc>
                <a:spcPct val="100000"/>
              </a:lnSpc>
              <a:spcBef>
                <a:spcPts val="310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860" algn="l"/>
              </a:tabLst>
            </a:pPr>
            <a:r>
              <a:rPr sz="1300" spc="10" dirty="0">
                <a:latin typeface="Times New Roman"/>
                <a:cs typeface="Times New Roman"/>
              </a:rPr>
              <a:t>Neste</a:t>
            </a:r>
            <a:r>
              <a:rPr sz="1300" spc="3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caso,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a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45" dirty="0">
                <a:latin typeface="Times New Roman"/>
                <a:cs typeface="Times New Roman"/>
              </a:rPr>
              <a:t>contagem</a:t>
            </a:r>
            <a:r>
              <a:rPr sz="1300" spc="6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começa</a:t>
            </a:r>
            <a:r>
              <a:rPr sz="1300" spc="25" dirty="0">
                <a:latin typeface="Times New Roman"/>
                <a:cs typeface="Times New Roman"/>
              </a:rPr>
              <a:t> </a:t>
            </a:r>
            <a:r>
              <a:rPr sz="1300" spc="65" dirty="0">
                <a:latin typeface="Times New Roman"/>
                <a:cs typeface="Times New Roman"/>
              </a:rPr>
              <a:t>do</a:t>
            </a:r>
            <a:r>
              <a:rPr sz="1300" spc="20" dirty="0">
                <a:latin typeface="Times New Roman"/>
                <a:cs typeface="Times New Roman"/>
              </a:rPr>
              <a:t> </a:t>
            </a:r>
            <a:r>
              <a:rPr sz="1300" spc="50" dirty="0">
                <a:latin typeface="Times New Roman"/>
                <a:cs typeface="Times New Roman"/>
              </a:rPr>
              <a:t>último</a:t>
            </a:r>
            <a:r>
              <a:rPr sz="1300" spc="30" dirty="0">
                <a:latin typeface="Times New Roman"/>
                <a:cs typeface="Times New Roman"/>
              </a:rPr>
              <a:t> </a:t>
            </a:r>
            <a:r>
              <a:rPr sz="1300" spc="10" dirty="0">
                <a:latin typeface="Times New Roman"/>
                <a:cs typeface="Times New Roman"/>
              </a:rPr>
              <a:t>caractere</a:t>
            </a:r>
            <a:r>
              <a:rPr sz="1300" spc="55" dirty="0">
                <a:latin typeface="Times New Roman"/>
                <a:cs typeface="Times New Roman"/>
              </a:rPr>
              <a:t> </a:t>
            </a:r>
            <a:r>
              <a:rPr sz="1300" spc="35" dirty="0">
                <a:latin typeface="Times New Roman"/>
                <a:cs typeface="Times New Roman"/>
              </a:rPr>
              <a:t>da</a:t>
            </a:r>
            <a:endParaRPr sz="1300">
              <a:latin typeface="Times New Roman"/>
              <a:cs typeface="Times New Roman"/>
            </a:endParaRPr>
          </a:p>
          <a:p>
            <a:pPr marL="149225">
              <a:lnSpc>
                <a:spcPct val="100000"/>
              </a:lnSpc>
              <a:spcBef>
                <a:spcPts val="5"/>
              </a:spcBef>
            </a:pPr>
            <a:r>
              <a:rPr sz="1300" spc="-10" dirty="0">
                <a:latin typeface="Times New Roman"/>
                <a:cs typeface="Times New Roman"/>
              </a:rPr>
              <a:t>string</a:t>
            </a:r>
            <a:endParaRPr sz="13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9100" y="2057399"/>
            <a:ext cx="1214437" cy="1028699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2057400" y="2133599"/>
            <a:ext cx="1824989" cy="304800"/>
          </a:xfrm>
          <a:custGeom>
            <a:avLst/>
            <a:gdLst/>
            <a:ahLst/>
            <a:cxnLst/>
            <a:rect l="l" t="t" r="r" b="b"/>
            <a:pathLst>
              <a:path w="1824989" h="304800">
                <a:moveTo>
                  <a:pt x="1824863" y="0"/>
                </a:moveTo>
                <a:lnTo>
                  <a:pt x="1824863" y="0"/>
                </a:lnTo>
                <a:lnTo>
                  <a:pt x="0" y="0"/>
                </a:lnTo>
                <a:lnTo>
                  <a:pt x="0" y="304800"/>
                </a:lnTo>
                <a:lnTo>
                  <a:pt x="1824863" y="304800"/>
                </a:lnTo>
                <a:lnTo>
                  <a:pt x="1824863" y="0"/>
                </a:lnTo>
                <a:close/>
              </a:path>
            </a:pathLst>
          </a:custGeom>
          <a:solidFill>
            <a:srgbClr val="0E6EC5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2055018" y="2013109"/>
          <a:ext cx="1906270" cy="5461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28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28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20014">
                <a:tc>
                  <a:txBody>
                    <a:bodyPr/>
                    <a:lstStyle/>
                    <a:p>
                      <a:pPr marR="12700" algn="ctr">
                        <a:lnSpc>
                          <a:spcPts val="850"/>
                        </a:lnSpc>
                      </a:pPr>
                      <a:r>
                        <a:rPr sz="900" b="1" spc="-50" dirty="0">
                          <a:latin typeface="Arial"/>
                          <a:cs typeface="Arial"/>
                        </a:rPr>
                        <a:t>0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850"/>
                        </a:lnSpc>
                      </a:pPr>
                      <a:r>
                        <a:rPr sz="900" b="1" spc="-50" dirty="0">
                          <a:latin typeface="Arial"/>
                          <a:cs typeface="Arial"/>
                        </a:rPr>
                        <a:t>1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6670" algn="ctr">
                        <a:lnSpc>
                          <a:spcPts val="850"/>
                        </a:lnSpc>
                      </a:pPr>
                      <a:r>
                        <a:rPr sz="900" b="1" spc="-50" dirty="0">
                          <a:latin typeface="Arial"/>
                          <a:cs typeface="Arial"/>
                        </a:rPr>
                        <a:t>2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35" algn="ctr">
                        <a:lnSpc>
                          <a:spcPts val="850"/>
                        </a:lnSpc>
                      </a:pPr>
                      <a:r>
                        <a:rPr sz="900" b="1" spc="-50" dirty="0">
                          <a:latin typeface="Arial"/>
                          <a:cs typeface="Arial"/>
                        </a:rPr>
                        <a:t>3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6195" algn="ctr">
                        <a:lnSpc>
                          <a:spcPts val="850"/>
                        </a:lnSpc>
                      </a:pPr>
                      <a:r>
                        <a:rPr sz="900" b="1" spc="-50" dirty="0">
                          <a:latin typeface="Arial"/>
                          <a:cs typeface="Arial"/>
                        </a:rPr>
                        <a:t>4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7620" algn="ctr">
                        <a:lnSpc>
                          <a:spcPts val="850"/>
                        </a:lnSpc>
                      </a:pPr>
                      <a:r>
                        <a:rPr sz="900" b="1" spc="-50" dirty="0">
                          <a:latin typeface="Arial"/>
                          <a:cs typeface="Arial"/>
                        </a:rPr>
                        <a:t>5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84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7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7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7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h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7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78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r>
                        <a:rPr sz="12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77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7635">
                <a:tc>
                  <a:txBody>
                    <a:bodyPr/>
                    <a:lstStyle/>
                    <a:p>
                      <a:pPr marL="17145" algn="ctr">
                        <a:lnSpc>
                          <a:spcPts val="855"/>
                        </a:lnSpc>
                      </a:pPr>
                      <a:r>
                        <a:rPr sz="900" b="1" spc="-10" dirty="0">
                          <a:latin typeface="Arial"/>
                          <a:cs typeface="Arial"/>
                        </a:rPr>
                        <a:t>-</a:t>
                      </a:r>
                      <a:r>
                        <a:rPr sz="900" b="1" spc="-50" dirty="0">
                          <a:latin typeface="Arial"/>
                          <a:cs typeface="Arial"/>
                        </a:rPr>
                        <a:t>6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54610" algn="ctr">
                        <a:lnSpc>
                          <a:spcPts val="855"/>
                        </a:lnSpc>
                      </a:pPr>
                      <a:r>
                        <a:rPr sz="900" b="1" spc="-10" dirty="0">
                          <a:latin typeface="Arial"/>
                          <a:cs typeface="Arial"/>
                        </a:rPr>
                        <a:t>-</a:t>
                      </a:r>
                      <a:r>
                        <a:rPr sz="900" b="1" spc="-50" dirty="0">
                          <a:latin typeface="Arial"/>
                          <a:cs typeface="Arial"/>
                        </a:rPr>
                        <a:t>5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9845" algn="ctr">
                        <a:lnSpc>
                          <a:spcPts val="855"/>
                        </a:lnSpc>
                      </a:pPr>
                      <a:r>
                        <a:rPr sz="900" b="1" spc="-10" dirty="0">
                          <a:latin typeface="Arial"/>
                          <a:cs typeface="Arial"/>
                        </a:rPr>
                        <a:t>-</a:t>
                      </a:r>
                      <a:r>
                        <a:rPr sz="900" b="1" spc="-50" dirty="0">
                          <a:latin typeface="Arial"/>
                          <a:cs typeface="Arial"/>
                        </a:rPr>
                        <a:t>4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ts val="855"/>
                        </a:lnSpc>
                      </a:pPr>
                      <a:r>
                        <a:rPr sz="900" b="1" spc="-10" dirty="0">
                          <a:latin typeface="Arial"/>
                          <a:cs typeface="Arial"/>
                        </a:rPr>
                        <a:t>-</a:t>
                      </a:r>
                      <a:r>
                        <a:rPr sz="900" b="1" spc="-50" dirty="0">
                          <a:latin typeface="Arial"/>
                          <a:cs typeface="Arial"/>
                        </a:rPr>
                        <a:t>3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48260" algn="ctr">
                        <a:lnSpc>
                          <a:spcPts val="855"/>
                        </a:lnSpc>
                      </a:pPr>
                      <a:r>
                        <a:rPr sz="900" b="1" spc="-10" dirty="0">
                          <a:latin typeface="Arial"/>
                          <a:cs typeface="Arial"/>
                        </a:rPr>
                        <a:t>-</a:t>
                      </a:r>
                      <a:r>
                        <a:rPr sz="900" b="1" spc="-50" dirty="0">
                          <a:latin typeface="Arial"/>
                          <a:cs typeface="Arial"/>
                        </a:rPr>
                        <a:t>2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5400" algn="ctr">
                        <a:lnSpc>
                          <a:spcPts val="855"/>
                        </a:lnSpc>
                      </a:pPr>
                      <a:r>
                        <a:rPr sz="900" b="1" spc="-10" dirty="0">
                          <a:latin typeface="Arial"/>
                          <a:cs typeface="Arial"/>
                        </a:rPr>
                        <a:t>-</a:t>
                      </a:r>
                      <a:r>
                        <a:rPr sz="900" b="1" spc="-50" dirty="0">
                          <a:latin typeface="Arial"/>
                          <a:cs typeface="Arial"/>
                        </a:rPr>
                        <a:t>1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330" y="0"/>
            <a:ext cx="4573270" cy="3429000"/>
            <a:chOff x="-330" y="0"/>
            <a:chExt cx="4573270" cy="3429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4572000" cy="3429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330" y="0"/>
              <a:ext cx="4572711" cy="510285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Acessando</a:t>
            </a:r>
            <a:r>
              <a:rPr spc="-55" dirty="0"/>
              <a:t> </a:t>
            </a:r>
            <a:r>
              <a:rPr dirty="0"/>
              <a:t>seus</a:t>
            </a:r>
            <a:r>
              <a:rPr spc="-65" dirty="0"/>
              <a:t> </a:t>
            </a:r>
            <a:r>
              <a:rPr spc="-10" dirty="0"/>
              <a:t>elementos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34925" rIns="0" bIns="0" rtlCol="0">
            <a:spAutoFit/>
          </a:bodyPr>
          <a:lstStyle/>
          <a:p>
            <a:pPr marL="149225" marR="5080" indent="-139700">
              <a:lnSpc>
                <a:spcPts val="1400"/>
              </a:lnSpc>
              <a:spcBef>
                <a:spcPts val="275"/>
              </a:spcBef>
              <a:buClr>
                <a:srgbClr val="0AD0D9"/>
              </a:buClr>
              <a:buSzPct val="92307"/>
              <a:buFont typeface="DejaVu Sans"/>
              <a:buChar char="⚫"/>
              <a:tabLst>
                <a:tab pos="149225" algn="l"/>
              </a:tabLst>
            </a:pPr>
            <a:r>
              <a:rPr spc="10" dirty="0"/>
              <a:t>Como</a:t>
            </a:r>
            <a:r>
              <a:rPr spc="45" dirty="0"/>
              <a:t> </a:t>
            </a:r>
            <a:r>
              <a:rPr spc="55" dirty="0"/>
              <a:t>nas</a:t>
            </a:r>
            <a:r>
              <a:rPr spc="60" dirty="0"/>
              <a:t> </a:t>
            </a:r>
            <a:r>
              <a:rPr spc="10" dirty="0"/>
              <a:t>listas,</a:t>
            </a:r>
            <a:r>
              <a:rPr spc="30" dirty="0"/>
              <a:t> </a:t>
            </a:r>
            <a:r>
              <a:rPr spc="10" dirty="0"/>
              <a:t>as</a:t>
            </a:r>
            <a:r>
              <a:rPr spc="30" dirty="0"/>
              <a:t> </a:t>
            </a:r>
            <a:r>
              <a:rPr spc="10" dirty="0"/>
              <a:t>strings</a:t>
            </a:r>
            <a:r>
              <a:rPr spc="45" dirty="0"/>
              <a:t> </a:t>
            </a:r>
            <a:r>
              <a:rPr spc="70" dirty="0"/>
              <a:t>também</a:t>
            </a:r>
            <a:r>
              <a:rPr spc="35" dirty="0"/>
              <a:t> </a:t>
            </a:r>
            <a:r>
              <a:rPr spc="60" dirty="0"/>
              <a:t>suportam</a:t>
            </a:r>
            <a:r>
              <a:rPr spc="65" dirty="0"/>
              <a:t> </a:t>
            </a:r>
            <a:r>
              <a:rPr spc="10" dirty="0"/>
              <a:t>acesso</a:t>
            </a:r>
            <a:r>
              <a:rPr spc="-5" dirty="0"/>
              <a:t> </a:t>
            </a:r>
            <a:r>
              <a:rPr spc="-50" dirty="0"/>
              <a:t>a </a:t>
            </a:r>
            <a:r>
              <a:rPr spc="10" dirty="0"/>
              <a:t>sub-strings</a:t>
            </a:r>
            <a:r>
              <a:rPr spc="135" dirty="0"/>
              <a:t> </a:t>
            </a:r>
            <a:r>
              <a:rPr spc="60" dirty="0"/>
              <a:t>ou</a:t>
            </a:r>
            <a:r>
              <a:rPr spc="160" dirty="0"/>
              <a:t> </a:t>
            </a:r>
            <a:r>
              <a:rPr spc="10" dirty="0"/>
              <a:t>sub-cadeias</a:t>
            </a:r>
            <a:r>
              <a:rPr spc="140" dirty="0"/>
              <a:t> </a:t>
            </a:r>
            <a:r>
              <a:rPr spc="60" dirty="0"/>
              <a:t>de</a:t>
            </a:r>
            <a:r>
              <a:rPr spc="105" dirty="0"/>
              <a:t> </a:t>
            </a:r>
            <a:r>
              <a:rPr spc="-10" dirty="0"/>
              <a:t>caracteres</a:t>
            </a:r>
          </a:p>
          <a:p>
            <a:pPr marL="330835" lvl="1" indent="-121920">
              <a:lnSpc>
                <a:spcPct val="100000"/>
              </a:lnSpc>
              <a:spcBef>
                <a:spcPts val="14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-10" dirty="0">
                <a:latin typeface="Times New Roman"/>
                <a:cs typeface="Times New Roman"/>
              </a:rPr>
              <a:t>texto[i:j]</a:t>
            </a:r>
            <a:endParaRPr sz="1200">
              <a:latin typeface="Times New Roman"/>
              <a:cs typeface="Times New Roman"/>
            </a:endParaRPr>
          </a:p>
          <a:p>
            <a:pPr marL="469900" lvl="2" indent="-123825">
              <a:lnSpc>
                <a:spcPct val="100000"/>
              </a:lnSpc>
              <a:spcBef>
                <a:spcPts val="125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dirty="0">
                <a:latin typeface="Times New Roman"/>
                <a:cs typeface="Times New Roman"/>
              </a:rPr>
              <a:t>seleciona</a:t>
            </a:r>
            <a:r>
              <a:rPr sz="1050" spc="5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a</a:t>
            </a:r>
            <a:r>
              <a:rPr sz="1050" spc="13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sub-cadeia</a:t>
            </a:r>
            <a:r>
              <a:rPr sz="1050" spc="9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dos</a:t>
            </a:r>
            <a:r>
              <a:rPr sz="1050" spc="14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índices</a:t>
            </a:r>
            <a:r>
              <a:rPr sz="1050" spc="16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i</a:t>
            </a:r>
            <a:r>
              <a:rPr sz="1050" spc="18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até</a:t>
            </a:r>
            <a:r>
              <a:rPr sz="1050" spc="15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j-</a:t>
            </a:r>
            <a:r>
              <a:rPr sz="1050" spc="-50" dirty="0">
                <a:latin typeface="Times New Roman"/>
                <a:cs typeface="Times New Roman"/>
              </a:rPr>
              <a:t>1</a:t>
            </a:r>
            <a:endParaRPr sz="105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140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-10" dirty="0">
                <a:latin typeface="Times New Roman"/>
                <a:cs typeface="Times New Roman"/>
              </a:rPr>
              <a:t>texto[i:]</a:t>
            </a:r>
            <a:endParaRPr sz="1200">
              <a:latin typeface="Times New Roman"/>
              <a:cs typeface="Times New Roman"/>
            </a:endParaRPr>
          </a:p>
          <a:p>
            <a:pPr marL="469900" lvl="2" indent="-123825">
              <a:lnSpc>
                <a:spcPct val="100000"/>
              </a:lnSpc>
              <a:spcBef>
                <a:spcPts val="140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spc="20" dirty="0">
                <a:latin typeface="Times New Roman"/>
                <a:cs typeface="Times New Roman"/>
              </a:rPr>
              <a:t>seleciona</a:t>
            </a:r>
            <a:r>
              <a:rPr sz="1050" spc="-30" dirty="0">
                <a:latin typeface="Times New Roman"/>
                <a:cs typeface="Times New Roman"/>
              </a:rPr>
              <a:t> </a:t>
            </a:r>
            <a:r>
              <a:rPr sz="1050" spc="20" dirty="0">
                <a:latin typeface="Times New Roman"/>
                <a:cs typeface="Times New Roman"/>
              </a:rPr>
              <a:t>a</a:t>
            </a:r>
            <a:r>
              <a:rPr sz="1050" spc="30" dirty="0">
                <a:latin typeface="Times New Roman"/>
                <a:cs typeface="Times New Roman"/>
              </a:rPr>
              <a:t> </a:t>
            </a:r>
            <a:r>
              <a:rPr sz="1050" spc="20" dirty="0">
                <a:latin typeface="Times New Roman"/>
                <a:cs typeface="Times New Roman"/>
              </a:rPr>
              <a:t>sub-cadeia</a:t>
            </a:r>
            <a:r>
              <a:rPr sz="1050" spc="-5" dirty="0">
                <a:latin typeface="Times New Roman"/>
                <a:cs typeface="Times New Roman"/>
              </a:rPr>
              <a:t> </a:t>
            </a:r>
            <a:r>
              <a:rPr sz="1050" spc="20" dirty="0">
                <a:latin typeface="Times New Roman"/>
                <a:cs typeface="Times New Roman"/>
              </a:rPr>
              <a:t>dos</a:t>
            </a:r>
            <a:r>
              <a:rPr sz="1050" spc="35" dirty="0">
                <a:latin typeface="Times New Roman"/>
                <a:cs typeface="Times New Roman"/>
              </a:rPr>
              <a:t> </a:t>
            </a:r>
            <a:r>
              <a:rPr sz="1050" spc="20" dirty="0">
                <a:latin typeface="Times New Roman"/>
                <a:cs typeface="Times New Roman"/>
              </a:rPr>
              <a:t>índice</a:t>
            </a:r>
            <a:r>
              <a:rPr sz="1050" spc="45" dirty="0">
                <a:latin typeface="Times New Roman"/>
                <a:cs typeface="Times New Roman"/>
              </a:rPr>
              <a:t> </a:t>
            </a:r>
            <a:r>
              <a:rPr sz="1050" spc="20" dirty="0">
                <a:latin typeface="Times New Roman"/>
                <a:cs typeface="Times New Roman"/>
              </a:rPr>
              <a:t>i</a:t>
            </a:r>
            <a:r>
              <a:rPr sz="1050" spc="60" dirty="0">
                <a:latin typeface="Times New Roman"/>
                <a:cs typeface="Times New Roman"/>
              </a:rPr>
              <a:t> </a:t>
            </a:r>
            <a:r>
              <a:rPr sz="1050" spc="20" dirty="0">
                <a:latin typeface="Times New Roman"/>
                <a:cs typeface="Times New Roman"/>
              </a:rPr>
              <a:t>até</a:t>
            </a:r>
            <a:r>
              <a:rPr sz="1050" spc="15" dirty="0">
                <a:latin typeface="Times New Roman"/>
                <a:cs typeface="Times New Roman"/>
              </a:rPr>
              <a:t> </a:t>
            </a:r>
            <a:r>
              <a:rPr sz="1050" spc="20" dirty="0">
                <a:latin typeface="Times New Roman"/>
                <a:cs typeface="Times New Roman"/>
              </a:rPr>
              <a:t>o</a:t>
            </a:r>
            <a:r>
              <a:rPr sz="1050" spc="35" dirty="0">
                <a:latin typeface="Times New Roman"/>
                <a:cs typeface="Times New Roman"/>
              </a:rPr>
              <a:t> </a:t>
            </a:r>
            <a:r>
              <a:rPr sz="1050" spc="-20" dirty="0">
                <a:latin typeface="Times New Roman"/>
                <a:cs typeface="Times New Roman"/>
              </a:rPr>
              <a:t>final</a:t>
            </a:r>
            <a:endParaRPr sz="105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13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-10" dirty="0">
                <a:latin typeface="Times New Roman"/>
                <a:cs typeface="Times New Roman"/>
              </a:rPr>
              <a:t>texto[:j]</a:t>
            </a:r>
            <a:endParaRPr sz="1200">
              <a:latin typeface="Times New Roman"/>
              <a:cs typeface="Times New Roman"/>
            </a:endParaRPr>
          </a:p>
          <a:p>
            <a:pPr marL="469900" lvl="2" indent="-123825">
              <a:lnSpc>
                <a:spcPct val="100000"/>
              </a:lnSpc>
              <a:spcBef>
                <a:spcPts val="130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dirty="0">
                <a:latin typeface="Times New Roman"/>
                <a:cs typeface="Times New Roman"/>
              </a:rPr>
              <a:t>seleciona</a:t>
            </a:r>
            <a:r>
              <a:rPr sz="1050" spc="4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a</a:t>
            </a:r>
            <a:r>
              <a:rPr sz="1050" spc="12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sub-cadeia</a:t>
            </a:r>
            <a:r>
              <a:rPr sz="1050" spc="75" dirty="0">
                <a:latin typeface="Times New Roman"/>
                <a:cs typeface="Times New Roman"/>
              </a:rPr>
              <a:t> </a:t>
            </a:r>
            <a:r>
              <a:rPr sz="1050" spc="55" dirty="0">
                <a:latin typeface="Times New Roman"/>
                <a:cs typeface="Times New Roman"/>
              </a:rPr>
              <a:t>do</a:t>
            </a:r>
            <a:r>
              <a:rPr sz="1050" spc="13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início</a:t>
            </a:r>
            <a:r>
              <a:rPr sz="1050" spc="11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até</a:t>
            </a:r>
            <a:r>
              <a:rPr sz="1050" spc="10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o</a:t>
            </a:r>
            <a:r>
              <a:rPr sz="1050" spc="16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índice</a:t>
            </a:r>
            <a:r>
              <a:rPr sz="1050" spc="14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j-</a:t>
            </a:r>
            <a:r>
              <a:rPr sz="1050" spc="-50" dirty="0">
                <a:latin typeface="Times New Roman"/>
                <a:cs typeface="Times New Roman"/>
              </a:rPr>
              <a:t>1</a:t>
            </a:r>
            <a:endParaRPr sz="1050">
              <a:latin typeface="Times New Roman"/>
              <a:cs typeface="Times New Roman"/>
            </a:endParaRPr>
          </a:p>
          <a:p>
            <a:pPr marL="330835" lvl="1" indent="-121920">
              <a:lnSpc>
                <a:spcPct val="100000"/>
              </a:lnSpc>
              <a:spcBef>
                <a:spcPts val="135"/>
              </a:spcBef>
              <a:buClr>
                <a:srgbClr val="0E6EC5"/>
              </a:buClr>
              <a:buSzPct val="83333"/>
              <a:buFont typeface="DejaVu Sans"/>
              <a:buChar char="⚫"/>
              <a:tabLst>
                <a:tab pos="330835" algn="l"/>
              </a:tabLst>
            </a:pPr>
            <a:r>
              <a:rPr sz="1200" spc="-10" dirty="0">
                <a:latin typeface="Times New Roman"/>
                <a:cs typeface="Times New Roman"/>
              </a:rPr>
              <a:t>texto[i:j:k]</a:t>
            </a:r>
            <a:endParaRPr sz="1200">
              <a:latin typeface="Times New Roman"/>
              <a:cs typeface="Times New Roman"/>
            </a:endParaRPr>
          </a:p>
          <a:p>
            <a:pPr marL="469900" lvl="2" indent="-123825">
              <a:lnSpc>
                <a:spcPct val="100000"/>
              </a:lnSpc>
              <a:spcBef>
                <a:spcPts val="140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dirty="0">
                <a:latin typeface="Times New Roman"/>
                <a:cs typeface="Times New Roman"/>
              </a:rPr>
              <a:t>seleciona</a:t>
            </a:r>
            <a:r>
              <a:rPr sz="1050" spc="-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a</a:t>
            </a:r>
            <a:r>
              <a:rPr sz="1050" spc="6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sub-cadeia</a:t>
            </a:r>
            <a:r>
              <a:rPr sz="1050" spc="2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dos</a:t>
            </a:r>
            <a:r>
              <a:rPr sz="1050" spc="6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índices</a:t>
            </a:r>
            <a:r>
              <a:rPr sz="1050" spc="8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i</a:t>
            </a:r>
            <a:r>
              <a:rPr sz="1050" spc="10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até</a:t>
            </a:r>
            <a:r>
              <a:rPr sz="1050" spc="7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j-</a:t>
            </a:r>
            <a:r>
              <a:rPr sz="1050" spc="-105" dirty="0">
                <a:latin typeface="Times New Roman"/>
                <a:cs typeface="Times New Roman"/>
              </a:rPr>
              <a:t>1,</a:t>
            </a:r>
            <a:r>
              <a:rPr sz="1050" spc="105" dirty="0">
                <a:latin typeface="Times New Roman"/>
                <a:cs typeface="Times New Roman"/>
              </a:rPr>
              <a:t> </a:t>
            </a:r>
            <a:r>
              <a:rPr sz="1050" spc="50" dirty="0">
                <a:latin typeface="Times New Roman"/>
                <a:cs typeface="Times New Roman"/>
              </a:rPr>
              <a:t>indo de</a:t>
            </a:r>
            <a:r>
              <a:rPr sz="1050" spc="6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k</a:t>
            </a:r>
            <a:r>
              <a:rPr sz="1050" spc="75" dirty="0">
                <a:latin typeface="Times New Roman"/>
                <a:cs typeface="Times New Roman"/>
              </a:rPr>
              <a:t> </a:t>
            </a:r>
            <a:r>
              <a:rPr sz="1050" spc="65" dirty="0">
                <a:latin typeface="Times New Roman"/>
                <a:cs typeface="Times New Roman"/>
              </a:rPr>
              <a:t>em</a:t>
            </a:r>
            <a:r>
              <a:rPr sz="1050" spc="110" dirty="0">
                <a:latin typeface="Times New Roman"/>
                <a:cs typeface="Times New Roman"/>
              </a:rPr>
              <a:t> </a:t>
            </a:r>
            <a:r>
              <a:rPr sz="1050" spc="-50" dirty="0">
                <a:latin typeface="Times New Roman"/>
                <a:cs typeface="Times New Roman"/>
              </a:rPr>
              <a:t>k</a:t>
            </a:r>
            <a:endParaRPr sz="1050">
              <a:latin typeface="Times New Roman"/>
              <a:cs typeface="Times New Roman"/>
            </a:endParaRPr>
          </a:p>
          <a:p>
            <a:pPr marL="469900" lvl="2" indent="-123825">
              <a:lnSpc>
                <a:spcPct val="100000"/>
              </a:lnSpc>
              <a:spcBef>
                <a:spcPts val="120"/>
              </a:spcBef>
              <a:buClr>
                <a:srgbClr val="009DD9"/>
              </a:buClr>
              <a:buSzPct val="66666"/>
              <a:buFont typeface="DejaVu Sans"/>
              <a:buChar char="⚫"/>
              <a:tabLst>
                <a:tab pos="469900" algn="l"/>
              </a:tabLst>
            </a:pPr>
            <a:r>
              <a:rPr sz="1050" dirty="0">
                <a:latin typeface="Times New Roman"/>
                <a:cs typeface="Times New Roman"/>
              </a:rPr>
              <a:t>i,</a:t>
            </a:r>
            <a:r>
              <a:rPr sz="1050" spc="3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i+k,</a:t>
            </a:r>
            <a:r>
              <a:rPr sz="1050" spc="3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i+2k,</a:t>
            </a:r>
            <a:r>
              <a:rPr sz="1050" spc="15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...,</a:t>
            </a:r>
            <a:r>
              <a:rPr sz="1050" spc="10" dirty="0">
                <a:latin typeface="Times New Roman"/>
                <a:cs typeface="Times New Roman"/>
              </a:rPr>
              <a:t> </a:t>
            </a:r>
            <a:r>
              <a:rPr sz="1050" dirty="0">
                <a:latin typeface="Times New Roman"/>
                <a:cs typeface="Times New Roman"/>
              </a:rPr>
              <a:t>j-</a:t>
            </a:r>
            <a:r>
              <a:rPr sz="1050" spc="-50" dirty="0">
                <a:latin typeface="Times New Roman"/>
                <a:cs typeface="Times New Roman"/>
              </a:rPr>
              <a:t>1</a:t>
            </a:r>
            <a:endParaRPr sz="10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E1D6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890</Words>
  <Application>Microsoft Office PowerPoint</Application>
  <PresentationFormat>Custom</PresentationFormat>
  <Paragraphs>199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Carlito</vt:lpstr>
      <vt:lpstr>DejaVu Sans</vt:lpstr>
      <vt:lpstr>Times New Roman</vt:lpstr>
      <vt:lpstr>Trebuchet MS</vt:lpstr>
      <vt:lpstr>Office Theme</vt:lpstr>
      <vt:lpstr>PowerPoint Presentation</vt:lpstr>
      <vt:lpstr>Definição</vt:lpstr>
      <vt:lpstr>Definição</vt:lpstr>
      <vt:lpstr>Definição</vt:lpstr>
      <vt:lpstr>Acessando seus elementos</vt:lpstr>
      <vt:lpstr>Acessando seus elementos</vt:lpstr>
      <vt:lpstr>Acessando seus elementos</vt:lpstr>
      <vt:lpstr>Acessando seus elementos</vt:lpstr>
      <vt:lpstr>Acessando seus elementos</vt:lpstr>
      <vt:lpstr>Acessando seus elementos</vt:lpstr>
      <vt:lpstr>Percorrer uma string</vt:lpstr>
      <vt:lpstr>Concatenação de string</vt:lpstr>
      <vt:lpstr>Concatenação de string</vt:lpstr>
      <vt:lpstr>Sequências de escape</vt:lpstr>
      <vt:lpstr>Sequências de escape</vt:lpstr>
      <vt:lpstr>Formatação de strings</vt:lpstr>
      <vt:lpstr>Formatação de strings</vt:lpstr>
      <vt:lpstr>Manipulando strings</vt:lpstr>
      <vt:lpstr>Manipulando strings</vt:lpstr>
      <vt:lpstr>Manipulando strings</vt:lpstr>
      <vt:lpstr>Manipulando strings</vt:lpstr>
      <vt:lpstr>Manipulando strings</vt:lpstr>
      <vt:lpstr>Métodos sobre strings</vt:lpstr>
      <vt:lpstr>Métodos sobre strings</vt:lpstr>
      <vt:lpstr>Métodos sobre strings</vt:lpstr>
      <vt:lpstr>Material Complementar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Backes</dc:creator>
  <cp:lastModifiedBy>Eduardo Cunha Campos</cp:lastModifiedBy>
  <cp:revision>1</cp:revision>
  <dcterms:created xsi:type="dcterms:W3CDTF">2024-02-22T17:46:28Z</dcterms:created>
  <dcterms:modified xsi:type="dcterms:W3CDTF">2024-02-22T17:53:19Z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2022-05-30T00:00:00Z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2024-02-22T00:00:00Z</vt:filetime>
  </property>
  <property fmtid="{D5CDD505-2E9C-101B-9397-08002B2CF9AE}" pid="5" name="Producer">
    <vt:lpwstr>3-Heights(TM) PDF Security Shell 4.8.25.2 (http://www.pdf-tools.com)</vt:lpwstr>
  </property>
</Properties>
</file>