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</p:sldIdLst>
  <p:sldSz cx="4572000" cy="3429000"/>
  <p:notesSz cx="4572000" cy="3429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4" d="100"/>
          <a:sy n="154" d="100"/>
        </p:scale>
        <p:origin x="1546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42900" y="1062990"/>
            <a:ext cx="3886200" cy="7200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0" i="0">
                <a:solidFill>
                  <a:srgbClr val="04607A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685800" y="1920240"/>
            <a:ext cx="3200400" cy="8572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rgbClr val="04607A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rgbClr val="04607A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28600" y="788670"/>
            <a:ext cx="1988820" cy="22631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354580" y="788670"/>
            <a:ext cx="1988820" cy="22631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2/22/2024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rgbClr val="04607A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2/22/2024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2/22/2024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4572000" cy="342900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-330" y="0"/>
            <a:ext cx="4572711" cy="51028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6154" y="510285"/>
            <a:ext cx="3812540" cy="407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0" i="0">
                <a:solidFill>
                  <a:srgbClr val="04607A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61874" y="967485"/>
            <a:ext cx="3898900" cy="16897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554480" y="3188970"/>
            <a:ext cx="1463040" cy="1714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28600" y="3188970"/>
            <a:ext cx="1051560" cy="1714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3291840" y="3188970"/>
            <a:ext cx="1051560" cy="1714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0.jp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jp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3.png"/><Relationship Id="rId4" Type="http://schemas.openxmlformats.org/officeDocument/2006/relationships/image" Target="../media/image42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youtu.be/egIV7E7KvdI" TargetMode="External"/><Relationship Id="rId5" Type="http://schemas.openxmlformats.org/officeDocument/2006/relationships/hyperlink" Target="https://youtu.be/yhC4MAqHBPw" TargetMode="External"/><Relationship Id="rId4" Type="http://schemas.openxmlformats.org/officeDocument/2006/relationships/hyperlink" Target="https://youtu.be/JiltwM2iqJE" TargetMode="Externa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O__z52PzkfY" TargetMode="External"/><Relationship Id="rId2" Type="http://schemas.openxmlformats.org/officeDocument/2006/relationships/hyperlink" Target="https://youtu.be/JFpodcSZsHw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youtu.be/clIhHcHB9n8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421892" y="1057655"/>
              <a:ext cx="3075432" cy="784859"/>
            </a:xfrm>
            <a:prstGeom prst="rect">
              <a:avLst/>
            </a:prstGeom>
          </p:spPr>
        </p:pic>
      </p:grpSp>
      <p:sp>
        <p:nvSpPr>
          <p:cNvPr id="6" name="TextBox 5"/>
          <p:cNvSpPr txBox="1"/>
          <p:nvPr/>
        </p:nvSpPr>
        <p:spPr>
          <a:xfrm>
            <a:off x="381000" y="2434526"/>
            <a:ext cx="3954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Prof. Eduardo Campos (CEFET-MG)</a:t>
            </a:r>
            <a:endParaRPr lang="pt-B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pc="20" dirty="0"/>
              <a:t>Podemos</a:t>
            </a:r>
            <a:r>
              <a:rPr spc="85" dirty="0"/>
              <a:t> </a:t>
            </a:r>
            <a:r>
              <a:rPr spc="20" dirty="0"/>
              <a:t>definir</a:t>
            </a:r>
            <a:r>
              <a:rPr spc="105" dirty="0"/>
              <a:t> </a:t>
            </a:r>
            <a:r>
              <a:rPr b="1" spc="55" dirty="0">
                <a:latin typeface="Times New Roman"/>
                <a:cs typeface="Times New Roman"/>
              </a:rPr>
              <a:t>valores</a:t>
            </a:r>
            <a:r>
              <a:rPr b="1" spc="80" dirty="0">
                <a:latin typeface="Times New Roman"/>
                <a:cs typeface="Times New Roman"/>
              </a:rPr>
              <a:t> </a:t>
            </a:r>
            <a:r>
              <a:rPr b="1" spc="20" dirty="0">
                <a:latin typeface="Times New Roman"/>
                <a:cs typeface="Times New Roman"/>
              </a:rPr>
              <a:t>padrão</a:t>
            </a:r>
            <a:r>
              <a:rPr b="1" spc="105" dirty="0">
                <a:latin typeface="Times New Roman"/>
                <a:cs typeface="Times New Roman"/>
              </a:rPr>
              <a:t> </a:t>
            </a:r>
            <a:r>
              <a:rPr spc="20" dirty="0"/>
              <a:t>para</a:t>
            </a:r>
            <a:r>
              <a:rPr spc="125" dirty="0"/>
              <a:t> </a:t>
            </a:r>
            <a:r>
              <a:rPr spc="20" dirty="0"/>
              <a:t>parâmetros</a:t>
            </a:r>
            <a:r>
              <a:rPr spc="110" dirty="0"/>
              <a:t> </a:t>
            </a:r>
            <a:r>
              <a:rPr spc="35" dirty="0"/>
              <a:t>da </a:t>
            </a:r>
            <a:r>
              <a:rPr dirty="0"/>
              <a:t>função</a:t>
            </a:r>
            <a:r>
              <a:rPr spc="25" dirty="0"/>
              <a:t> </a:t>
            </a:r>
            <a:r>
              <a:rPr spc="60" dirty="0"/>
              <a:t>(tem</a:t>
            </a:r>
            <a:r>
              <a:rPr dirty="0"/>
              <a:t> </a:t>
            </a:r>
            <a:r>
              <a:rPr spc="60" dirty="0"/>
              <a:t>de</a:t>
            </a:r>
            <a:r>
              <a:rPr spc="-25" dirty="0"/>
              <a:t> </a:t>
            </a:r>
            <a:r>
              <a:rPr dirty="0"/>
              <a:t>vir</a:t>
            </a:r>
            <a:r>
              <a:rPr spc="-40" dirty="0"/>
              <a:t> </a:t>
            </a:r>
            <a:r>
              <a:rPr spc="50" dirty="0"/>
              <a:t>sempre</a:t>
            </a:r>
            <a:r>
              <a:rPr spc="30" dirty="0"/>
              <a:t> </a:t>
            </a:r>
            <a:r>
              <a:rPr spc="70" dirty="0"/>
              <a:t>no</a:t>
            </a:r>
            <a:r>
              <a:rPr spc="5" dirty="0"/>
              <a:t> </a:t>
            </a:r>
            <a:r>
              <a:rPr spc="-10" dirty="0"/>
              <a:t>final)</a:t>
            </a:r>
          </a:p>
          <a:p>
            <a:pPr marL="121920" marR="48895" lvl="1" indent="-121920" algn="r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121920" algn="l"/>
              </a:tabLst>
            </a:pPr>
            <a:r>
              <a:rPr sz="1200" dirty="0">
                <a:latin typeface="Times New Roman"/>
                <a:cs typeface="Times New Roman"/>
              </a:rPr>
              <a:t>Isso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faz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com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que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aquele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parâmetro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torne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b="1" spc="50" dirty="0">
                <a:latin typeface="Times New Roman"/>
                <a:cs typeface="Times New Roman"/>
              </a:rPr>
              <a:t>opcional</a:t>
            </a:r>
            <a:r>
              <a:rPr sz="1200" spc="50" dirty="0">
                <a:latin typeface="Times New Roman"/>
                <a:cs typeface="Times New Roman"/>
              </a:rPr>
              <a:t>,</a:t>
            </a:r>
            <a:endParaRPr sz="1200">
              <a:latin typeface="Times New Roman"/>
              <a:cs typeface="Times New Roman"/>
            </a:endParaRPr>
          </a:p>
          <a:p>
            <a:pPr marR="15875" algn="r">
              <a:lnSpc>
                <a:spcPct val="100000"/>
              </a:lnSpc>
            </a:pPr>
            <a:r>
              <a:rPr sz="1200" spc="60" dirty="0"/>
              <a:t>ou</a:t>
            </a:r>
            <a:r>
              <a:rPr sz="1200" spc="40" dirty="0"/>
              <a:t> </a:t>
            </a:r>
            <a:r>
              <a:rPr sz="1200" spc="10" dirty="0"/>
              <a:t>seja,</a:t>
            </a:r>
            <a:r>
              <a:rPr sz="1200" spc="60" dirty="0"/>
              <a:t> </a:t>
            </a:r>
            <a:r>
              <a:rPr sz="1200" spc="10" dirty="0"/>
              <a:t>se</a:t>
            </a:r>
            <a:r>
              <a:rPr sz="1200" spc="60" dirty="0"/>
              <a:t> </a:t>
            </a:r>
            <a:r>
              <a:rPr sz="1200" spc="55" dirty="0"/>
              <a:t>não</a:t>
            </a:r>
            <a:r>
              <a:rPr sz="1200" spc="40" dirty="0"/>
              <a:t> </a:t>
            </a:r>
            <a:r>
              <a:rPr sz="1200" spc="10" dirty="0"/>
              <a:t>for</a:t>
            </a:r>
            <a:r>
              <a:rPr sz="1200" dirty="0"/>
              <a:t> </a:t>
            </a:r>
            <a:r>
              <a:rPr sz="1200" spc="10" dirty="0"/>
              <a:t>definido</a:t>
            </a:r>
            <a:r>
              <a:rPr sz="1200" spc="25" dirty="0"/>
              <a:t> </a:t>
            </a:r>
            <a:r>
              <a:rPr sz="1200" spc="10" dirty="0"/>
              <a:t>o</a:t>
            </a:r>
            <a:r>
              <a:rPr sz="1200" spc="50" dirty="0"/>
              <a:t> </a:t>
            </a:r>
            <a:r>
              <a:rPr sz="1200" b="1" spc="10" dirty="0">
                <a:latin typeface="Times New Roman"/>
                <a:cs typeface="Times New Roman"/>
              </a:rPr>
              <a:t>valor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spc="10" dirty="0">
                <a:latin typeface="Times New Roman"/>
                <a:cs typeface="Times New Roman"/>
              </a:rPr>
              <a:t>padrão</a:t>
            </a:r>
            <a:r>
              <a:rPr sz="1200" b="1" spc="45" dirty="0">
                <a:latin typeface="Times New Roman"/>
                <a:cs typeface="Times New Roman"/>
              </a:rPr>
              <a:t> </a:t>
            </a:r>
            <a:r>
              <a:rPr sz="1200" spc="10" dirty="0"/>
              <a:t>será</a:t>
            </a:r>
            <a:r>
              <a:rPr sz="1200" spc="40" dirty="0"/>
              <a:t> </a:t>
            </a:r>
            <a:r>
              <a:rPr sz="1200" spc="-10" dirty="0"/>
              <a:t>usado.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-10" dirty="0">
                <a:latin typeface="Times New Roman"/>
                <a:cs typeface="Times New Roman"/>
              </a:rPr>
              <a:t>Exemplo: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8469" y="2683001"/>
            <a:ext cx="5416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4620" indent="-121920">
              <a:lnSpc>
                <a:spcPct val="100000"/>
              </a:lnSpc>
              <a:spcBef>
                <a:spcPts val="10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134620" algn="l"/>
              </a:tabLst>
            </a:pPr>
            <a:r>
              <a:rPr sz="1200" spc="-10" dirty="0">
                <a:latin typeface="Times New Roman"/>
                <a:cs typeface="Times New Roman"/>
              </a:rPr>
              <a:t>Saída: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Função</a:t>
            </a:r>
            <a:r>
              <a:rPr spc="-40" dirty="0"/>
              <a:t> </a:t>
            </a:r>
            <a:r>
              <a:rPr dirty="0"/>
              <a:t>-</a:t>
            </a:r>
            <a:r>
              <a:rPr spc="-60" dirty="0"/>
              <a:t> </a:t>
            </a:r>
            <a:r>
              <a:rPr spc="-10" dirty="0"/>
              <a:t>Parâmetros</a:t>
            </a:r>
          </a:p>
        </p:txBody>
      </p:sp>
      <p:grpSp>
        <p:nvGrpSpPr>
          <p:cNvPr id="5" name="object 5"/>
          <p:cNvGrpSpPr/>
          <p:nvPr/>
        </p:nvGrpSpPr>
        <p:grpSpPr>
          <a:xfrm>
            <a:off x="1292986" y="1933574"/>
            <a:ext cx="2364740" cy="1375410"/>
            <a:chOff x="1292986" y="1933574"/>
            <a:chExt cx="2364740" cy="1375410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292986" y="2808592"/>
              <a:ext cx="1221574" cy="500062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92986" y="1933574"/>
              <a:ext cx="2364613" cy="657225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Função</a:t>
            </a:r>
            <a:r>
              <a:rPr spc="-40" dirty="0"/>
              <a:t> </a:t>
            </a:r>
            <a:r>
              <a:rPr dirty="0"/>
              <a:t>-</a:t>
            </a:r>
            <a:r>
              <a:rPr spc="-60" dirty="0"/>
              <a:t> </a:t>
            </a:r>
            <a:r>
              <a:rPr spc="-10" dirty="0"/>
              <a:t>Retorno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25678"/>
            <a:ext cx="3716654" cy="852169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dirty="0">
                <a:latin typeface="Times New Roman"/>
                <a:cs typeface="Times New Roman"/>
              </a:rPr>
              <a:t>Uma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função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pode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ou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não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retornar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85" dirty="0">
                <a:latin typeface="Times New Roman"/>
                <a:cs typeface="Times New Roman"/>
              </a:rPr>
              <a:t>um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spc="-20" dirty="0">
                <a:latin typeface="Times New Roman"/>
                <a:cs typeface="Times New Roman"/>
              </a:rPr>
              <a:t>valor</a:t>
            </a:r>
            <a:endParaRPr sz="1300">
              <a:latin typeface="Times New Roman"/>
              <a:cs typeface="Times New Roman"/>
            </a:endParaRPr>
          </a:p>
          <a:p>
            <a:pPr marL="330200" marR="5080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spc="-10" dirty="0">
                <a:latin typeface="Times New Roman"/>
                <a:cs typeface="Times New Roman"/>
              </a:rPr>
              <a:t>Se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ela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retornar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85" dirty="0">
                <a:latin typeface="Times New Roman"/>
                <a:cs typeface="Times New Roman"/>
              </a:rPr>
              <a:t>um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valor,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alguém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deverá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receber </a:t>
            </a:r>
            <a:r>
              <a:rPr sz="1200" spc="-20" dirty="0">
                <a:latin typeface="Times New Roman"/>
                <a:cs typeface="Times New Roman"/>
              </a:rPr>
              <a:t>este 	</a:t>
            </a:r>
            <a:r>
              <a:rPr sz="1200" dirty="0">
                <a:latin typeface="Times New Roman"/>
                <a:cs typeface="Times New Roman"/>
              </a:rPr>
              <a:t>valor.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90" dirty="0">
                <a:latin typeface="Times New Roman"/>
                <a:cs typeface="Times New Roman"/>
              </a:rPr>
              <a:t>O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valor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retornado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pela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função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é </a:t>
            </a:r>
            <a:r>
              <a:rPr sz="1200" spc="55" dirty="0">
                <a:latin typeface="Times New Roman"/>
                <a:cs typeface="Times New Roman"/>
              </a:rPr>
              <a:t>dado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pelo 	</a:t>
            </a:r>
            <a:r>
              <a:rPr sz="1200" spc="50" dirty="0">
                <a:latin typeface="Times New Roman"/>
                <a:cs typeface="Times New Roman"/>
              </a:rPr>
              <a:t>comando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return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31750" y="1997836"/>
            <a:ext cx="4464050" cy="1393190"/>
            <a:chOff x="31750" y="1997836"/>
            <a:chExt cx="4464050" cy="1393190"/>
          </a:xfrm>
        </p:grpSpPr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8100" y="1997836"/>
              <a:ext cx="2500249" cy="1393063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795523" y="2171699"/>
              <a:ext cx="1700149" cy="942975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38100" y="2500248"/>
              <a:ext cx="4000500" cy="662305"/>
            </a:xfrm>
            <a:custGeom>
              <a:avLst/>
              <a:gdLst/>
              <a:ahLst/>
              <a:cxnLst/>
              <a:rect l="l" t="t" r="r" b="b"/>
              <a:pathLst>
                <a:path w="4000500" h="662305">
                  <a:moveTo>
                    <a:pt x="0" y="662051"/>
                  </a:moveTo>
                  <a:lnTo>
                    <a:pt x="1021549" y="662051"/>
                  </a:lnTo>
                  <a:lnTo>
                    <a:pt x="1021549" y="509650"/>
                  </a:lnTo>
                  <a:lnTo>
                    <a:pt x="0" y="509650"/>
                  </a:lnTo>
                  <a:lnTo>
                    <a:pt x="0" y="662051"/>
                  </a:lnTo>
                  <a:close/>
                </a:path>
                <a:path w="4000500" h="662305">
                  <a:moveTo>
                    <a:pt x="2743200" y="495300"/>
                  </a:moveTo>
                  <a:lnTo>
                    <a:pt x="4000500" y="495300"/>
                  </a:lnTo>
                  <a:lnTo>
                    <a:pt x="4000500" y="342900"/>
                  </a:lnTo>
                  <a:lnTo>
                    <a:pt x="2743200" y="342900"/>
                  </a:lnTo>
                  <a:lnTo>
                    <a:pt x="2743200" y="495300"/>
                  </a:lnTo>
                  <a:close/>
                </a:path>
                <a:path w="4000500" h="662305">
                  <a:moveTo>
                    <a:pt x="2971800" y="152400"/>
                  </a:moveTo>
                  <a:lnTo>
                    <a:pt x="3505200" y="152400"/>
                  </a:lnTo>
                  <a:lnTo>
                    <a:pt x="3505200" y="0"/>
                  </a:lnTo>
                  <a:lnTo>
                    <a:pt x="2971800" y="0"/>
                  </a:lnTo>
                  <a:lnTo>
                    <a:pt x="2971800" y="152400"/>
                  </a:lnTo>
                  <a:close/>
                </a:path>
              </a:pathLst>
            </a:custGeom>
            <a:ln w="12700">
              <a:solidFill>
                <a:srgbClr val="0850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Função</a:t>
            </a:r>
            <a:r>
              <a:rPr spc="-40" dirty="0"/>
              <a:t> </a:t>
            </a:r>
            <a:r>
              <a:rPr dirty="0"/>
              <a:t>-</a:t>
            </a:r>
            <a:r>
              <a:rPr spc="-60" dirty="0"/>
              <a:t> </a:t>
            </a:r>
            <a:r>
              <a:rPr spc="-10" dirty="0"/>
              <a:t>Retorno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26314"/>
            <a:ext cx="3952240" cy="88963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10" dirty="0">
                <a:latin typeface="Times New Roman"/>
                <a:cs typeface="Times New Roman"/>
              </a:rPr>
              <a:t>Uma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função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pode </a:t>
            </a:r>
            <a:r>
              <a:rPr sz="1300" spc="50" dirty="0">
                <a:latin typeface="Times New Roman"/>
                <a:cs typeface="Times New Roman"/>
              </a:rPr>
              <a:t>ter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mais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uma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declaração</a:t>
            </a:r>
            <a:r>
              <a:rPr sz="1300" spc="90" dirty="0">
                <a:latin typeface="Times New Roman"/>
                <a:cs typeface="Times New Roman"/>
              </a:rPr>
              <a:t> </a:t>
            </a:r>
            <a:r>
              <a:rPr sz="1300" b="1" spc="35" dirty="0">
                <a:latin typeface="Times New Roman"/>
                <a:cs typeface="Times New Roman"/>
              </a:rPr>
              <a:t>return</a:t>
            </a:r>
            <a:r>
              <a:rPr sz="1300" spc="35" dirty="0">
                <a:latin typeface="Times New Roman"/>
                <a:cs typeface="Times New Roman"/>
              </a:rPr>
              <a:t>.</a:t>
            </a:r>
            <a:endParaRPr sz="1300">
              <a:latin typeface="Times New Roman"/>
              <a:cs typeface="Times New Roman"/>
            </a:endParaRPr>
          </a:p>
          <a:p>
            <a:pPr marL="330200" marR="38417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spc="65" dirty="0">
                <a:latin typeface="Times New Roman"/>
                <a:cs typeface="Times New Roman"/>
              </a:rPr>
              <a:t>Quando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comando </a:t>
            </a:r>
            <a:r>
              <a:rPr sz="1200" b="1" spc="10" dirty="0">
                <a:latin typeface="Times New Roman"/>
                <a:cs typeface="Times New Roman"/>
              </a:rPr>
              <a:t>return</a:t>
            </a:r>
            <a:r>
              <a:rPr sz="1200" b="1" spc="7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é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executado,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a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função 	</a:t>
            </a:r>
            <a:r>
              <a:rPr sz="1200" spc="50" dirty="0">
                <a:latin typeface="Times New Roman"/>
                <a:cs typeface="Times New Roman"/>
              </a:rPr>
              <a:t>termina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40" dirty="0">
                <a:latin typeface="Times New Roman"/>
                <a:cs typeface="Times New Roman"/>
              </a:rPr>
              <a:t>imediatamente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10" dirty="0">
                <a:latin typeface="Times New Roman"/>
                <a:cs typeface="Times New Roman"/>
              </a:rPr>
              <a:t>Todos</a:t>
            </a:r>
            <a:r>
              <a:rPr sz="1200" spc="20" dirty="0">
                <a:latin typeface="Times New Roman"/>
                <a:cs typeface="Times New Roman"/>
              </a:rPr>
              <a:t> os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comandos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45" dirty="0">
                <a:latin typeface="Times New Roman"/>
                <a:cs typeface="Times New Roman"/>
              </a:rPr>
              <a:t>restantes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são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b="1" spc="50" dirty="0">
                <a:latin typeface="Times New Roman"/>
                <a:cs typeface="Times New Roman"/>
              </a:rPr>
              <a:t>ignorados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6200" y="1866899"/>
            <a:ext cx="4419600" cy="1529080"/>
            <a:chOff x="76200" y="1866899"/>
            <a:chExt cx="4419600" cy="152908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6200" y="1866963"/>
              <a:ext cx="2921762" cy="152869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159886" y="1866899"/>
              <a:ext cx="1335913" cy="45720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Declaração</a:t>
            </a:r>
            <a:r>
              <a:rPr spc="-60" dirty="0"/>
              <a:t> </a:t>
            </a:r>
            <a:r>
              <a:rPr dirty="0"/>
              <a:t>de</a:t>
            </a:r>
            <a:r>
              <a:rPr spc="-50" dirty="0"/>
              <a:t> </a:t>
            </a:r>
            <a:r>
              <a:rPr spc="-10" dirty="0"/>
              <a:t>Funções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67485"/>
            <a:ext cx="3362325" cy="6426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10" dirty="0">
                <a:latin typeface="Times New Roman"/>
                <a:cs typeface="Times New Roman"/>
              </a:rPr>
              <a:t>Funções</a:t>
            </a:r>
            <a:r>
              <a:rPr sz="1300" spc="8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devem</a:t>
            </a:r>
            <a:r>
              <a:rPr sz="1300" spc="8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ser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declaradas</a:t>
            </a:r>
            <a:r>
              <a:rPr sz="1300" spc="80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antes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 </a:t>
            </a:r>
            <a:r>
              <a:rPr sz="1300" spc="-20" dirty="0">
                <a:latin typeface="Times New Roman"/>
                <a:cs typeface="Times New Roman"/>
              </a:rPr>
              <a:t>serem </a:t>
            </a:r>
            <a:r>
              <a:rPr sz="1300" spc="-10" dirty="0">
                <a:latin typeface="Times New Roman"/>
                <a:cs typeface="Times New Roman"/>
              </a:rPr>
              <a:t>utilizadas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-10" dirty="0">
                <a:latin typeface="Times New Roman"/>
                <a:cs typeface="Times New Roman"/>
              </a:rPr>
              <a:t>Exemplo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58469" y="2499486"/>
            <a:ext cx="502284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4620" indent="-121920">
              <a:lnSpc>
                <a:spcPct val="100000"/>
              </a:lnSpc>
              <a:spcBef>
                <a:spcPts val="10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134620" algn="l"/>
              </a:tabLst>
            </a:pPr>
            <a:r>
              <a:rPr sz="1200" spc="-10" dirty="0">
                <a:latin typeface="Times New Roman"/>
                <a:cs typeface="Times New Roman"/>
              </a:rPr>
              <a:t>Saída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1228725" y="1485417"/>
            <a:ext cx="3321685" cy="1867535"/>
            <a:chOff x="1228725" y="1485417"/>
            <a:chExt cx="3321685" cy="1867535"/>
          </a:xfrm>
        </p:grpSpPr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28725" y="1485417"/>
              <a:ext cx="2126869" cy="1105382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28725" y="2755582"/>
              <a:ext cx="3321304" cy="597217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Declaração</a:t>
            </a:r>
            <a:r>
              <a:rPr spc="-60" dirty="0"/>
              <a:t> </a:t>
            </a:r>
            <a:r>
              <a:rPr dirty="0"/>
              <a:t>de</a:t>
            </a:r>
            <a:r>
              <a:rPr spc="-50" dirty="0"/>
              <a:t> </a:t>
            </a:r>
            <a:r>
              <a:rPr spc="-10" dirty="0"/>
              <a:t>Funções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68120"/>
            <a:ext cx="3914140" cy="6426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dirty="0">
                <a:latin typeface="Times New Roman"/>
                <a:cs typeface="Times New Roman"/>
              </a:rPr>
              <a:t>Uma</a:t>
            </a:r>
            <a:r>
              <a:rPr sz="1300" spc="9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função</a:t>
            </a:r>
            <a:r>
              <a:rPr sz="1300" spc="7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criada</a:t>
            </a:r>
            <a:r>
              <a:rPr sz="1300" spc="9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pelo</a:t>
            </a:r>
            <a:r>
              <a:rPr sz="1300" spc="85" dirty="0">
                <a:latin typeface="Times New Roman"/>
                <a:cs typeface="Times New Roman"/>
              </a:rPr>
              <a:t> </a:t>
            </a:r>
            <a:r>
              <a:rPr sz="1300" spc="45" dirty="0">
                <a:latin typeface="Times New Roman"/>
                <a:cs typeface="Times New Roman"/>
              </a:rPr>
              <a:t>programador</a:t>
            </a:r>
            <a:r>
              <a:rPr sz="1300" spc="120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pode</a:t>
            </a:r>
            <a:r>
              <a:rPr sz="1300" spc="10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utilizar </a:t>
            </a:r>
            <a:r>
              <a:rPr sz="1300" spc="50" dirty="0">
                <a:latin typeface="Times New Roman"/>
                <a:cs typeface="Times New Roman"/>
              </a:rPr>
              <a:t>qualquer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outra</a:t>
            </a:r>
            <a:r>
              <a:rPr sz="1300" spc="9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função,</a:t>
            </a:r>
            <a:r>
              <a:rPr sz="1300" spc="114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inclusive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as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que </a:t>
            </a:r>
            <a:r>
              <a:rPr sz="1300" dirty="0">
                <a:latin typeface="Times New Roman"/>
                <a:cs typeface="Times New Roman"/>
              </a:rPr>
              <a:t>foram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criadas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-10" dirty="0">
                <a:latin typeface="Times New Roman"/>
                <a:cs typeface="Times New Roman"/>
              </a:rPr>
              <a:t>Exemplo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58469" y="2500121"/>
            <a:ext cx="502284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4620" indent="-121920">
              <a:lnSpc>
                <a:spcPct val="100000"/>
              </a:lnSpc>
              <a:spcBef>
                <a:spcPts val="10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134620" algn="l"/>
              </a:tabLst>
            </a:pPr>
            <a:r>
              <a:rPr sz="1200" spc="-10" dirty="0">
                <a:latin typeface="Times New Roman"/>
                <a:cs typeface="Times New Roman"/>
              </a:rPr>
              <a:t>Saída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533400" y="1409763"/>
            <a:ext cx="3169920" cy="1765935"/>
            <a:chOff x="533400" y="1409763"/>
            <a:chExt cx="3169920" cy="1765935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524000" y="1409763"/>
              <a:ext cx="2178812" cy="1757299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3400" y="2732315"/>
              <a:ext cx="735799" cy="442912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25" dirty="0"/>
              <a:t>Variáveis</a:t>
            </a:r>
            <a:r>
              <a:rPr spc="-85" dirty="0"/>
              <a:t> </a:t>
            </a:r>
            <a:r>
              <a:rPr dirty="0"/>
              <a:t>dentro</a:t>
            </a:r>
            <a:r>
              <a:rPr spc="-75" dirty="0"/>
              <a:t> </a:t>
            </a:r>
            <a:r>
              <a:rPr dirty="0"/>
              <a:t>da</a:t>
            </a:r>
            <a:r>
              <a:rPr spc="-65" dirty="0"/>
              <a:t> </a:t>
            </a:r>
            <a:r>
              <a:rPr spc="-10" dirty="0"/>
              <a:t>função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25678"/>
            <a:ext cx="4036060" cy="852169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10" dirty="0">
                <a:latin typeface="Times New Roman"/>
                <a:cs typeface="Times New Roman"/>
              </a:rPr>
              <a:t>Funções</a:t>
            </a:r>
            <a:r>
              <a:rPr sz="1300" spc="7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estão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sujeitas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ao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escopo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das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variáveis</a:t>
            </a:r>
            <a:endParaRPr sz="1300">
              <a:latin typeface="Times New Roman"/>
              <a:cs typeface="Times New Roman"/>
            </a:endParaRPr>
          </a:p>
          <a:p>
            <a:pPr marL="330200" marR="5080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dirty="0">
                <a:latin typeface="Times New Roman"/>
                <a:cs typeface="Times New Roman"/>
              </a:rPr>
              <a:t>Uma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variável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definida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70" dirty="0">
                <a:latin typeface="Times New Roman"/>
                <a:cs typeface="Times New Roman"/>
              </a:rPr>
              <a:t>no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programa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sem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indentação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é 	</a:t>
            </a:r>
            <a:r>
              <a:rPr sz="1200" b="1" spc="55" dirty="0">
                <a:latin typeface="Times New Roman"/>
                <a:cs typeface="Times New Roman"/>
              </a:rPr>
              <a:t>global</a:t>
            </a:r>
            <a:r>
              <a:rPr sz="1200" spc="55" dirty="0">
                <a:latin typeface="Times New Roman"/>
                <a:cs typeface="Times New Roman"/>
              </a:rPr>
              <a:t>.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80" dirty="0">
                <a:latin typeface="Times New Roman"/>
                <a:cs typeface="Times New Roman"/>
              </a:rPr>
              <a:t>Ou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seja,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ela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pode</a:t>
            </a:r>
            <a:r>
              <a:rPr sz="1200" dirty="0">
                <a:latin typeface="Times New Roman"/>
                <a:cs typeface="Times New Roman"/>
              </a:rPr>
              <a:t> ser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acessada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60" dirty="0">
                <a:latin typeface="Times New Roman"/>
                <a:cs typeface="Times New Roman"/>
              </a:rPr>
              <a:t>em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45" dirty="0">
                <a:latin typeface="Times New Roman"/>
                <a:cs typeface="Times New Roman"/>
              </a:rPr>
              <a:t>qualquer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lugar 	</a:t>
            </a:r>
            <a:r>
              <a:rPr sz="1200" spc="60" dirty="0">
                <a:latin typeface="Times New Roman"/>
                <a:cs typeface="Times New Roman"/>
              </a:rPr>
              <a:t>do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programa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ou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função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47573" y="2363850"/>
            <a:ext cx="6546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45" dirty="0">
                <a:solidFill>
                  <a:srgbClr val="04607A"/>
                </a:solidFill>
                <a:latin typeface="Times New Roman"/>
                <a:cs typeface="Times New Roman"/>
              </a:rPr>
              <a:t>Exemplo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624708" y="2363850"/>
            <a:ext cx="4152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solidFill>
                  <a:srgbClr val="04607A"/>
                </a:solidFill>
                <a:latin typeface="Times New Roman"/>
                <a:cs typeface="Times New Roman"/>
              </a:rPr>
              <a:t>Saída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838200" y="2400261"/>
            <a:ext cx="3034030" cy="836294"/>
            <a:chOff x="838200" y="2400261"/>
            <a:chExt cx="3034030" cy="836294"/>
          </a:xfrm>
        </p:grpSpPr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086100" y="2400337"/>
              <a:ext cx="785812" cy="564349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38200" y="2400261"/>
              <a:ext cx="1400175" cy="835825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25" dirty="0"/>
              <a:t>Variáveis</a:t>
            </a:r>
            <a:r>
              <a:rPr spc="-85" dirty="0"/>
              <a:t> </a:t>
            </a:r>
            <a:r>
              <a:rPr dirty="0"/>
              <a:t>dentro</a:t>
            </a:r>
            <a:r>
              <a:rPr spc="-75" dirty="0"/>
              <a:t> </a:t>
            </a:r>
            <a:r>
              <a:rPr dirty="0"/>
              <a:t>da</a:t>
            </a:r>
            <a:r>
              <a:rPr spc="-65" dirty="0"/>
              <a:t> </a:t>
            </a:r>
            <a:r>
              <a:rPr spc="-10" dirty="0"/>
              <a:t>função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838200" y="2362136"/>
            <a:ext cx="3124835" cy="993140"/>
            <a:chOff x="838200" y="2362136"/>
            <a:chExt cx="3124835" cy="99314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38200" y="2362187"/>
              <a:ext cx="1407287" cy="992987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098038" y="2362136"/>
              <a:ext cx="864400" cy="585787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147573" y="926314"/>
            <a:ext cx="4128770" cy="164655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2641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264160" algn="l"/>
              </a:tabLst>
            </a:pPr>
            <a:r>
              <a:rPr sz="1300" spc="10" dirty="0">
                <a:latin typeface="Times New Roman"/>
                <a:cs typeface="Times New Roman"/>
              </a:rPr>
              <a:t>Funções</a:t>
            </a:r>
            <a:r>
              <a:rPr sz="1300" spc="7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estão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sujeitas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ao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escopo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das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variáveis</a:t>
            </a:r>
            <a:endParaRPr sz="1300">
              <a:latin typeface="Times New Roman"/>
              <a:cs typeface="Times New Roman"/>
            </a:endParaRPr>
          </a:p>
          <a:p>
            <a:pPr marL="444500" marR="21590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446405" algn="l"/>
              </a:tabLst>
            </a:pPr>
            <a:r>
              <a:rPr sz="1200" dirty="0">
                <a:latin typeface="Times New Roman"/>
                <a:cs typeface="Times New Roman"/>
              </a:rPr>
              <a:t>Uma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variável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b="1" spc="60" dirty="0">
                <a:latin typeface="Times New Roman"/>
                <a:cs typeface="Times New Roman"/>
              </a:rPr>
              <a:t>global</a:t>
            </a:r>
            <a:r>
              <a:rPr sz="1200" b="1" spc="5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pode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acessada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60" dirty="0">
                <a:latin typeface="Times New Roman"/>
                <a:cs typeface="Times New Roman"/>
              </a:rPr>
              <a:t>em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qualquer</a:t>
            </a:r>
            <a:r>
              <a:rPr sz="1200" spc="500" dirty="0">
                <a:latin typeface="Times New Roman"/>
                <a:cs typeface="Times New Roman"/>
              </a:rPr>
              <a:t> 	</a:t>
            </a:r>
            <a:r>
              <a:rPr sz="1200" spc="20" dirty="0">
                <a:latin typeface="Times New Roman"/>
                <a:cs typeface="Times New Roman"/>
              </a:rPr>
              <a:t>lugar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60" dirty="0">
                <a:latin typeface="Times New Roman"/>
                <a:cs typeface="Times New Roman"/>
              </a:rPr>
              <a:t>do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programa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ou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função,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mas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não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pode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ser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alterada 	</a:t>
            </a:r>
            <a:r>
              <a:rPr sz="1200" dirty="0">
                <a:latin typeface="Times New Roman"/>
                <a:cs typeface="Times New Roman"/>
              </a:rPr>
              <a:t>pela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função</a:t>
            </a:r>
            <a:endParaRPr sz="1200">
              <a:latin typeface="Times New Roman"/>
              <a:cs typeface="Times New Roman"/>
            </a:endParaRPr>
          </a:p>
          <a:p>
            <a:pPr marL="584200" marR="5080" lvl="2" indent="-123825" algn="just">
              <a:lnSpc>
                <a:spcPct val="100000"/>
              </a:lnSpc>
              <a:spcBef>
                <a:spcPts val="260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584200" algn="l"/>
              </a:tabLst>
            </a:pPr>
            <a:r>
              <a:rPr sz="1050" spc="10" dirty="0">
                <a:latin typeface="Times New Roman"/>
                <a:cs typeface="Times New Roman"/>
              </a:rPr>
              <a:t>Na</a:t>
            </a:r>
            <a:r>
              <a:rPr sz="1050" spc="-10" dirty="0">
                <a:latin typeface="Times New Roman"/>
                <a:cs typeface="Times New Roman"/>
              </a:rPr>
              <a:t> </a:t>
            </a:r>
            <a:r>
              <a:rPr sz="1050" spc="10" dirty="0">
                <a:latin typeface="Times New Roman"/>
                <a:cs typeface="Times New Roman"/>
              </a:rPr>
              <a:t>verdade,</a:t>
            </a:r>
            <a:r>
              <a:rPr sz="1050" spc="-20" dirty="0">
                <a:latin typeface="Times New Roman"/>
                <a:cs typeface="Times New Roman"/>
              </a:rPr>
              <a:t> </a:t>
            </a:r>
            <a:r>
              <a:rPr sz="1050" spc="10" dirty="0">
                <a:latin typeface="Times New Roman"/>
                <a:cs typeface="Times New Roman"/>
              </a:rPr>
              <a:t>ao</a:t>
            </a:r>
            <a:r>
              <a:rPr sz="1050" spc="20" dirty="0">
                <a:latin typeface="Times New Roman"/>
                <a:cs typeface="Times New Roman"/>
              </a:rPr>
              <a:t> </a:t>
            </a:r>
            <a:r>
              <a:rPr sz="1050" spc="60" dirty="0">
                <a:latin typeface="Times New Roman"/>
                <a:cs typeface="Times New Roman"/>
              </a:rPr>
              <a:t>tentar</a:t>
            </a:r>
            <a:r>
              <a:rPr sz="1050" spc="-20" dirty="0">
                <a:latin typeface="Times New Roman"/>
                <a:cs typeface="Times New Roman"/>
              </a:rPr>
              <a:t> </a:t>
            </a:r>
            <a:r>
              <a:rPr sz="1050" spc="10" dirty="0">
                <a:latin typeface="Times New Roman"/>
                <a:cs typeface="Times New Roman"/>
              </a:rPr>
              <a:t>alterar</a:t>
            </a:r>
            <a:r>
              <a:rPr sz="1050" spc="-35" dirty="0">
                <a:latin typeface="Times New Roman"/>
                <a:cs typeface="Times New Roman"/>
              </a:rPr>
              <a:t> </a:t>
            </a:r>
            <a:r>
              <a:rPr sz="1050" spc="65" dirty="0">
                <a:latin typeface="Times New Roman"/>
                <a:cs typeface="Times New Roman"/>
              </a:rPr>
              <a:t>uma</a:t>
            </a:r>
            <a:r>
              <a:rPr sz="1050" spc="10" dirty="0">
                <a:latin typeface="Times New Roman"/>
                <a:cs typeface="Times New Roman"/>
              </a:rPr>
              <a:t> variável</a:t>
            </a:r>
            <a:r>
              <a:rPr sz="1050" spc="30" dirty="0">
                <a:latin typeface="Times New Roman"/>
                <a:cs typeface="Times New Roman"/>
              </a:rPr>
              <a:t> </a:t>
            </a:r>
            <a:r>
              <a:rPr sz="1050" b="1" spc="55" dirty="0">
                <a:latin typeface="Times New Roman"/>
                <a:cs typeface="Times New Roman"/>
              </a:rPr>
              <a:t>global</a:t>
            </a:r>
            <a:r>
              <a:rPr sz="1050" b="1" spc="-5" dirty="0">
                <a:latin typeface="Times New Roman"/>
                <a:cs typeface="Times New Roman"/>
              </a:rPr>
              <a:t> </a:t>
            </a:r>
            <a:r>
              <a:rPr sz="1050" spc="10" dirty="0">
                <a:latin typeface="Times New Roman"/>
                <a:cs typeface="Times New Roman"/>
              </a:rPr>
              <a:t>o</a:t>
            </a:r>
            <a:r>
              <a:rPr sz="1050" spc="5" dirty="0">
                <a:latin typeface="Times New Roman"/>
                <a:cs typeface="Times New Roman"/>
              </a:rPr>
              <a:t> </a:t>
            </a:r>
            <a:r>
              <a:rPr sz="1050" spc="55" dirty="0">
                <a:latin typeface="Times New Roman"/>
                <a:cs typeface="Times New Roman"/>
              </a:rPr>
              <a:t>que</a:t>
            </a:r>
            <a:r>
              <a:rPr sz="1050" spc="-10" dirty="0">
                <a:latin typeface="Times New Roman"/>
                <a:cs typeface="Times New Roman"/>
              </a:rPr>
              <a:t> ocorre </a:t>
            </a:r>
            <a:r>
              <a:rPr sz="1050" spc="10" dirty="0">
                <a:latin typeface="Times New Roman"/>
                <a:cs typeface="Times New Roman"/>
              </a:rPr>
              <a:t>é</a:t>
            </a:r>
            <a:r>
              <a:rPr sz="1050" spc="-25" dirty="0">
                <a:latin typeface="Times New Roman"/>
                <a:cs typeface="Times New Roman"/>
              </a:rPr>
              <a:t> </a:t>
            </a:r>
            <a:r>
              <a:rPr sz="1050" spc="10" dirty="0">
                <a:latin typeface="Times New Roman"/>
                <a:cs typeface="Times New Roman"/>
              </a:rPr>
              <a:t>a</a:t>
            </a:r>
            <a:r>
              <a:rPr sz="1050" spc="-5" dirty="0">
                <a:latin typeface="Times New Roman"/>
                <a:cs typeface="Times New Roman"/>
              </a:rPr>
              <a:t> </a:t>
            </a:r>
            <a:r>
              <a:rPr sz="1050" spc="10" dirty="0">
                <a:latin typeface="Times New Roman"/>
                <a:cs typeface="Times New Roman"/>
              </a:rPr>
              <a:t>criação</a:t>
            </a:r>
            <a:r>
              <a:rPr sz="1050" spc="-30" dirty="0">
                <a:latin typeface="Times New Roman"/>
                <a:cs typeface="Times New Roman"/>
              </a:rPr>
              <a:t> </a:t>
            </a:r>
            <a:r>
              <a:rPr sz="1050" spc="50" dirty="0">
                <a:latin typeface="Times New Roman"/>
                <a:cs typeface="Times New Roman"/>
              </a:rPr>
              <a:t>de</a:t>
            </a:r>
            <a:r>
              <a:rPr sz="1050" spc="-5" dirty="0">
                <a:latin typeface="Times New Roman"/>
                <a:cs typeface="Times New Roman"/>
              </a:rPr>
              <a:t> </a:t>
            </a:r>
            <a:r>
              <a:rPr sz="1050" spc="65" dirty="0">
                <a:latin typeface="Times New Roman"/>
                <a:cs typeface="Times New Roman"/>
              </a:rPr>
              <a:t>uma</a:t>
            </a:r>
            <a:r>
              <a:rPr sz="1050" spc="-25" dirty="0">
                <a:latin typeface="Times New Roman"/>
                <a:cs typeface="Times New Roman"/>
              </a:rPr>
              <a:t> </a:t>
            </a:r>
            <a:r>
              <a:rPr sz="1050" spc="10" dirty="0">
                <a:latin typeface="Times New Roman"/>
                <a:cs typeface="Times New Roman"/>
              </a:rPr>
              <a:t>variável</a:t>
            </a:r>
            <a:r>
              <a:rPr sz="1050" spc="15" dirty="0">
                <a:latin typeface="Times New Roman"/>
                <a:cs typeface="Times New Roman"/>
              </a:rPr>
              <a:t> </a:t>
            </a:r>
            <a:r>
              <a:rPr sz="1050" b="1" spc="60" dirty="0">
                <a:latin typeface="Times New Roman"/>
                <a:cs typeface="Times New Roman"/>
              </a:rPr>
              <a:t>local</a:t>
            </a:r>
            <a:r>
              <a:rPr sz="1050" b="1" dirty="0">
                <a:latin typeface="Times New Roman"/>
                <a:cs typeface="Times New Roman"/>
              </a:rPr>
              <a:t> </a:t>
            </a:r>
            <a:r>
              <a:rPr sz="1050" spc="55" dirty="0">
                <a:latin typeface="Times New Roman"/>
                <a:cs typeface="Times New Roman"/>
              </a:rPr>
              <a:t>que</a:t>
            </a:r>
            <a:r>
              <a:rPr sz="1050" spc="-40" dirty="0">
                <a:latin typeface="Times New Roman"/>
                <a:cs typeface="Times New Roman"/>
              </a:rPr>
              <a:t> </a:t>
            </a:r>
            <a:r>
              <a:rPr sz="1050" spc="10" dirty="0">
                <a:latin typeface="Times New Roman"/>
                <a:cs typeface="Times New Roman"/>
              </a:rPr>
              <a:t>ofusca</a:t>
            </a:r>
            <a:r>
              <a:rPr sz="1050" spc="-20" dirty="0">
                <a:latin typeface="Times New Roman"/>
                <a:cs typeface="Times New Roman"/>
              </a:rPr>
              <a:t> </a:t>
            </a:r>
            <a:r>
              <a:rPr sz="1050" spc="50" dirty="0">
                <a:latin typeface="Times New Roman"/>
                <a:cs typeface="Times New Roman"/>
              </a:rPr>
              <a:t>completamente</a:t>
            </a:r>
            <a:r>
              <a:rPr sz="1050" spc="-70" dirty="0">
                <a:latin typeface="Times New Roman"/>
                <a:cs typeface="Times New Roman"/>
              </a:rPr>
              <a:t> </a:t>
            </a:r>
            <a:r>
              <a:rPr sz="1050" spc="-50" dirty="0">
                <a:latin typeface="Times New Roman"/>
                <a:cs typeface="Times New Roman"/>
              </a:rPr>
              <a:t>a </a:t>
            </a:r>
            <a:r>
              <a:rPr sz="1050" dirty="0">
                <a:latin typeface="Times New Roman"/>
                <a:cs typeface="Times New Roman"/>
              </a:rPr>
              <a:t>variável</a:t>
            </a:r>
            <a:r>
              <a:rPr sz="1050" spc="55" dirty="0">
                <a:latin typeface="Times New Roman"/>
                <a:cs typeface="Times New Roman"/>
              </a:rPr>
              <a:t> </a:t>
            </a:r>
            <a:r>
              <a:rPr sz="1050" b="1" spc="45" dirty="0">
                <a:latin typeface="Times New Roman"/>
                <a:cs typeface="Times New Roman"/>
              </a:rPr>
              <a:t>global</a:t>
            </a: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75"/>
              </a:spcBef>
              <a:tabLst>
                <a:tab pos="2489200" algn="l"/>
              </a:tabLst>
            </a:pPr>
            <a:r>
              <a:rPr sz="1200" b="1" spc="45" dirty="0">
                <a:solidFill>
                  <a:srgbClr val="04607A"/>
                </a:solidFill>
                <a:latin typeface="Times New Roman"/>
                <a:cs typeface="Times New Roman"/>
              </a:rPr>
              <a:t>Exemplo</a:t>
            </a:r>
            <a:r>
              <a:rPr sz="1200" b="1" dirty="0">
                <a:solidFill>
                  <a:srgbClr val="04607A"/>
                </a:solidFill>
                <a:latin typeface="Times New Roman"/>
                <a:cs typeface="Times New Roman"/>
              </a:rPr>
              <a:t>	</a:t>
            </a:r>
            <a:r>
              <a:rPr sz="1200" b="1" spc="-10" dirty="0">
                <a:solidFill>
                  <a:srgbClr val="04607A"/>
                </a:solidFill>
                <a:latin typeface="Times New Roman"/>
                <a:cs typeface="Times New Roman"/>
              </a:rPr>
              <a:t>Saída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25" dirty="0"/>
              <a:t>Variáveis</a:t>
            </a:r>
            <a:r>
              <a:rPr spc="-85" dirty="0"/>
              <a:t> </a:t>
            </a:r>
            <a:r>
              <a:rPr dirty="0"/>
              <a:t>dentro</a:t>
            </a:r>
            <a:r>
              <a:rPr spc="-75" dirty="0"/>
              <a:t> </a:t>
            </a:r>
            <a:r>
              <a:rPr dirty="0"/>
              <a:t>da</a:t>
            </a:r>
            <a:r>
              <a:rPr spc="-65" dirty="0"/>
              <a:t> </a:t>
            </a:r>
            <a:r>
              <a:rPr spc="-10" dirty="0"/>
              <a:t>função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25678"/>
            <a:ext cx="4020185" cy="107251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10" dirty="0">
                <a:latin typeface="Times New Roman"/>
                <a:cs typeface="Times New Roman"/>
              </a:rPr>
              <a:t>Funções</a:t>
            </a:r>
            <a:r>
              <a:rPr sz="1300" spc="7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estão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sujeitas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ao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escopo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das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variáveis</a:t>
            </a:r>
            <a:endParaRPr sz="1300">
              <a:latin typeface="Times New Roman"/>
              <a:cs typeface="Times New Roman"/>
            </a:endParaRPr>
          </a:p>
          <a:p>
            <a:pPr marL="330200" marR="495934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dirty="0">
                <a:latin typeface="Times New Roman"/>
                <a:cs typeface="Times New Roman"/>
              </a:rPr>
              <a:t>Para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atribuir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85" dirty="0">
                <a:latin typeface="Times New Roman"/>
                <a:cs typeface="Times New Roman"/>
              </a:rPr>
              <a:t>um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novo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valor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70" dirty="0">
                <a:latin typeface="Times New Roman"/>
                <a:cs typeface="Times New Roman"/>
              </a:rPr>
              <a:t>uma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variável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global 	</a:t>
            </a:r>
            <a:r>
              <a:rPr sz="1200" spc="10" dirty="0">
                <a:latin typeface="Times New Roman"/>
                <a:cs typeface="Times New Roman"/>
              </a:rPr>
              <a:t>precisamos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utilizar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spc="50" dirty="0">
                <a:latin typeface="Times New Roman"/>
                <a:cs typeface="Times New Roman"/>
              </a:rPr>
              <a:t> comando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b="1" spc="50" dirty="0">
                <a:latin typeface="Times New Roman"/>
                <a:cs typeface="Times New Roman"/>
              </a:rPr>
              <a:t>global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Isso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faz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com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que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variável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manipulada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60" dirty="0">
                <a:latin typeface="Times New Roman"/>
                <a:cs typeface="Times New Roman"/>
              </a:rPr>
              <a:t>dentro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da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função</a:t>
            </a:r>
            <a:endParaRPr sz="1200">
              <a:latin typeface="Times New Roman"/>
              <a:cs typeface="Times New Roman"/>
            </a:endParaRPr>
          </a:p>
          <a:p>
            <a:pPr marL="332105">
              <a:lnSpc>
                <a:spcPct val="100000"/>
              </a:lnSpc>
              <a:spcBef>
                <a:spcPts val="5"/>
              </a:spcBef>
            </a:pPr>
            <a:r>
              <a:rPr sz="1200" dirty="0">
                <a:latin typeface="Times New Roman"/>
                <a:cs typeface="Times New Roman"/>
              </a:rPr>
              <a:t>seja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65" dirty="0">
                <a:latin typeface="Times New Roman"/>
                <a:cs typeface="Times New Roman"/>
              </a:rPr>
              <a:t>do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escopo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b="1" spc="45" dirty="0">
                <a:latin typeface="Times New Roman"/>
                <a:cs typeface="Times New Roman"/>
              </a:rPr>
              <a:t>global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47573" y="2363850"/>
            <a:ext cx="6546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45" dirty="0">
                <a:solidFill>
                  <a:srgbClr val="04607A"/>
                </a:solidFill>
                <a:latin typeface="Times New Roman"/>
                <a:cs typeface="Times New Roman"/>
              </a:rPr>
              <a:t>Exemplo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624708" y="2363850"/>
            <a:ext cx="4152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solidFill>
                  <a:srgbClr val="04607A"/>
                </a:solidFill>
                <a:latin typeface="Times New Roman"/>
                <a:cs typeface="Times New Roman"/>
              </a:rPr>
              <a:t>Saída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838200" y="2324099"/>
            <a:ext cx="3048000" cy="1078865"/>
            <a:chOff x="838200" y="2324099"/>
            <a:chExt cx="3048000" cy="1078865"/>
          </a:xfrm>
        </p:grpSpPr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38200" y="2324125"/>
              <a:ext cx="1414399" cy="1078712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093211" y="2324099"/>
              <a:ext cx="792949" cy="57150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25" dirty="0"/>
              <a:t>Variáveis</a:t>
            </a:r>
            <a:r>
              <a:rPr spc="-85" dirty="0"/>
              <a:t> </a:t>
            </a:r>
            <a:r>
              <a:rPr dirty="0"/>
              <a:t>dentro</a:t>
            </a:r>
            <a:r>
              <a:rPr spc="-75" dirty="0"/>
              <a:t> </a:t>
            </a:r>
            <a:r>
              <a:rPr dirty="0"/>
              <a:t>da</a:t>
            </a:r>
            <a:r>
              <a:rPr spc="-65" dirty="0"/>
              <a:t> </a:t>
            </a:r>
            <a:r>
              <a:rPr spc="-10" dirty="0"/>
              <a:t>função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1424" y="926314"/>
            <a:ext cx="4184015" cy="118935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339725" indent="-139700" algn="just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339725" algn="l"/>
              </a:tabLst>
            </a:pPr>
            <a:r>
              <a:rPr sz="1300" spc="10" dirty="0">
                <a:latin typeface="Times New Roman"/>
                <a:cs typeface="Times New Roman"/>
              </a:rPr>
              <a:t>Funções</a:t>
            </a:r>
            <a:r>
              <a:rPr sz="1300" spc="7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estão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sujeitas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ao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escopo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das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variáveis</a:t>
            </a:r>
            <a:endParaRPr sz="1300">
              <a:latin typeface="Times New Roman"/>
              <a:cs typeface="Times New Roman"/>
            </a:endParaRPr>
          </a:p>
          <a:p>
            <a:pPr marL="520700" marR="5080" lvl="1" indent="-121920" algn="just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522605" algn="l"/>
              </a:tabLst>
            </a:pPr>
            <a:r>
              <a:rPr sz="1200" spc="-10" dirty="0">
                <a:latin typeface="Times New Roman"/>
                <a:cs typeface="Times New Roman"/>
              </a:rPr>
              <a:t>Variáveis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definidas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b="1" spc="65" dirty="0">
                <a:latin typeface="Times New Roman"/>
                <a:cs typeface="Times New Roman"/>
              </a:rPr>
              <a:t>dentro</a:t>
            </a:r>
            <a:r>
              <a:rPr sz="1200" b="1" spc="20" dirty="0">
                <a:latin typeface="Times New Roman"/>
                <a:cs typeface="Times New Roman"/>
              </a:rPr>
              <a:t> </a:t>
            </a:r>
            <a:r>
              <a:rPr sz="1200" b="1" spc="55" dirty="0">
                <a:latin typeface="Times New Roman"/>
                <a:cs typeface="Times New Roman"/>
              </a:rPr>
              <a:t>da</a:t>
            </a:r>
            <a:r>
              <a:rPr sz="1200" b="1" spc="35" dirty="0">
                <a:latin typeface="Times New Roman"/>
                <a:cs typeface="Times New Roman"/>
              </a:rPr>
              <a:t> </a:t>
            </a:r>
            <a:r>
              <a:rPr sz="1200" b="1" spc="65" dirty="0">
                <a:latin typeface="Times New Roman"/>
                <a:cs typeface="Times New Roman"/>
              </a:rPr>
              <a:t>função</a:t>
            </a:r>
            <a:r>
              <a:rPr sz="1200" b="1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(com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40" dirty="0">
                <a:latin typeface="Times New Roman"/>
                <a:cs typeface="Times New Roman"/>
              </a:rPr>
              <a:t>indentação 	</a:t>
            </a:r>
            <a:r>
              <a:rPr sz="1200" spc="55" dirty="0">
                <a:latin typeface="Times New Roman"/>
                <a:cs typeface="Times New Roman"/>
              </a:rPr>
              <a:t>ou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parâmetros)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somente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65" dirty="0">
                <a:latin typeface="Times New Roman"/>
                <a:cs typeface="Times New Roman"/>
              </a:rPr>
              <a:t>podem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ser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acessadas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60" dirty="0">
                <a:latin typeface="Times New Roman"/>
                <a:cs typeface="Times New Roman"/>
              </a:rPr>
              <a:t>dentro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da 	</a:t>
            </a:r>
            <a:r>
              <a:rPr sz="1200" dirty="0">
                <a:latin typeface="Times New Roman"/>
                <a:cs typeface="Times New Roman"/>
              </a:rPr>
              <a:t>função,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60" dirty="0">
                <a:latin typeface="Times New Roman"/>
                <a:cs typeface="Times New Roman"/>
              </a:rPr>
              <a:t>nunca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fora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dela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15"/>
              </a:spcBef>
            </a:pPr>
            <a:r>
              <a:rPr sz="1200" b="1" spc="45" dirty="0">
                <a:solidFill>
                  <a:srgbClr val="04607A"/>
                </a:solidFill>
                <a:latin typeface="Times New Roman"/>
                <a:cs typeface="Times New Roman"/>
              </a:rPr>
              <a:t>Exemplo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1424" y="2837179"/>
            <a:ext cx="4152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solidFill>
                  <a:srgbClr val="04607A"/>
                </a:solidFill>
                <a:latin typeface="Times New Roman"/>
                <a:cs typeface="Times New Roman"/>
              </a:rPr>
              <a:t>Saída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755650" y="1857501"/>
            <a:ext cx="3740150" cy="1554480"/>
            <a:chOff x="755650" y="1857501"/>
            <a:chExt cx="3740150" cy="1554480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69620" y="1857501"/>
              <a:ext cx="1348740" cy="834389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69620" y="2756534"/>
              <a:ext cx="3726179" cy="634365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762000" y="2571749"/>
              <a:ext cx="1600200" cy="833755"/>
            </a:xfrm>
            <a:custGeom>
              <a:avLst/>
              <a:gdLst/>
              <a:ahLst/>
              <a:cxnLst/>
              <a:rect l="l" t="t" r="r" b="b"/>
              <a:pathLst>
                <a:path w="1600200" h="833754">
                  <a:moveTo>
                    <a:pt x="0" y="114299"/>
                  </a:moveTo>
                  <a:lnTo>
                    <a:pt x="395287" y="114299"/>
                  </a:lnTo>
                  <a:lnTo>
                    <a:pt x="395287" y="0"/>
                  </a:lnTo>
                  <a:lnTo>
                    <a:pt x="0" y="0"/>
                  </a:lnTo>
                  <a:lnTo>
                    <a:pt x="0" y="114299"/>
                  </a:lnTo>
                  <a:close/>
                </a:path>
                <a:path w="1600200" h="833754">
                  <a:moveTo>
                    <a:pt x="0" y="833437"/>
                  </a:moveTo>
                  <a:lnTo>
                    <a:pt x="1600200" y="833437"/>
                  </a:lnTo>
                  <a:lnTo>
                    <a:pt x="1600200" y="642937"/>
                  </a:lnTo>
                  <a:lnTo>
                    <a:pt x="0" y="642937"/>
                  </a:lnTo>
                  <a:lnTo>
                    <a:pt x="0" y="833437"/>
                  </a:lnTo>
                  <a:close/>
                </a:path>
              </a:pathLst>
            </a:custGeom>
            <a:ln w="12700">
              <a:solidFill>
                <a:srgbClr val="0850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Passagem</a:t>
            </a:r>
            <a:r>
              <a:rPr spc="-50" dirty="0"/>
              <a:t> </a:t>
            </a:r>
            <a:r>
              <a:rPr dirty="0"/>
              <a:t>de</a:t>
            </a:r>
            <a:r>
              <a:rPr spc="-55" dirty="0"/>
              <a:t> </a:t>
            </a:r>
            <a:r>
              <a:rPr spc="-10" dirty="0"/>
              <a:t>Parâmetros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14605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pc="10" dirty="0"/>
              <a:t>Em</a:t>
            </a:r>
            <a:r>
              <a:rPr spc="40" dirty="0"/>
              <a:t> </a:t>
            </a:r>
            <a:r>
              <a:rPr spc="10" dirty="0"/>
              <a:t>várias</a:t>
            </a:r>
            <a:r>
              <a:rPr spc="85" dirty="0"/>
              <a:t> </a:t>
            </a:r>
            <a:r>
              <a:rPr spc="10" dirty="0"/>
              <a:t>linguagens</a:t>
            </a:r>
            <a:r>
              <a:rPr spc="70" dirty="0"/>
              <a:t> </a:t>
            </a:r>
            <a:r>
              <a:rPr spc="60" dirty="0"/>
              <a:t>de</a:t>
            </a:r>
            <a:r>
              <a:rPr spc="50" dirty="0"/>
              <a:t> </a:t>
            </a:r>
            <a:r>
              <a:rPr spc="10" dirty="0"/>
              <a:t>programação,</a:t>
            </a:r>
            <a:r>
              <a:rPr spc="135" dirty="0"/>
              <a:t> </a:t>
            </a:r>
            <a:r>
              <a:rPr spc="10" dirty="0"/>
              <a:t>o</a:t>
            </a:r>
            <a:r>
              <a:rPr spc="55" dirty="0"/>
              <a:t> tipo</a:t>
            </a:r>
            <a:r>
              <a:rPr spc="25" dirty="0"/>
              <a:t> </a:t>
            </a:r>
            <a:r>
              <a:rPr spc="35" dirty="0"/>
              <a:t>de </a:t>
            </a:r>
            <a:r>
              <a:rPr spc="20" dirty="0"/>
              <a:t>passagem</a:t>
            </a:r>
            <a:r>
              <a:rPr spc="55" dirty="0"/>
              <a:t> </a:t>
            </a:r>
            <a:r>
              <a:rPr spc="60" dirty="0"/>
              <a:t>de</a:t>
            </a:r>
            <a:r>
              <a:rPr spc="70" dirty="0"/>
              <a:t> </a:t>
            </a:r>
            <a:r>
              <a:rPr spc="20" dirty="0"/>
              <a:t>parâmetros</a:t>
            </a:r>
            <a:r>
              <a:rPr spc="100" dirty="0"/>
              <a:t> </a:t>
            </a:r>
            <a:r>
              <a:rPr spc="50" dirty="0"/>
              <a:t>usado</a:t>
            </a:r>
            <a:r>
              <a:rPr spc="25" dirty="0"/>
              <a:t> </a:t>
            </a:r>
            <a:r>
              <a:rPr spc="20" dirty="0"/>
              <a:t>define</a:t>
            </a:r>
            <a:r>
              <a:rPr spc="60" dirty="0"/>
              <a:t> </a:t>
            </a:r>
            <a:r>
              <a:rPr spc="20" dirty="0"/>
              <a:t>se</a:t>
            </a:r>
            <a:r>
              <a:rPr spc="35" dirty="0"/>
              <a:t> </a:t>
            </a:r>
            <a:r>
              <a:rPr spc="-25" dirty="0"/>
              <a:t>as </a:t>
            </a:r>
            <a:r>
              <a:rPr spc="20" dirty="0"/>
              <a:t>modificações</a:t>
            </a:r>
            <a:r>
              <a:rPr spc="65" dirty="0"/>
              <a:t> </a:t>
            </a:r>
            <a:r>
              <a:rPr spc="20" dirty="0"/>
              <a:t>realizadas</a:t>
            </a:r>
            <a:r>
              <a:rPr spc="130" dirty="0"/>
              <a:t> </a:t>
            </a:r>
            <a:r>
              <a:rPr spc="50" dirty="0"/>
              <a:t>nos</a:t>
            </a:r>
            <a:r>
              <a:rPr spc="75" dirty="0"/>
              <a:t> </a:t>
            </a:r>
            <a:r>
              <a:rPr spc="20" dirty="0"/>
              <a:t>parâmetros</a:t>
            </a:r>
            <a:r>
              <a:rPr spc="150" dirty="0"/>
              <a:t> </a:t>
            </a:r>
            <a:r>
              <a:rPr b="1" spc="65" dirty="0">
                <a:latin typeface="Times New Roman"/>
                <a:cs typeface="Times New Roman"/>
              </a:rPr>
              <a:t>dentro</a:t>
            </a:r>
            <a:r>
              <a:rPr b="1" spc="105" dirty="0">
                <a:latin typeface="Times New Roman"/>
                <a:cs typeface="Times New Roman"/>
              </a:rPr>
              <a:t> </a:t>
            </a:r>
            <a:r>
              <a:rPr spc="35" dirty="0"/>
              <a:t>da </a:t>
            </a:r>
            <a:r>
              <a:rPr dirty="0"/>
              <a:t>função</a:t>
            </a:r>
            <a:r>
              <a:rPr spc="85" dirty="0"/>
              <a:t> </a:t>
            </a:r>
            <a:r>
              <a:rPr dirty="0"/>
              <a:t>se</a:t>
            </a:r>
            <a:r>
              <a:rPr spc="105" dirty="0"/>
              <a:t> </a:t>
            </a:r>
            <a:r>
              <a:rPr dirty="0"/>
              <a:t>irão</a:t>
            </a:r>
            <a:r>
              <a:rPr spc="65" dirty="0"/>
              <a:t> </a:t>
            </a:r>
            <a:r>
              <a:rPr dirty="0"/>
              <a:t>se</a:t>
            </a:r>
            <a:r>
              <a:rPr spc="85" dirty="0"/>
              <a:t> </a:t>
            </a:r>
            <a:r>
              <a:rPr dirty="0"/>
              <a:t>refletir</a:t>
            </a:r>
            <a:r>
              <a:rPr spc="125" dirty="0"/>
              <a:t> </a:t>
            </a:r>
            <a:r>
              <a:rPr b="1" dirty="0">
                <a:latin typeface="Times New Roman"/>
                <a:cs typeface="Times New Roman"/>
              </a:rPr>
              <a:t>fora</a:t>
            </a:r>
            <a:r>
              <a:rPr b="1" spc="95" dirty="0">
                <a:latin typeface="Times New Roman"/>
                <a:cs typeface="Times New Roman"/>
              </a:rPr>
              <a:t> </a:t>
            </a:r>
            <a:r>
              <a:rPr spc="60" dirty="0"/>
              <a:t>da</a:t>
            </a:r>
            <a:r>
              <a:rPr spc="85" dirty="0"/>
              <a:t> </a:t>
            </a:r>
            <a:r>
              <a:rPr spc="-10" dirty="0"/>
              <a:t>função</a:t>
            </a:r>
          </a:p>
          <a:p>
            <a:pPr>
              <a:lnSpc>
                <a:spcPct val="100000"/>
              </a:lnSpc>
              <a:spcBef>
                <a:spcPts val="690"/>
              </a:spcBef>
              <a:buClr>
                <a:srgbClr val="0AD0D9"/>
              </a:buClr>
              <a:buFont typeface="DejaVu Sans"/>
              <a:buChar char="⚫"/>
            </a:pPr>
            <a:endParaRPr spc="-10" dirty="0"/>
          </a:p>
          <a:p>
            <a:pPr marL="149225" marR="5080" indent="-139700" algn="just">
              <a:lnSpc>
                <a:spcPct val="100000"/>
              </a:lnSpc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pc="20" dirty="0"/>
              <a:t>Na</a:t>
            </a:r>
            <a:r>
              <a:rPr spc="75" dirty="0"/>
              <a:t> </a:t>
            </a:r>
            <a:r>
              <a:rPr spc="20" dirty="0"/>
              <a:t>linguagem</a:t>
            </a:r>
            <a:r>
              <a:rPr spc="100" dirty="0"/>
              <a:t> </a:t>
            </a:r>
            <a:r>
              <a:rPr spc="20" dirty="0"/>
              <a:t>Python,</a:t>
            </a:r>
            <a:r>
              <a:rPr spc="80" dirty="0"/>
              <a:t> </a:t>
            </a:r>
            <a:r>
              <a:rPr spc="20" dirty="0"/>
              <a:t>os</a:t>
            </a:r>
            <a:r>
              <a:rPr spc="45" dirty="0"/>
              <a:t> </a:t>
            </a:r>
            <a:r>
              <a:rPr spc="20" dirty="0"/>
              <a:t>parâmetros</a:t>
            </a:r>
            <a:r>
              <a:rPr spc="80" dirty="0"/>
              <a:t> </a:t>
            </a:r>
            <a:r>
              <a:rPr spc="55" dirty="0"/>
              <a:t>de</a:t>
            </a:r>
            <a:r>
              <a:rPr spc="45" dirty="0"/>
              <a:t> </a:t>
            </a:r>
            <a:r>
              <a:rPr spc="70" dirty="0"/>
              <a:t>uma</a:t>
            </a:r>
            <a:r>
              <a:rPr spc="75" dirty="0"/>
              <a:t> </a:t>
            </a:r>
            <a:r>
              <a:rPr spc="-10" dirty="0"/>
              <a:t>função </a:t>
            </a:r>
            <a:r>
              <a:rPr spc="60" dirty="0"/>
              <a:t>podem ou</a:t>
            </a:r>
            <a:r>
              <a:rPr spc="95" dirty="0"/>
              <a:t> </a:t>
            </a:r>
            <a:r>
              <a:rPr spc="60" dirty="0"/>
              <a:t>não</a:t>
            </a:r>
            <a:r>
              <a:rPr spc="20" dirty="0"/>
              <a:t> </a:t>
            </a:r>
            <a:r>
              <a:rPr spc="10" dirty="0"/>
              <a:t>ser</a:t>
            </a:r>
            <a:r>
              <a:rPr spc="50" dirty="0"/>
              <a:t> </a:t>
            </a:r>
            <a:r>
              <a:rPr spc="10" dirty="0"/>
              <a:t>modificado,</a:t>
            </a:r>
            <a:r>
              <a:rPr spc="95" dirty="0"/>
              <a:t> </a:t>
            </a:r>
            <a:r>
              <a:rPr spc="60" dirty="0"/>
              <a:t>sendo</a:t>
            </a:r>
            <a:r>
              <a:rPr spc="35" dirty="0"/>
              <a:t> </a:t>
            </a:r>
            <a:r>
              <a:rPr spc="10" dirty="0"/>
              <a:t>definidos</a:t>
            </a:r>
            <a:r>
              <a:rPr spc="30" dirty="0"/>
              <a:t> </a:t>
            </a:r>
            <a:r>
              <a:rPr spc="-20" dirty="0"/>
              <a:t>como </a:t>
            </a:r>
            <a:r>
              <a:rPr b="1" spc="65" dirty="0">
                <a:latin typeface="Times New Roman"/>
                <a:cs typeface="Times New Roman"/>
              </a:rPr>
              <a:t>mutáveis</a:t>
            </a:r>
            <a:r>
              <a:rPr b="1" spc="20" dirty="0">
                <a:latin typeface="Times New Roman"/>
                <a:cs typeface="Times New Roman"/>
              </a:rPr>
              <a:t> </a:t>
            </a:r>
            <a:r>
              <a:rPr dirty="0"/>
              <a:t>e</a:t>
            </a:r>
            <a:r>
              <a:rPr spc="-5" dirty="0"/>
              <a:t> </a:t>
            </a:r>
            <a:r>
              <a:rPr b="1" spc="50" dirty="0">
                <a:latin typeface="Times New Roman"/>
                <a:cs typeface="Times New Roman"/>
              </a:rPr>
              <a:t>imutáveis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Função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68120"/>
            <a:ext cx="3724910" cy="8629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dirty="0">
                <a:latin typeface="Times New Roman"/>
                <a:cs typeface="Times New Roman"/>
              </a:rPr>
              <a:t>Funções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são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blocos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código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que podem </a:t>
            </a:r>
            <a:r>
              <a:rPr sz="1300" spc="-25" dirty="0">
                <a:latin typeface="Times New Roman"/>
                <a:cs typeface="Times New Roman"/>
              </a:rPr>
              <a:t>ser </a:t>
            </a:r>
            <a:r>
              <a:rPr sz="1300" spc="55" dirty="0">
                <a:latin typeface="Times New Roman"/>
                <a:cs typeface="Times New Roman"/>
              </a:rPr>
              <a:t>nomeados</a:t>
            </a:r>
            <a:r>
              <a:rPr sz="1300" spc="-3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e</a:t>
            </a:r>
            <a:r>
              <a:rPr sz="1300" spc="-50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chamados</a:t>
            </a:r>
            <a:r>
              <a:rPr sz="1300" spc="-3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-5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dentro</a:t>
            </a:r>
            <a:r>
              <a:rPr sz="1300" spc="-30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de</a:t>
            </a:r>
            <a:r>
              <a:rPr sz="1300" spc="-35" dirty="0">
                <a:latin typeface="Times New Roman"/>
                <a:cs typeface="Times New Roman"/>
              </a:rPr>
              <a:t> </a:t>
            </a:r>
            <a:r>
              <a:rPr sz="1300" spc="85" dirty="0">
                <a:latin typeface="Times New Roman"/>
                <a:cs typeface="Times New Roman"/>
              </a:rPr>
              <a:t>um</a:t>
            </a:r>
            <a:r>
              <a:rPr sz="1300" spc="-2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programa.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b="1" spc="10" dirty="0">
                <a:latin typeface="Times New Roman"/>
                <a:cs typeface="Times New Roman"/>
              </a:rPr>
              <a:t>print()</a:t>
            </a:r>
            <a:r>
              <a:rPr sz="1200" spc="10" dirty="0">
                <a:latin typeface="Times New Roman"/>
                <a:cs typeface="Times New Roman"/>
              </a:rPr>
              <a:t>: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função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que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escreve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spc="65" dirty="0">
                <a:latin typeface="Times New Roman"/>
                <a:cs typeface="Times New Roman"/>
              </a:rPr>
              <a:t>na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tela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b="1" spc="75" dirty="0">
                <a:latin typeface="Times New Roman"/>
                <a:cs typeface="Times New Roman"/>
              </a:rPr>
              <a:t>input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10" dirty="0">
                <a:latin typeface="Times New Roman"/>
                <a:cs typeface="Times New Roman"/>
              </a:rPr>
              <a:t>()</a:t>
            </a:r>
            <a:r>
              <a:rPr sz="1200" spc="10" dirty="0">
                <a:latin typeface="Times New Roman"/>
                <a:cs typeface="Times New Roman"/>
              </a:rPr>
              <a:t>: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função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que</a:t>
            </a:r>
            <a:r>
              <a:rPr sz="1200" spc="10" dirty="0">
                <a:latin typeface="Times New Roman"/>
                <a:cs typeface="Times New Roman"/>
              </a:rPr>
              <a:t> lê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teclado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Passagem</a:t>
            </a:r>
            <a:r>
              <a:rPr spc="-50" dirty="0"/>
              <a:t> </a:t>
            </a:r>
            <a:r>
              <a:rPr dirty="0"/>
              <a:t>de</a:t>
            </a:r>
            <a:r>
              <a:rPr spc="-55" dirty="0"/>
              <a:t> </a:t>
            </a:r>
            <a:r>
              <a:rPr spc="-10" dirty="0"/>
              <a:t>Parâmetros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68120"/>
            <a:ext cx="3967479" cy="619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20" dirty="0">
                <a:latin typeface="Times New Roman"/>
                <a:cs typeface="Times New Roman"/>
              </a:rPr>
              <a:t>Na</a:t>
            </a:r>
            <a:r>
              <a:rPr sz="1300" spc="-35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verdade,</a:t>
            </a:r>
            <a:r>
              <a:rPr sz="1300" spc="7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sempre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que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passamos</a:t>
            </a:r>
            <a:r>
              <a:rPr sz="1300" dirty="0">
                <a:latin typeface="Times New Roman"/>
                <a:cs typeface="Times New Roman"/>
              </a:rPr>
              <a:t> </a:t>
            </a:r>
            <a:r>
              <a:rPr sz="1300" spc="85" dirty="0">
                <a:latin typeface="Times New Roman"/>
                <a:cs typeface="Times New Roman"/>
              </a:rPr>
              <a:t>um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parâmetro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-20" dirty="0">
                <a:latin typeface="Times New Roman"/>
                <a:cs typeface="Times New Roman"/>
              </a:rPr>
              <a:t>para </a:t>
            </a:r>
            <a:r>
              <a:rPr sz="1300" dirty="0">
                <a:latin typeface="Times New Roman"/>
                <a:cs typeface="Times New Roman"/>
              </a:rPr>
              <a:t>a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função,</a:t>
            </a:r>
            <a:r>
              <a:rPr sz="1300" spc="8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estamos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passando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referência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85" dirty="0">
                <a:latin typeface="Times New Roman"/>
                <a:cs typeface="Times New Roman"/>
              </a:rPr>
              <a:t>um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objeto </a:t>
            </a:r>
            <a:r>
              <a:rPr sz="1300" dirty="0">
                <a:latin typeface="Times New Roman"/>
                <a:cs typeface="Times New Roman"/>
              </a:rPr>
              <a:t>via</a:t>
            </a:r>
            <a:r>
              <a:rPr sz="1300" spc="-20" dirty="0">
                <a:latin typeface="Times New Roman"/>
                <a:cs typeface="Times New Roman"/>
              </a:rPr>
              <a:t> </a:t>
            </a:r>
            <a:r>
              <a:rPr sz="1300" b="1" spc="45" dirty="0">
                <a:latin typeface="Times New Roman"/>
                <a:cs typeface="Times New Roman"/>
              </a:rPr>
              <a:t>atribuição</a:t>
            </a:r>
            <a:endParaRPr sz="13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43000" y="1866861"/>
            <a:ext cx="2185924" cy="97870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Passagem</a:t>
            </a:r>
            <a:r>
              <a:rPr spc="-50" dirty="0"/>
              <a:t> </a:t>
            </a:r>
            <a:r>
              <a:rPr dirty="0"/>
              <a:t>de</a:t>
            </a:r>
            <a:r>
              <a:rPr spc="-55" dirty="0"/>
              <a:t> </a:t>
            </a:r>
            <a:r>
              <a:rPr spc="-10" dirty="0"/>
              <a:t>Parâmetros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67485"/>
            <a:ext cx="3782695" cy="619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9700" algn="just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10" dirty="0">
                <a:latin typeface="Times New Roman"/>
                <a:cs typeface="Times New Roman"/>
              </a:rPr>
              <a:t>Porém,</a:t>
            </a:r>
            <a:r>
              <a:rPr sz="1300" spc="8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atribuições</a:t>
            </a:r>
            <a:r>
              <a:rPr sz="1300" spc="110" dirty="0">
                <a:latin typeface="Times New Roman"/>
                <a:cs typeface="Times New Roman"/>
              </a:rPr>
              <a:t> </a:t>
            </a:r>
            <a:r>
              <a:rPr sz="1300" b="1" spc="65" dirty="0">
                <a:latin typeface="Times New Roman"/>
                <a:cs typeface="Times New Roman"/>
              </a:rPr>
              <a:t>dentro</a:t>
            </a:r>
            <a:r>
              <a:rPr sz="1300" b="1" spc="30" dirty="0">
                <a:latin typeface="Times New Roman"/>
                <a:cs typeface="Times New Roman"/>
              </a:rPr>
              <a:t> </a:t>
            </a:r>
            <a:r>
              <a:rPr sz="1300" b="1" spc="55" dirty="0">
                <a:latin typeface="Times New Roman"/>
                <a:cs typeface="Times New Roman"/>
              </a:rPr>
              <a:t>da</a:t>
            </a:r>
            <a:r>
              <a:rPr sz="1300" b="1" spc="50" dirty="0">
                <a:latin typeface="Times New Roman"/>
                <a:cs typeface="Times New Roman"/>
              </a:rPr>
              <a:t> </a:t>
            </a:r>
            <a:r>
              <a:rPr sz="1300" b="1" spc="65" dirty="0">
                <a:latin typeface="Times New Roman"/>
                <a:cs typeface="Times New Roman"/>
              </a:rPr>
              <a:t>função</a:t>
            </a:r>
            <a:r>
              <a:rPr sz="1300" b="1" spc="8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geram</a:t>
            </a:r>
            <a:r>
              <a:rPr sz="1300" spc="12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novos </a:t>
            </a:r>
            <a:r>
              <a:rPr sz="1300" spc="10" dirty="0">
                <a:latin typeface="Times New Roman"/>
                <a:cs typeface="Times New Roman"/>
              </a:rPr>
              <a:t>objetos,</a:t>
            </a:r>
            <a:r>
              <a:rPr sz="1300" spc="10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fazendo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com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que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o </a:t>
            </a:r>
            <a:r>
              <a:rPr sz="1300" spc="50" dirty="0">
                <a:latin typeface="Times New Roman"/>
                <a:cs typeface="Times New Roman"/>
              </a:rPr>
              <a:t>conteúdo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65" dirty="0">
                <a:latin typeface="Times New Roman"/>
                <a:cs typeface="Times New Roman"/>
              </a:rPr>
              <a:t>do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40" dirty="0">
                <a:latin typeface="Times New Roman"/>
                <a:cs typeface="Times New Roman"/>
              </a:rPr>
              <a:t>parâmetro </a:t>
            </a:r>
            <a:r>
              <a:rPr sz="1300" spc="10" dirty="0">
                <a:latin typeface="Times New Roman"/>
                <a:cs typeface="Times New Roman"/>
              </a:rPr>
              <a:t>passado </a:t>
            </a:r>
            <a:r>
              <a:rPr sz="1300" spc="45" dirty="0">
                <a:latin typeface="Times New Roman"/>
                <a:cs typeface="Times New Roman"/>
              </a:rPr>
              <a:t>originalmente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se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torne</a:t>
            </a:r>
            <a:r>
              <a:rPr sz="1300" spc="90" dirty="0">
                <a:latin typeface="Times New Roman"/>
                <a:cs typeface="Times New Roman"/>
              </a:rPr>
              <a:t> </a:t>
            </a:r>
            <a:r>
              <a:rPr sz="1300" b="1" spc="45" dirty="0">
                <a:latin typeface="Times New Roman"/>
                <a:cs typeface="Times New Roman"/>
              </a:rPr>
              <a:t>imutável</a:t>
            </a:r>
            <a:endParaRPr sz="1300">
              <a:latin typeface="Times New Roman"/>
              <a:cs typeface="Times New Roman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795781" y="1650237"/>
            <a:ext cx="3052445" cy="1703070"/>
            <a:chOff x="795781" y="1650237"/>
            <a:chExt cx="3052445" cy="1703070"/>
          </a:xfrm>
        </p:grpSpPr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95781" y="1650237"/>
              <a:ext cx="1467358" cy="1702562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776981" y="1957387"/>
              <a:ext cx="1071079" cy="903922"/>
            </a:xfrm>
            <a:prstGeom prst="rect">
              <a:avLst/>
            </a:prstGeom>
          </p:spPr>
        </p:pic>
      </p:grpSp>
      <p:sp>
        <p:nvSpPr>
          <p:cNvPr id="10" name="object 10"/>
          <p:cNvSpPr txBox="1"/>
          <p:nvPr/>
        </p:nvSpPr>
        <p:spPr>
          <a:xfrm>
            <a:off x="71424" y="1906650"/>
            <a:ext cx="6546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45" dirty="0">
                <a:solidFill>
                  <a:srgbClr val="04607A"/>
                </a:solidFill>
                <a:latin typeface="Times New Roman"/>
                <a:cs typeface="Times New Roman"/>
              </a:rPr>
              <a:t>Exemplo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880484" y="1906650"/>
            <a:ext cx="4152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solidFill>
                  <a:srgbClr val="04607A"/>
                </a:solidFill>
                <a:latin typeface="Times New Roman"/>
                <a:cs typeface="Times New Roman"/>
              </a:rPr>
              <a:t>Saída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Passagem</a:t>
            </a:r>
            <a:r>
              <a:rPr spc="-50" dirty="0"/>
              <a:t> </a:t>
            </a:r>
            <a:r>
              <a:rPr dirty="0"/>
              <a:t>de</a:t>
            </a:r>
            <a:r>
              <a:rPr spc="-55" dirty="0"/>
              <a:t> </a:t>
            </a:r>
            <a:r>
              <a:rPr spc="-10" dirty="0"/>
              <a:t>Parâmetros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26314"/>
            <a:ext cx="2426335" cy="184023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b="1" spc="45" dirty="0">
                <a:latin typeface="Times New Roman"/>
                <a:cs typeface="Times New Roman"/>
              </a:rPr>
              <a:t>Parâmetros</a:t>
            </a:r>
            <a:r>
              <a:rPr sz="1300" b="1" spc="15" dirty="0">
                <a:latin typeface="Times New Roman"/>
                <a:cs typeface="Times New Roman"/>
              </a:rPr>
              <a:t> </a:t>
            </a:r>
            <a:r>
              <a:rPr sz="1300" b="1" spc="50" dirty="0">
                <a:latin typeface="Times New Roman"/>
                <a:cs typeface="Times New Roman"/>
              </a:rPr>
              <a:t>imutáveis</a:t>
            </a:r>
            <a:endParaRPr sz="1300">
              <a:latin typeface="Times New Roman"/>
              <a:cs typeface="Times New Roman"/>
            </a:endParaRPr>
          </a:p>
          <a:p>
            <a:pPr marL="330200" marR="5080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spc="90" dirty="0">
                <a:latin typeface="Times New Roman"/>
                <a:cs typeface="Times New Roman"/>
              </a:rPr>
              <a:t>O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conteúdo/valor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60" dirty="0">
                <a:latin typeface="Times New Roman"/>
                <a:cs typeface="Times New Roman"/>
              </a:rPr>
              <a:t>do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40" dirty="0">
                <a:latin typeface="Times New Roman"/>
                <a:cs typeface="Times New Roman"/>
              </a:rPr>
              <a:t>parâmetro 	</a:t>
            </a:r>
            <a:r>
              <a:rPr sz="1200" spc="20" dirty="0">
                <a:latin typeface="Times New Roman"/>
                <a:cs typeface="Times New Roman"/>
              </a:rPr>
              <a:t>é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modificado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60" dirty="0">
                <a:latin typeface="Times New Roman"/>
                <a:cs typeface="Times New Roman"/>
              </a:rPr>
              <a:t>dentro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da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função 	</a:t>
            </a:r>
            <a:r>
              <a:rPr sz="1200" dirty="0">
                <a:latin typeface="Times New Roman"/>
                <a:cs typeface="Times New Roman"/>
              </a:rPr>
              <a:t>via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b="1" spc="35" dirty="0">
                <a:latin typeface="Times New Roman"/>
                <a:cs typeface="Times New Roman"/>
              </a:rPr>
              <a:t>atribuição</a:t>
            </a:r>
            <a:r>
              <a:rPr sz="1200" spc="35" dirty="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Isso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gera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85" dirty="0">
                <a:latin typeface="Times New Roman"/>
                <a:cs typeface="Times New Roman"/>
              </a:rPr>
              <a:t>um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novo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objeto</a:t>
            </a:r>
            <a:endParaRPr sz="1200">
              <a:latin typeface="Times New Roman"/>
              <a:cs typeface="Times New Roman"/>
            </a:endParaRPr>
          </a:p>
          <a:p>
            <a:pPr marL="330200" marR="52069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dirty="0">
                <a:latin typeface="Times New Roman"/>
                <a:cs typeface="Times New Roman"/>
              </a:rPr>
              <a:t>Mesmo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que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esse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valor</a:t>
            </a:r>
            <a:r>
              <a:rPr sz="1200" spc="50" dirty="0">
                <a:latin typeface="Times New Roman"/>
                <a:cs typeface="Times New Roman"/>
              </a:rPr>
              <a:t> mude 	</a:t>
            </a:r>
            <a:r>
              <a:rPr sz="1200" spc="60" dirty="0">
                <a:latin typeface="Times New Roman"/>
                <a:cs typeface="Times New Roman"/>
              </a:rPr>
              <a:t>dentro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da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função,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40" dirty="0">
                <a:latin typeface="Times New Roman"/>
                <a:cs typeface="Times New Roman"/>
              </a:rPr>
              <a:t>nada 	</a:t>
            </a:r>
            <a:r>
              <a:rPr sz="1200" spc="10" dirty="0">
                <a:latin typeface="Times New Roman"/>
                <a:cs typeface="Times New Roman"/>
              </a:rPr>
              <a:t>acontece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com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valor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fora </a:t>
            </a:r>
            <a:r>
              <a:rPr sz="1200" spc="30" dirty="0">
                <a:latin typeface="Times New Roman"/>
                <a:cs typeface="Times New Roman"/>
              </a:rPr>
              <a:t>da 	</a:t>
            </a:r>
            <a:r>
              <a:rPr sz="1200" spc="-10" dirty="0">
                <a:latin typeface="Times New Roman"/>
                <a:cs typeface="Times New Roman"/>
              </a:rPr>
              <a:t>função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2895600" y="1181036"/>
            <a:ext cx="1350645" cy="1934210"/>
            <a:chOff x="2895600" y="1181036"/>
            <a:chExt cx="1350645" cy="193421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895600" y="1181036"/>
              <a:ext cx="1350137" cy="1185862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895600" y="2514599"/>
              <a:ext cx="742950" cy="60007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3048000" y="1413509"/>
              <a:ext cx="1143000" cy="120014"/>
            </a:xfrm>
            <a:custGeom>
              <a:avLst/>
              <a:gdLst/>
              <a:ahLst/>
              <a:cxnLst/>
              <a:rect l="l" t="t" r="r" b="b"/>
              <a:pathLst>
                <a:path w="1143000" h="120015">
                  <a:moveTo>
                    <a:pt x="0" y="120014"/>
                  </a:moveTo>
                  <a:lnTo>
                    <a:pt x="1143000" y="120014"/>
                  </a:lnTo>
                  <a:lnTo>
                    <a:pt x="1143000" y="0"/>
                  </a:lnTo>
                  <a:lnTo>
                    <a:pt x="0" y="0"/>
                  </a:lnTo>
                  <a:lnTo>
                    <a:pt x="0" y="120014"/>
                  </a:lnTo>
                  <a:close/>
                </a:path>
              </a:pathLst>
            </a:custGeom>
            <a:ln w="12700">
              <a:solidFill>
                <a:srgbClr val="0850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Passagem</a:t>
            </a:r>
            <a:r>
              <a:rPr spc="-50" dirty="0"/>
              <a:t> </a:t>
            </a:r>
            <a:r>
              <a:rPr dirty="0"/>
              <a:t>de</a:t>
            </a:r>
            <a:r>
              <a:rPr spc="-55" dirty="0"/>
              <a:t> </a:t>
            </a:r>
            <a:r>
              <a:rPr spc="-10" dirty="0"/>
              <a:t>Parâmetros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32566"/>
            <a:ext cx="1812289" cy="2190750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48590" indent="-135890">
              <a:lnSpc>
                <a:spcPct val="100000"/>
              </a:lnSpc>
              <a:spcBef>
                <a:spcPts val="385"/>
              </a:spcBef>
              <a:buClr>
                <a:srgbClr val="0AD0D9"/>
              </a:buClr>
              <a:buSzPct val="95833"/>
              <a:buFont typeface="DejaVu Sans"/>
              <a:buChar char="⚫"/>
              <a:tabLst>
                <a:tab pos="148590" algn="l"/>
              </a:tabLst>
            </a:pPr>
            <a:r>
              <a:rPr sz="1200" b="1" spc="30" dirty="0">
                <a:latin typeface="Times New Roman"/>
                <a:cs typeface="Times New Roman"/>
              </a:rPr>
              <a:t>Parâmetros</a:t>
            </a:r>
            <a:r>
              <a:rPr sz="1200" b="1" spc="140" dirty="0">
                <a:latin typeface="Times New Roman"/>
                <a:cs typeface="Times New Roman"/>
              </a:rPr>
              <a:t> </a:t>
            </a:r>
            <a:r>
              <a:rPr sz="1200" b="1" spc="55" dirty="0">
                <a:latin typeface="Times New Roman"/>
                <a:cs typeface="Times New Roman"/>
              </a:rPr>
              <a:t>mutáveis</a:t>
            </a:r>
            <a:endParaRPr sz="1200">
              <a:latin typeface="Times New Roman"/>
              <a:cs typeface="Times New Roman"/>
            </a:endParaRPr>
          </a:p>
          <a:p>
            <a:pPr marL="332105" marR="31750" lvl="1" indent="-123825">
              <a:lnSpc>
                <a:spcPct val="100000"/>
              </a:lnSpc>
              <a:spcBef>
                <a:spcPts val="270"/>
              </a:spcBef>
              <a:buClr>
                <a:srgbClr val="0E6EC5"/>
              </a:buClr>
              <a:buSzPct val="81818"/>
              <a:buFont typeface="DejaVu Sans"/>
              <a:buChar char="⚫"/>
              <a:tabLst>
                <a:tab pos="332105" algn="l"/>
              </a:tabLst>
            </a:pPr>
            <a:r>
              <a:rPr sz="1100" spc="80" dirty="0">
                <a:latin typeface="Times New Roman"/>
                <a:cs typeface="Times New Roman"/>
              </a:rPr>
              <a:t>O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45" dirty="0">
                <a:latin typeface="Times New Roman"/>
                <a:cs typeface="Times New Roman"/>
              </a:rPr>
              <a:t>conteúdo/valor</a:t>
            </a:r>
            <a:r>
              <a:rPr sz="1100" spc="-95" dirty="0">
                <a:latin typeface="Times New Roman"/>
                <a:cs typeface="Times New Roman"/>
              </a:rPr>
              <a:t> </a:t>
            </a:r>
            <a:r>
              <a:rPr sz="1100" spc="35" dirty="0">
                <a:latin typeface="Times New Roman"/>
                <a:cs typeface="Times New Roman"/>
              </a:rPr>
              <a:t>do </a:t>
            </a:r>
            <a:r>
              <a:rPr sz="1100" spc="50" dirty="0">
                <a:latin typeface="Times New Roman"/>
                <a:cs typeface="Times New Roman"/>
              </a:rPr>
              <a:t>parâmetro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é </a:t>
            </a:r>
            <a:r>
              <a:rPr sz="1100" spc="-10" dirty="0">
                <a:latin typeface="Times New Roman"/>
                <a:cs typeface="Times New Roman"/>
              </a:rPr>
              <a:t>modificado </a:t>
            </a:r>
            <a:r>
              <a:rPr sz="1100" spc="60" dirty="0">
                <a:latin typeface="Times New Roman"/>
                <a:cs typeface="Times New Roman"/>
              </a:rPr>
              <a:t>dentro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55" dirty="0">
                <a:latin typeface="Times New Roman"/>
                <a:cs typeface="Times New Roman"/>
              </a:rPr>
              <a:t>da</a:t>
            </a:r>
            <a:r>
              <a:rPr sz="1100" spc="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função</a:t>
            </a:r>
            <a:r>
              <a:rPr sz="1100" spc="35" dirty="0">
                <a:latin typeface="Times New Roman"/>
                <a:cs typeface="Times New Roman"/>
              </a:rPr>
              <a:t> </a:t>
            </a:r>
            <a:r>
              <a:rPr sz="1100" b="1" spc="70" dirty="0">
                <a:latin typeface="Times New Roman"/>
                <a:cs typeface="Times New Roman"/>
              </a:rPr>
              <a:t>sem </a:t>
            </a:r>
            <a:r>
              <a:rPr sz="1100" b="1" spc="10" dirty="0">
                <a:latin typeface="Times New Roman"/>
                <a:cs typeface="Times New Roman"/>
              </a:rPr>
              <a:t>usar</a:t>
            </a:r>
            <a:r>
              <a:rPr sz="1100" b="1" spc="-35" dirty="0">
                <a:latin typeface="Times New Roman"/>
                <a:cs typeface="Times New Roman"/>
              </a:rPr>
              <a:t> </a:t>
            </a:r>
            <a:r>
              <a:rPr sz="1100" b="1" spc="10" dirty="0">
                <a:latin typeface="Times New Roman"/>
                <a:cs typeface="Times New Roman"/>
              </a:rPr>
              <a:t>a </a:t>
            </a:r>
            <a:r>
              <a:rPr sz="1100" b="1" spc="50" dirty="0">
                <a:latin typeface="Times New Roman"/>
                <a:cs typeface="Times New Roman"/>
              </a:rPr>
              <a:t>operação</a:t>
            </a:r>
            <a:r>
              <a:rPr sz="1100" b="1" spc="-20" dirty="0">
                <a:latin typeface="Times New Roman"/>
                <a:cs typeface="Times New Roman"/>
              </a:rPr>
              <a:t> </a:t>
            </a:r>
            <a:r>
              <a:rPr sz="1100" b="1" spc="60" dirty="0">
                <a:latin typeface="Times New Roman"/>
                <a:cs typeface="Times New Roman"/>
              </a:rPr>
              <a:t>de </a:t>
            </a:r>
            <a:r>
              <a:rPr sz="1100" b="1" spc="40" dirty="0">
                <a:latin typeface="Times New Roman"/>
                <a:cs typeface="Times New Roman"/>
              </a:rPr>
              <a:t>atribuição</a:t>
            </a:r>
            <a:endParaRPr sz="1100">
              <a:latin typeface="Times New Roman"/>
              <a:cs typeface="Times New Roman"/>
            </a:endParaRPr>
          </a:p>
          <a:p>
            <a:pPr marL="332105" marR="118110" lvl="1" indent="-123825">
              <a:lnSpc>
                <a:spcPct val="100000"/>
              </a:lnSpc>
              <a:spcBef>
                <a:spcPts val="265"/>
              </a:spcBef>
              <a:buClr>
                <a:srgbClr val="0E6EC5"/>
              </a:buClr>
              <a:buSzPct val="81818"/>
              <a:buFont typeface="DejaVu Sans"/>
              <a:buChar char="⚫"/>
              <a:tabLst>
                <a:tab pos="332105" algn="l"/>
              </a:tabLst>
            </a:pPr>
            <a:r>
              <a:rPr sz="1100" dirty="0">
                <a:latin typeface="Times New Roman"/>
                <a:cs typeface="Times New Roman"/>
              </a:rPr>
              <a:t>Isso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gera</a:t>
            </a:r>
            <a:r>
              <a:rPr sz="1100" spc="10" dirty="0">
                <a:latin typeface="Times New Roman"/>
                <a:cs typeface="Times New Roman"/>
              </a:rPr>
              <a:t> </a:t>
            </a:r>
            <a:r>
              <a:rPr sz="1100" b="1" spc="75" dirty="0">
                <a:latin typeface="Times New Roman"/>
                <a:cs typeface="Times New Roman"/>
              </a:rPr>
              <a:t>não</a:t>
            </a:r>
            <a:r>
              <a:rPr sz="1100" b="1" spc="-20" dirty="0">
                <a:latin typeface="Times New Roman"/>
                <a:cs typeface="Times New Roman"/>
              </a:rPr>
              <a:t> </a:t>
            </a:r>
            <a:r>
              <a:rPr sz="1100" spc="85" dirty="0">
                <a:latin typeface="Times New Roman"/>
                <a:cs typeface="Times New Roman"/>
              </a:rPr>
              <a:t>um</a:t>
            </a:r>
            <a:r>
              <a:rPr sz="1100" spc="2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Times New Roman"/>
                <a:cs typeface="Times New Roman"/>
              </a:rPr>
              <a:t>novo </a:t>
            </a:r>
            <a:r>
              <a:rPr sz="1100" spc="-10" dirty="0">
                <a:latin typeface="Times New Roman"/>
                <a:cs typeface="Times New Roman"/>
              </a:rPr>
              <a:t>objeto</a:t>
            </a:r>
            <a:endParaRPr sz="1100">
              <a:latin typeface="Times New Roman"/>
              <a:cs typeface="Times New Roman"/>
            </a:endParaRPr>
          </a:p>
          <a:p>
            <a:pPr marL="332105" marR="274955" lvl="1" indent="-123825">
              <a:lnSpc>
                <a:spcPct val="100000"/>
              </a:lnSpc>
              <a:spcBef>
                <a:spcPts val="265"/>
              </a:spcBef>
              <a:buClr>
                <a:srgbClr val="0E6EC5"/>
              </a:buClr>
              <a:buSzPct val="81818"/>
              <a:buFont typeface="DejaVu Sans"/>
              <a:buChar char="⚫"/>
              <a:tabLst>
                <a:tab pos="332105" algn="l"/>
              </a:tabLst>
            </a:pPr>
            <a:r>
              <a:rPr sz="1100" spc="20" dirty="0">
                <a:latin typeface="Times New Roman"/>
                <a:cs typeface="Times New Roman"/>
              </a:rPr>
              <a:t>Nesse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20" dirty="0">
                <a:latin typeface="Times New Roman"/>
                <a:cs typeface="Times New Roman"/>
              </a:rPr>
              <a:t>caso, alterar</a:t>
            </a:r>
            <a:r>
              <a:rPr sz="1100" spc="-50" dirty="0">
                <a:latin typeface="Times New Roman"/>
                <a:cs typeface="Times New Roman"/>
              </a:rPr>
              <a:t> o </a:t>
            </a:r>
            <a:r>
              <a:rPr sz="1100" spc="50" dirty="0">
                <a:latin typeface="Times New Roman"/>
                <a:cs typeface="Times New Roman"/>
              </a:rPr>
              <a:t>parâmetro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30" dirty="0">
                <a:latin typeface="Times New Roman"/>
                <a:cs typeface="Times New Roman"/>
              </a:rPr>
              <a:t>pode</a:t>
            </a:r>
            <a:endParaRPr sz="1100">
              <a:latin typeface="Times New Roman"/>
              <a:cs typeface="Times New Roman"/>
            </a:endParaRPr>
          </a:p>
          <a:p>
            <a:pPr marL="332105" marR="5080">
              <a:lnSpc>
                <a:spcPct val="100000"/>
              </a:lnSpc>
            </a:pPr>
            <a:r>
              <a:rPr sz="1100" dirty="0">
                <a:latin typeface="Times New Roman"/>
                <a:cs typeface="Times New Roman"/>
              </a:rPr>
              <a:t>influenciar</a:t>
            </a:r>
            <a:r>
              <a:rPr sz="1100" spc="95" dirty="0">
                <a:latin typeface="Times New Roman"/>
                <a:cs typeface="Times New Roman"/>
              </a:rPr>
              <a:t> </a:t>
            </a:r>
            <a:r>
              <a:rPr sz="1100" spc="65" dirty="0">
                <a:latin typeface="Times New Roman"/>
                <a:cs typeface="Times New Roman"/>
              </a:rPr>
              <a:t>no</a:t>
            </a:r>
            <a:r>
              <a:rPr sz="1100" spc="1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Times New Roman"/>
                <a:cs typeface="Times New Roman"/>
              </a:rPr>
              <a:t>“valor”</a:t>
            </a:r>
            <a:r>
              <a:rPr sz="1100" spc="130" dirty="0">
                <a:latin typeface="Times New Roman"/>
                <a:cs typeface="Times New Roman"/>
              </a:rPr>
              <a:t> </a:t>
            </a:r>
            <a:r>
              <a:rPr sz="1100" spc="30" dirty="0">
                <a:latin typeface="Times New Roman"/>
                <a:cs typeface="Times New Roman"/>
              </a:rPr>
              <a:t>da </a:t>
            </a:r>
            <a:r>
              <a:rPr sz="1100" dirty="0">
                <a:latin typeface="Times New Roman"/>
                <a:cs typeface="Times New Roman"/>
              </a:rPr>
              <a:t>variável</a:t>
            </a:r>
            <a:r>
              <a:rPr sz="1100" spc="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fora</a:t>
            </a:r>
            <a:r>
              <a:rPr sz="1100" spc="-5" dirty="0">
                <a:latin typeface="Times New Roman"/>
                <a:cs typeface="Times New Roman"/>
              </a:rPr>
              <a:t> </a:t>
            </a:r>
            <a:r>
              <a:rPr sz="1100" spc="55" dirty="0">
                <a:latin typeface="Times New Roman"/>
                <a:cs typeface="Times New Roman"/>
              </a:rPr>
              <a:t>da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Times New Roman"/>
                <a:cs typeface="Times New Roman"/>
              </a:rPr>
              <a:t>função</a:t>
            </a:r>
            <a:endParaRPr sz="1100">
              <a:latin typeface="Times New Roman"/>
              <a:cs typeface="Times New Roman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2093595" y="1028699"/>
            <a:ext cx="2464435" cy="1919605"/>
            <a:chOff x="2093595" y="1028699"/>
            <a:chExt cx="2464435" cy="1919605"/>
          </a:xfrm>
        </p:grpSpPr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093595" y="1028699"/>
              <a:ext cx="2464054" cy="1306830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093595" y="2514536"/>
              <a:ext cx="1240155" cy="433387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2290699" y="1523999"/>
              <a:ext cx="1333500" cy="158115"/>
            </a:xfrm>
            <a:custGeom>
              <a:avLst/>
              <a:gdLst/>
              <a:ahLst/>
              <a:cxnLst/>
              <a:rect l="l" t="t" r="r" b="b"/>
              <a:pathLst>
                <a:path w="1333500" h="158114">
                  <a:moveTo>
                    <a:pt x="0" y="158115"/>
                  </a:moveTo>
                  <a:lnTo>
                    <a:pt x="1333500" y="158115"/>
                  </a:lnTo>
                  <a:lnTo>
                    <a:pt x="1333500" y="0"/>
                  </a:lnTo>
                  <a:lnTo>
                    <a:pt x="0" y="0"/>
                  </a:lnTo>
                  <a:lnTo>
                    <a:pt x="0" y="158115"/>
                  </a:lnTo>
                  <a:close/>
                </a:path>
              </a:pathLst>
            </a:custGeom>
            <a:ln w="12700">
              <a:solidFill>
                <a:srgbClr val="0850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6154" y="510921"/>
            <a:ext cx="1198880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Recursão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26314"/>
            <a:ext cx="4008120" cy="154749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10" dirty="0">
                <a:latin typeface="Times New Roman"/>
                <a:cs typeface="Times New Roman"/>
              </a:rPr>
              <a:t>Em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Python,</a:t>
            </a:r>
            <a:r>
              <a:rPr sz="1300" spc="70" dirty="0">
                <a:latin typeface="Times New Roman"/>
                <a:cs typeface="Times New Roman"/>
              </a:rPr>
              <a:t> uma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função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pode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chamar</a:t>
            </a:r>
            <a:r>
              <a:rPr sz="130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outra </a:t>
            </a:r>
            <a:r>
              <a:rPr sz="1300" spc="-10" dirty="0">
                <a:latin typeface="Times New Roman"/>
                <a:cs typeface="Times New Roman"/>
              </a:rPr>
              <a:t>função</a:t>
            </a:r>
            <a:endParaRPr sz="1300">
              <a:latin typeface="Times New Roman"/>
              <a:cs typeface="Times New Roman"/>
            </a:endParaRPr>
          </a:p>
          <a:p>
            <a:pPr marL="330200" marR="5080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dirty="0">
                <a:latin typeface="Times New Roman"/>
                <a:cs typeface="Times New Roman"/>
              </a:rPr>
              <a:t>Por exemplo,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60" dirty="0">
                <a:latin typeface="Times New Roman"/>
                <a:cs typeface="Times New Roman"/>
              </a:rPr>
              <a:t>dentro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45" dirty="0">
                <a:latin typeface="Times New Roman"/>
                <a:cs typeface="Times New Roman"/>
              </a:rPr>
              <a:t>qualquer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função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que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25" dirty="0">
                <a:latin typeface="Times New Roman"/>
                <a:cs typeface="Times New Roman"/>
              </a:rPr>
              <a:t>nós 	</a:t>
            </a:r>
            <a:r>
              <a:rPr sz="1200" spc="20" dirty="0">
                <a:latin typeface="Times New Roman"/>
                <a:cs typeface="Times New Roman"/>
              </a:rPr>
              <a:t>criarmos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é</a:t>
            </a:r>
            <a:r>
              <a:rPr sz="1200" spc="10" dirty="0">
                <a:latin typeface="Times New Roman"/>
                <a:cs typeface="Times New Roman"/>
              </a:rPr>
              <a:t> possível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chamar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a função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b="1" spc="50" dirty="0">
                <a:latin typeface="Times New Roman"/>
                <a:cs typeface="Times New Roman"/>
              </a:rPr>
              <a:t>print() </a:t>
            </a:r>
            <a:r>
              <a:rPr sz="1200" spc="55" dirty="0">
                <a:latin typeface="Times New Roman"/>
                <a:cs typeface="Times New Roman"/>
              </a:rPr>
              <a:t>ou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b="1" spc="50" dirty="0">
                <a:latin typeface="Times New Roman"/>
                <a:cs typeface="Times New Roman"/>
              </a:rPr>
              <a:t>input()</a:t>
            </a:r>
            <a:r>
              <a:rPr sz="1200" spc="50" dirty="0">
                <a:latin typeface="Times New Roman"/>
                <a:cs typeface="Times New Roman"/>
              </a:rPr>
              <a:t>, 	</a:t>
            </a:r>
            <a:r>
              <a:rPr sz="1200" spc="55" dirty="0">
                <a:latin typeface="Times New Roman"/>
                <a:cs typeface="Times New Roman"/>
              </a:rPr>
              <a:t>ou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45" dirty="0">
                <a:latin typeface="Times New Roman"/>
                <a:cs typeface="Times New Roman"/>
              </a:rPr>
              <a:t>qualquer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função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definida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pelo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35" dirty="0">
                <a:latin typeface="Times New Roman"/>
                <a:cs typeface="Times New Roman"/>
              </a:rPr>
              <a:t>programador</a:t>
            </a:r>
            <a:endParaRPr sz="12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790"/>
              </a:spcBef>
              <a:buClr>
                <a:srgbClr val="0E6EC5"/>
              </a:buClr>
              <a:buFont typeface="DejaVu Sans"/>
              <a:buChar char="⚫"/>
            </a:pPr>
            <a:endParaRPr sz="1200">
              <a:latin typeface="Times New Roman"/>
              <a:cs typeface="Times New Roman"/>
            </a:endParaRPr>
          </a:p>
          <a:p>
            <a:pPr marL="149860" indent="-139700">
              <a:lnSpc>
                <a:spcPct val="100000"/>
              </a:lnSpc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dirty="0">
                <a:latin typeface="Times New Roman"/>
                <a:cs typeface="Times New Roman"/>
              </a:rPr>
              <a:t>Uma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função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também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pode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chamar</a:t>
            </a:r>
            <a:r>
              <a:rPr sz="1300" spc="-2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si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própria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-70" dirty="0">
                <a:latin typeface="Times New Roman"/>
                <a:cs typeface="Times New Roman"/>
              </a:rPr>
              <a:t>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qual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chamamos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b="1" i="1" spc="65" dirty="0">
                <a:latin typeface="Times New Roman"/>
                <a:cs typeface="Times New Roman"/>
              </a:rPr>
              <a:t>função</a:t>
            </a:r>
            <a:r>
              <a:rPr sz="1200" b="1" i="1" spc="25" dirty="0">
                <a:latin typeface="Times New Roman"/>
                <a:cs typeface="Times New Roman"/>
              </a:rPr>
              <a:t> </a:t>
            </a:r>
            <a:r>
              <a:rPr sz="1200" b="1" i="1" spc="45" dirty="0">
                <a:latin typeface="Times New Roman"/>
                <a:cs typeface="Times New Roman"/>
              </a:rPr>
              <a:t>recursiva</a:t>
            </a:r>
            <a:r>
              <a:rPr sz="1200" spc="45" dirty="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16154" y="510285"/>
            <a:ext cx="1198880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Recursão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67485"/>
            <a:ext cx="3843020" cy="17164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-70" dirty="0">
                <a:latin typeface="Times New Roman"/>
                <a:cs typeface="Times New Roman"/>
              </a:rPr>
              <a:t>A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recursão</a:t>
            </a:r>
            <a:r>
              <a:rPr sz="1300" spc="95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também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é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chamada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definição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circular. </a:t>
            </a:r>
            <a:r>
              <a:rPr sz="1300" dirty="0">
                <a:latin typeface="Times New Roman"/>
                <a:cs typeface="Times New Roman"/>
              </a:rPr>
              <a:t>Ela</a:t>
            </a:r>
            <a:r>
              <a:rPr sz="1300" spc="-1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ocorre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quando</a:t>
            </a:r>
            <a:r>
              <a:rPr sz="1300" spc="-1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algo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é</a:t>
            </a:r>
            <a:r>
              <a:rPr sz="1300" spc="-1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definido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spc="65" dirty="0">
                <a:latin typeface="Times New Roman"/>
                <a:cs typeface="Times New Roman"/>
              </a:rPr>
              <a:t>em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termos</a:t>
            </a:r>
            <a:r>
              <a:rPr sz="130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-25" dirty="0">
                <a:latin typeface="Times New Roman"/>
                <a:cs typeface="Times New Roman"/>
              </a:rPr>
              <a:t>si </a:t>
            </a:r>
            <a:r>
              <a:rPr sz="1300" spc="-10" dirty="0">
                <a:latin typeface="Times New Roman"/>
                <a:cs typeface="Times New Roman"/>
              </a:rPr>
              <a:t>mesmo.</a:t>
            </a:r>
            <a:endParaRPr sz="1300">
              <a:latin typeface="Times New Roman"/>
              <a:cs typeface="Times New Roman"/>
            </a:endParaRPr>
          </a:p>
          <a:p>
            <a:pPr marL="149860" indent="-139700">
              <a:lnSpc>
                <a:spcPct val="100000"/>
              </a:lnSpc>
              <a:spcBef>
                <a:spcPts val="310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10" dirty="0">
                <a:latin typeface="Times New Roman"/>
                <a:cs typeface="Times New Roman"/>
              </a:rPr>
              <a:t>Um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exemplo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clássico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 </a:t>
            </a:r>
            <a:r>
              <a:rPr sz="1300" spc="10" dirty="0">
                <a:latin typeface="Times New Roman"/>
                <a:cs typeface="Times New Roman"/>
              </a:rPr>
              <a:t>função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que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usa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recursão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é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-50" dirty="0">
                <a:latin typeface="Times New Roman"/>
                <a:cs typeface="Times New Roman"/>
              </a:rPr>
              <a:t>o</a:t>
            </a:r>
            <a:endParaRPr sz="1300">
              <a:latin typeface="Times New Roman"/>
              <a:cs typeface="Times New Roman"/>
            </a:endParaRPr>
          </a:p>
          <a:p>
            <a:pPr marL="149225">
              <a:lnSpc>
                <a:spcPct val="100000"/>
              </a:lnSpc>
              <a:spcBef>
                <a:spcPts val="5"/>
              </a:spcBef>
            </a:pPr>
            <a:r>
              <a:rPr sz="1300" dirty="0">
                <a:latin typeface="Times New Roman"/>
                <a:cs typeface="Times New Roman"/>
              </a:rPr>
              <a:t>cálculo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do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fatorial</a:t>
            </a:r>
            <a:r>
              <a:rPr sz="1300" spc="60" dirty="0">
                <a:latin typeface="Times New Roman"/>
                <a:cs typeface="Times New Roman"/>
              </a:rPr>
              <a:t> de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90" dirty="0">
                <a:latin typeface="Times New Roman"/>
                <a:cs typeface="Times New Roman"/>
              </a:rPr>
              <a:t>um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spc="40" dirty="0">
                <a:latin typeface="Times New Roman"/>
                <a:cs typeface="Times New Roman"/>
              </a:rPr>
              <a:t>número: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-65" dirty="0">
                <a:latin typeface="Times New Roman"/>
                <a:cs typeface="Times New Roman"/>
              </a:rPr>
              <a:t>3!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3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90" dirty="0">
                <a:latin typeface="Times New Roman"/>
                <a:cs typeface="Times New Roman"/>
              </a:rPr>
              <a:t>*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2!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4!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4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90" dirty="0">
                <a:latin typeface="Times New Roman"/>
                <a:cs typeface="Times New Roman"/>
              </a:rPr>
              <a:t>*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3!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n!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 </a:t>
            </a:r>
            <a:r>
              <a:rPr sz="1200" spc="95" dirty="0">
                <a:latin typeface="Times New Roman"/>
                <a:cs typeface="Times New Roman"/>
              </a:rPr>
              <a:t>n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90" dirty="0">
                <a:latin typeface="Times New Roman"/>
                <a:cs typeface="Times New Roman"/>
              </a:rPr>
              <a:t>*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70" dirty="0">
                <a:latin typeface="Times New Roman"/>
                <a:cs typeface="Times New Roman"/>
              </a:rPr>
              <a:t>(n</a:t>
            </a:r>
            <a:r>
              <a:rPr sz="1200" dirty="0">
                <a:latin typeface="Times New Roman"/>
                <a:cs typeface="Times New Roman"/>
              </a:rPr>
              <a:t> -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1)!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6154" y="510921"/>
            <a:ext cx="1198880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Recursão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12138" y="838199"/>
            <a:ext cx="2883662" cy="1742312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261874" y="933068"/>
            <a:ext cx="1950720" cy="2000885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sz="1200" dirty="0">
                <a:latin typeface="Times New Roman"/>
                <a:cs typeface="Times New Roman"/>
              </a:rPr>
              <a:t>0!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1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1200" spc="-160" dirty="0">
                <a:latin typeface="Times New Roman"/>
                <a:cs typeface="Times New Roman"/>
              </a:rPr>
              <a:t>1!</a:t>
            </a:r>
            <a:r>
              <a:rPr sz="1200" dirty="0">
                <a:latin typeface="Times New Roman"/>
                <a:cs typeface="Times New Roman"/>
              </a:rPr>
              <a:t> =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235" dirty="0">
                <a:latin typeface="Times New Roman"/>
                <a:cs typeface="Times New Roman"/>
              </a:rPr>
              <a:t>1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90" dirty="0">
                <a:latin typeface="Times New Roman"/>
                <a:cs typeface="Times New Roman"/>
              </a:rPr>
              <a:t>*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0!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85"/>
              </a:spcBef>
            </a:pPr>
            <a:r>
              <a:rPr sz="1200" spc="-30" dirty="0">
                <a:latin typeface="Times New Roman"/>
                <a:cs typeface="Times New Roman"/>
              </a:rPr>
              <a:t>2!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90" dirty="0">
                <a:latin typeface="Times New Roman"/>
                <a:cs typeface="Times New Roman"/>
              </a:rPr>
              <a:t>*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1!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95"/>
              </a:spcBef>
            </a:pPr>
            <a:r>
              <a:rPr sz="1200" spc="-60" dirty="0">
                <a:latin typeface="Times New Roman"/>
                <a:cs typeface="Times New Roman"/>
              </a:rPr>
              <a:t>3!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3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90" dirty="0">
                <a:latin typeface="Times New Roman"/>
                <a:cs typeface="Times New Roman"/>
              </a:rPr>
              <a:t>*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2!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85"/>
              </a:spcBef>
            </a:pPr>
            <a:r>
              <a:rPr sz="1200" dirty="0">
                <a:latin typeface="Times New Roman"/>
                <a:cs typeface="Times New Roman"/>
              </a:rPr>
              <a:t>4!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4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90" dirty="0">
                <a:latin typeface="Times New Roman"/>
                <a:cs typeface="Times New Roman"/>
              </a:rPr>
              <a:t>*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3!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9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ct val="120000"/>
              </a:lnSpc>
              <a:spcBef>
                <a:spcPts val="5"/>
              </a:spcBef>
            </a:pPr>
            <a:r>
              <a:rPr sz="1200" dirty="0">
                <a:latin typeface="Times New Roman"/>
                <a:cs typeface="Times New Roman"/>
              </a:rPr>
              <a:t>n!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95" dirty="0">
                <a:latin typeface="Times New Roman"/>
                <a:cs typeface="Times New Roman"/>
              </a:rPr>
              <a:t>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90" dirty="0">
                <a:latin typeface="Times New Roman"/>
                <a:cs typeface="Times New Roman"/>
              </a:rPr>
              <a:t>*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70" dirty="0">
                <a:latin typeface="Times New Roman"/>
                <a:cs typeface="Times New Roman"/>
              </a:rPr>
              <a:t>(n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-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90" dirty="0">
                <a:latin typeface="Times New Roman"/>
                <a:cs typeface="Times New Roman"/>
              </a:rPr>
              <a:t>1)!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fórmula</a:t>
            </a:r>
            <a:r>
              <a:rPr sz="12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spc="-20" dirty="0">
                <a:solidFill>
                  <a:srgbClr val="FF0000"/>
                </a:solidFill>
                <a:latin typeface="Times New Roman"/>
                <a:cs typeface="Times New Roman"/>
              </a:rPr>
              <a:t>geral </a:t>
            </a:r>
            <a:r>
              <a:rPr sz="1200" dirty="0">
                <a:latin typeface="Times New Roman"/>
                <a:cs typeface="Times New Roman"/>
              </a:rPr>
              <a:t>0!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235" dirty="0">
                <a:latin typeface="Times New Roman"/>
                <a:cs typeface="Times New Roman"/>
              </a:rPr>
              <a:t>1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caso-</a:t>
            </a:r>
            <a:r>
              <a:rPr sz="1200" spc="-20" dirty="0">
                <a:solidFill>
                  <a:srgbClr val="FF0000"/>
                </a:solidFill>
                <a:latin typeface="Times New Roman"/>
                <a:cs typeface="Times New Roman"/>
              </a:rPr>
              <a:t>base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16154" y="510285"/>
            <a:ext cx="1198880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Recursão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67485"/>
            <a:ext cx="3992879" cy="10560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10" dirty="0">
                <a:latin typeface="Times New Roman"/>
                <a:cs typeface="Times New Roman"/>
              </a:rPr>
              <a:t>Em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geral,</a:t>
            </a:r>
            <a:r>
              <a:rPr sz="1300" spc="14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formulações</a:t>
            </a:r>
            <a:r>
              <a:rPr sz="1300" spc="10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recursivas</a:t>
            </a:r>
            <a:r>
              <a:rPr sz="1300" spc="8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algoritmos</a:t>
            </a:r>
            <a:r>
              <a:rPr sz="1300" spc="80" dirty="0">
                <a:latin typeface="Times New Roman"/>
                <a:cs typeface="Times New Roman"/>
              </a:rPr>
              <a:t> </a:t>
            </a:r>
            <a:r>
              <a:rPr sz="1300" spc="-25" dirty="0">
                <a:latin typeface="Times New Roman"/>
                <a:cs typeface="Times New Roman"/>
              </a:rPr>
              <a:t>são </a:t>
            </a:r>
            <a:r>
              <a:rPr sz="1300" spc="50" dirty="0">
                <a:latin typeface="Times New Roman"/>
                <a:cs typeface="Times New Roman"/>
              </a:rPr>
              <a:t>frequentemente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consideradas</a:t>
            </a:r>
            <a:r>
              <a:rPr sz="1300" spc="90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"mais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enxutas"</a:t>
            </a:r>
            <a:r>
              <a:rPr sz="1300" spc="7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ou</a:t>
            </a:r>
            <a:r>
              <a:rPr sz="1300" spc="8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"mais </a:t>
            </a:r>
            <a:r>
              <a:rPr sz="1300" spc="10" dirty="0">
                <a:latin typeface="Times New Roman"/>
                <a:cs typeface="Times New Roman"/>
              </a:rPr>
              <a:t>elegantes"</a:t>
            </a:r>
            <a:r>
              <a:rPr sz="1300" spc="90" dirty="0">
                <a:latin typeface="Times New Roman"/>
                <a:cs typeface="Times New Roman"/>
              </a:rPr>
              <a:t> </a:t>
            </a:r>
            <a:r>
              <a:rPr sz="1300" spc="65" dirty="0">
                <a:latin typeface="Times New Roman"/>
                <a:cs typeface="Times New Roman"/>
              </a:rPr>
              <a:t>do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que</a:t>
            </a:r>
            <a:r>
              <a:rPr sz="1300" spc="7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formulações</a:t>
            </a:r>
            <a:r>
              <a:rPr sz="1300" spc="13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iterativas</a:t>
            </a:r>
            <a:endParaRPr sz="1300">
              <a:latin typeface="Times New Roman"/>
              <a:cs typeface="Times New Roman"/>
            </a:endParaRPr>
          </a:p>
          <a:p>
            <a:pPr marL="149860" indent="-139700">
              <a:lnSpc>
                <a:spcPct val="100000"/>
              </a:lnSpc>
              <a:spcBef>
                <a:spcPts val="310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20" dirty="0">
                <a:latin typeface="Times New Roman"/>
                <a:cs typeface="Times New Roman"/>
              </a:rPr>
              <a:t>Porém,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algoritmos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recursivos</a:t>
            </a:r>
            <a:r>
              <a:rPr sz="1300" spc="70" dirty="0">
                <a:latin typeface="Times New Roman"/>
                <a:cs typeface="Times New Roman"/>
              </a:rPr>
              <a:t> tendem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a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necessitar</a:t>
            </a:r>
            <a:r>
              <a:rPr sz="1300" spc="-10" dirty="0">
                <a:latin typeface="Times New Roman"/>
                <a:cs typeface="Times New Roman"/>
              </a:rPr>
              <a:t> </a:t>
            </a:r>
            <a:r>
              <a:rPr sz="1300" spc="35" dirty="0">
                <a:latin typeface="Times New Roman"/>
                <a:cs typeface="Times New Roman"/>
              </a:rPr>
              <a:t>de</a:t>
            </a:r>
            <a:endParaRPr sz="1300">
              <a:latin typeface="Times New Roman"/>
              <a:cs typeface="Times New Roman"/>
            </a:endParaRPr>
          </a:p>
          <a:p>
            <a:pPr marL="149225">
              <a:lnSpc>
                <a:spcPct val="100000"/>
              </a:lnSpc>
              <a:spcBef>
                <a:spcPts val="5"/>
              </a:spcBef>
            </a:pPr>
            <a:r>
              <a:rPr sz="1300" spc="10" dirty="0">
                <a:latin typeface="Times New Roman"/>
                <a:cs typeface="Times New Roman"/>
              </a:rPr>
              <a:t>mais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espaço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memória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do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que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algoritmos</a:t>
            </a:r>
            <a:r>
              <a:rPr sz="1300" spc="8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iterativos</a:t>
            </a:r>
            <a:endParaRPr sz="13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Recursão</a:t>
            </a:r>
            <a:r>
              <a:rPr spc="-40" dirty="0"/>
              <a:t> </a:t>
            </a:r>
            <a:r>
              <a:rPr dirty="0"/>
              <a:t>-</a:t>
            </a:r>
            <a:r>
              <a:rPr spc="-40" dirty="0"/>
              <a:t> </a:t>
            </a:r>
            <a:r>
              <a:rPr spc="-10" dirty="0"/>
              <a:t>fatorial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9013" y="981201"/>
            <a:ext cx="31070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106930" algn="l"/>
              </a:tabLst>
            </a:pPr>
            <a:r>
              <a:rPr sz="1200" b="1" spc="65" dirty="0">
                <a:solidFill>
                  <a:srgbClr val="04607A"/>
                </a:solidFill>
                <a:latin typeface="Times New Roman"/>
                <a:cs typeface="Times New Roman"/>
              </a:rPr>
              <a:t>Sem</a:t>
            </a:r>
            <a:r>
              <a:rPr sz="1200" b="1" spc="-60" dirty="0">
                <a:solidFill>
                  <a:srgbClr val="04607A"/>
                </a:solidFill>
                <a:latin typeface="Times New Roman"/>
                <a:cs typeface="Times New Roman"/>
              </a:rPr>
              <a:t> </a:t>
            </a:r>
            <a:r>
              <a:rPr sz="1200" b="1" spc="35" dirty="0">
                <a:solidFill>
                  <a:srgbClr val="04607A"/>
                </a:solidFill>
                <a:latin typeface="Times New Roman"/>
                <a:cs typeface="Times New Roman"/>
              </a:rPr>
              <a:t>recursão</a:t>
            </a:r>
            <a:r>
              <a:rPr sz="1200" b="1" dirty="0">
                <a:solidFill>
                  <a:srgbClr val="04607A"/>
                </a:solidFill>
                <a:latin typeface="Times New Roman"/>
                <a:cs typeface="Times New Roman"/>
              </a:rPr>
              <a:t>	Com</a:t>
            </a:r>
            <a:r>
              <a:rPr sz="1200" b="1" spc="90" dirty="0">
                <a:solidFill>
                  <a:srgbClr val="04607A"/>
                </a:solidFill>
                <a:latin typeface="Times New Roman"/>
                <a:cs typeface="Times New Roman"/>
              </a:rPr>
              <a:t> </a:t>
            </a:r>
            <a:r>
              <a:rPr sz="1200" b="1" spc="35" dirty="0">
                <a:solidFill>
                  <a:srgbClr val="04607A"/>
                </a:solidFill>
                <a:latin typeface="Times New Roman"/>
                <a:cs typeface="Times New Roman"/>
              </a:rPr>
              <a:t>recursão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228600" y="1447774"/>
            <a:ext cx="4109085" cy="1115060"/>
            <a:chOff x="228600" y="1447774"/>
            <a:chExt cx="4109085" cy="111506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28600" y="1447799"/>
              <a:ext cx="1962657" cy="1114425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362200" y="1447774"/>
              <a:ext cx="1974977" cy="1108227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16154" y="510285"/>
            <a:ext cx="1198880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Recursão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25678"/>
            <a:ext cx="3974465" cy="125539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dirty="0">
                <a:latin typeface="Times New Roman"/>
                <a:cs typeface="Times New Roman"/>
              </a:rPr>
              <a:t>Todo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cuidado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é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pouco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ao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se</a:t>
            </a:r>
            <a:r>
              <a:rPr sz="1300" spc="8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fazer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funções</a:t>
            </a:r>
            <a:r>
              <a:rPr sz="1300" spc="9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recursivas</a:t>
            </a:r>
            <a:endParaRPr sz="1300">
              <a:latin typeface="Times New Roman"/>
              <a:cs typeface="Times New Roman"/>
            </a:endParaRPr>
          </a:p>
          <a:p>
            <a:pPr marL="330200" marR="5080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b="1" dirty="0">
                <a:latin typeface="Times New Roman"/>
                <a:cs typeface="Times New Roman"/>
              </a:rPr>
              <a:t>Critério</a:t>
            </a:r>
            <a:r>
              <a:rPr sz="1200" b="1" spc="50" dirty="0">
                <a:latin typeface="Times New Roman"/>
                <a:cs typeface="Times New Roman"/>
              </a:rPr>
              <a:t> </a:t>
            </a:r>
            <a:r>
              <a:rPr sz="1200" b="1" spc="90" dirty="0">
                <a:latin typeface="Times New Roman"/>
                <a:cs typeface="Times New Roman"/>
              </a:rPr>
              <a:t>de</a:t>
            </a:r>
            <a:r>
              <a:rPr sz="1200" b="1" spc="2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parada</a:t>
            </a:r>
            <a:r>
              <a:rPr sz="1200" dirty="0">
                <a:latin typeface="Times New Roman"/>
                <a:cs typeface="Times New Roman"/>
              </a:rPr>
              <a:t>: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determina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65" dirty="0">
                <a:latin typeface="Times New Roman"/>
                <a:cs typeface="Times New Roman"/>
              </a:rPr>
              <a:t>quando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função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deverá 	</a:t>
            </a:r>
            <a:r>
              <a:rPr sz="1200" spc="20" dirty="0">
                <a:latin typeface="Times New Roman"/>
                <a:cs typeface="Times New Roman"/>
              </a:rPr>
              <a:t>parar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chamar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a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si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45" dirty="0">
                <a:latin typeface="Times New Roman"/>
                <a:cs typeface="Times New Roman"/>
              </a:rPr>
              <a:t>mesma</a:t>
            </a:r>
            <a:endParaRPr sz="1200">
              <a:latin typeface="Times New Roman"/>
              <a:cs typeface="Times New Roman"/>
            </a:endParaRPr>
          </a:p>
          <a:p>
            <a:pPr marL="330200" marR="279400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spc="90" dirty="0">
                <a:latin typeface="Times New Roman"/>
                <a:cs typeface="Times New Roman"/>
              </a:rPr>
              <a:t>O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parâmetro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chamada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recursiva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deve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ser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sempre 	</a:t>
            </a:r>
            <a:r>
              <a:rPr sz="1200" spc="10" dirty="0">
                <a:latin typeface="Times New Roman"/>
                <a:cs typeface="Times New Roman"/>
              </a:rPr>
              <a:t>modificado,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forma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que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a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recursão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chegue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a</a:t>
            </a:r>
            <a:r>
              <a:rPr sz="1200" spc="60" dirty="0">
                <a:latin typeface="Times New Roman"/>
                <a:cs typeface="Times New Roman"/>
              </a:rPr>
              <a:t> um 	</a:t>
            </a:r>
            <a:r>
              <a:rPr sz="1200" spc="45" dirty="0">
                <a:latin typeface="Times New Roman"/>
                <a:cs typeface="Times New Roman"/>
              </a:rPr>
              <a:t>término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Função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25678"/>
            <a:ext cx="3600450" cy="143827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20" dirty="0">
                <a:latin typeface="Times New Roman"/>
                <a:cs typeface="Times New Roman"/>
              </a:rPr>
              <a:t>Facilitam</a:t>
            </a:r>
            <a:r>
              <a:rPr sz="1300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a</a:t>
            </a:r>
            <a:r>
              <a:rPr sz="1300" spc="-1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estruturação</a:t>
            </a:r>
            <a:r>
              <a:rPr sz="1300" spc="20" dirty="0">
                <a:latin typeface="Times New Roman"/>
                <a:cs typeface="Times New Roman"/>
              </a:rPr>
              <a:t> e</a:t>
            </a:r>
            <a:r>
              <a:rPr sz="1300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reutilização</a:t>
            </a:r>
            <a:r>
              <a:rPr sz="1300" spc="-10" dirty="0">
                <a:latin typeface="Times New Roman"/>
                <a:cs typeface="Times New Roman"/>
              </a:rPr>
              <a:t> </a:t>
            </a:r>
            <a:r>
              <a:rPr sz="1300" spc="65" dirty="0">
                <a:latin typeface="Times New Roman"/>
                <a:cs typeface="Times New Roman"/>
              </a:rPr>
              <a:t>do</a:t>
            </a:r>
            <a:r>
              <a:rPr sz="1300" spc="-1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código.</a:t>
            </a:r>
            <a:endParaRPr sz="1300">
              <a:latin typeface="Times New Roman"/>
              <a:cs typeface="Times New Roman"/>
            </a:endParaRPr>
          </a:p>
          <a:p>
            <a:pPr marL="330200" marR="13970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spc="20" dirty="0">
                <a:latin typeface="Times New Roman"/>
                <a:cs typeface="Times New Roman"/>
              </a:rPr>
              <a:t>Estruturação: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programas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grandes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e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complexos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são 	</a:t>
            </a:r>
            <a:r>
              <a:rPr sz="1200" spc="20" dirty="0">
                <a:latin typeface="Times New Roman"/>
                <a:cs typeface="Times New Roman"/>
              </a:rPr>
              <a:t>construídos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bloco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a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bloco.</a:t>
            </a:r>
            <a:endParaRPr sz="1200">
              <a:latin typeface="Times New Roman"/>
              <a:cs typeface="Times New Roman"/>
            </a:endParaRPr>
          </a:p>
          <a:p>
            <a:pPr marL="330200" marR="17780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dirty="0">
                <a:latin typeface="Times New Roman"/>
                <a:cs typeface="Times New Roman"/>
              </a:rPr>
              <a:t>Reutilização: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uso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funções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evita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cópia 	</a:t>
            </a:r>
            <a:r>
              <a:rPr sz="1200" spc="20" dirty="0">
                <a:latin typeface="Times New Roman"/>
                <a:cs typeface="Times New Roman"/>
              </a:rPr>
              <a:t>desnecessária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trechos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código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que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realizam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a 	</a:t>
            </a:r>
            <a:r>
              <a:rPr sz="1200" spc="55" dirty="0">
                <a:latin typeface="Times New Roman"/>
                <a:cs typeface="Times New Roman"/>
              </a:rPr>
              <a:t>mesma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tarefa,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diminuindo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assim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70" dirty="0">
                <a:latin typeface="Times New Roman"/>
                <a:cs typeface="Times New Roman"/>
              </a:rPr>
              <a:t>tamanho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35" dirty="0">
                <a:latin typeface="Times New Roman"/>
                <a:cs typeface="Times New Roman"/>
              </a:rPr>
              <a:t>do 	</a:t>
            </a:r>
            <a:r>
              <a:rPr sz="1200" spc="20" dirty="0">
                <a:latin typeface="Times New Roman"/>
                <a:cs typeface="Times New Roman"/>
              </a:rPr>
              <a:t>programa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ocorrência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erros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6154" y="510921"/>
            <a:ext cx="1198880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Recursão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68120"/>
            <a:ext cx="137287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dirty="0">
                <a:latin typeface="Times New Roman"/>
                <a:cs typeface="Times New Roman"/>
              </a:rPr>
              <a:t>Exemplo:</a:t>
            </a:r>
            <a:r>
              <a:rPr sz="1300" spc="8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fatorial</a:t>
            </a:r>
            <a:endParaRPr sz="13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5800" y="1462023"/>
            <a:ext cx="3264662" cy="1343025"/>
          </a:xfrm>
          <a:prstGeom prst="rect">
            <a:avLst/>
          </a:prstGeo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16154" y="510285"/>
            <a:ext cx="1198880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Recursão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67485"/>
            <a:ext cx="4035425" cy="6426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100" dirty="0">
                <a:latin typeface="Times New Roman"/>
                <a:cs typeface="Times New Roman"/>
              </a:rPr>
              <a:t>O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que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acontece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na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chamada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da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função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fatorial</a:t>
            </a:r>
            <a:r>
              <a:rPr sz="1300" spc="7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com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um </a:t>
            </a:r>
            <a:r>
              <a:rPr sz="1300" dirty="0">
                <a:latin typeface="Times New Roman"/>
                <a:cs typeface="Times New Roman"/>
              </a:rPr>
              <a:t>valor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como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N</a:t>
            </a:r>
            <a:r>
              <a:rPr sz="1300" spc="7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=</a:t>
            </a:r>
            <a:r>
              <a:rPr sz="1300" spc="80" dirty="0">
                <a:latin typeface="Times New Roman"/>
                <a:cs typeface="Times New Roman"/>
              </a:rPr>
              <a:t> </a:t>
            </a:r>
            <a:r>
              <a:rPr sz="1300" spc="-25" dirty="0">
                <a:latin typeface="Times New Roman"/>
                <a:cs typeface="Times New Roman"/>
              </a:rPr>
              <a:t>4?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y=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fatorial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(4);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04800" y="1714499"/>
            <a:ext cx="4071874" cy="1590675"/>
          </a:xfrm>
          <a:prstGeom prst="rect">
            <a:avLst/>
          </a:prstGeo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6154" y="510921"/>
            <a:ext cx="1198880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Recursão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68120"/>
            <a:ext cx="3976370" cy="421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dirty="0">
                <a:latin typeface="Times New Roman"/>
                <a:cs typeface="Times New Roman"/>
              </a:rPr>
              <a:t>Uma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vez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que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45" dirty="0">
                <a:latin typeface="Times New Roman"/>
                <a:cs typeface="Times New Roman"/>
              </a:rPr>
              <a:t>chegamos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ao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caso-base,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é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hora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 </a:t>
            </a:r>
            <a:r>
              <a:rPr sz="1300" dirty="0">
                <a:latin typeface="Times New Roman"/>
                <a:cs typeface="Times New Roman"/>
              </a:rPr>
              <a:t>fazer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-50" dirty="0">
                <a:latin typeface="Times New Roman"/>
                <a:cs typeface="Times New Roman"/>
              </a:rPr>
              <a:t>o </a:t>
            </a:r>
            <a:r>
              <a:rPr sz="1300" spc="55" dirty="0">
                <a:latin typeface="Times New Roman"/>
                <a:cs typeface="Times New Roman"/>
              </a:rPr>
              <a:t>caminho</a:t>
            </a:r>
            <a:r>
              <a:rPr sz="1300" spc="-3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-3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volta</a:t>
            </a:r>
            <a:r>
              <a:rPr sz="1300" spc="-3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da</a:t>
            </a:r>
            <a:r>
              <a:rPr sz="130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recursão.</a:t>
            </a:r>
            <a:endParaRPr sz="13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3837" y="1562163"/>
            <a:ext cx="3624199" cy="1747774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Fibonacci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25678"/>
            <a:ext cx="3661410" cy="92011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dirty="0">
                <a:latin typeface="Times New Roman"/>
                <a:cs typeface="Times New Roman"/>
              </a:rPr>
              <a:t>Essa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45" dirty="0">
                <a:latin typeface="Times New Roman"/>
                <a:cs typeface="Times New Roman"/>
              </a:rPr>
              <a:t>sequência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é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85" dirty="0">
                <a:latin typeface="Times New Roman"/>
                <a:cs typeface="Times New Roman"/>
              </a:rPr>
              <a:t>um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exemplo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clássico</a:t>
            </a:r>
            <a:r>
              <a:rPr sz="1300" spc="-2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recursão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0,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120" dirty="0">
                <a:latin typeface="Times New Roman"/>
                <a:cs typeface="Times New Roman"/>
              </a:rPr>
              <a:t>1,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114" dirty="0">
                <a:latin typeface="Times New Roman"/>
                <a:cs typeface="Times New Roman"/>
              </a:rPr>
              <a:t>1,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2,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3,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5,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8,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5" dirty="0">
                <a:latin typeface="Times New Roman"/>
                <a:cs typeface="Times New Roman"/>
              </a:rPr>
              <a:t>13,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90" dirty="0">
                <a:latin typeface="Times New Roman"/>
                <a:cs typeface="Times New Roman"/>
              </a:rPr>
              <a:t>21,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34,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55,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89,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...</a:t>
            </a:r>
            <a:endParaRPr sz="1200">
              <a:latin typeface="Times New Roman"/>
              <a:cs typeface="Times New Roman"/>
            </a:endParaRPr>
          </a:p>
          <a:p>
            <a:pPr marL="149225" marR="298450" indent="-139700">
              <a:lnSpc>
                <a:spcPct val="100000"/>
              </a:lnSpc>
              <a:spcBef>
                <a:spcPts val="2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10" dirty="0">
                <a:latin typeface="Times New Roman"/>
                <a:cs typeface="Times New Roman"/>
              </a:rPr>
              <a:t>Sua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solução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recursiva</a:t>
            </a:r>
            <a:r>
              <a:rPr sz="1300" spc="7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é</a:t>
            </a:r>
            <a:r>
              <a:rPr sz="1300" spc="80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muito</a:t>
            </a:r>
            <a:r>
              <a:rPr sz="1300" spc="10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mais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elegante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spc="-50" dirty="0">
                <a:latin typeface="Times New Roman"/>
                <a:cs typeface="Times New Roman"/>
              </a:rPr>
              <a:t>e </a:t>
            </a:r>
            <a:r>
              <a:rPr sz="1300" spc="-10" dirty="0">
                <a:latin typeface="Times New Roman"/>
                <a:cs typeface="Times New Roman"/>
              </a:rPr>
              <a:t>simples...</a:t>
            </a:r>
            <a:endParaRPr sz="1300">
              <a:latin typeface="Times New Roman"/>
              <a:cs typeface="Times New Roman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342900" y="2019299"/>
            <a:ext cx="4002404" cy="1306830"/>
            <a:chOff x="342900" y="2019299"/>
            <a:chExt cx="4002404" cy="1306830"/>
          </a:xfrm>
        </p:grpSpPr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42900" y="2019299"/>
              <a:ext cx="1405382" cy="1306322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943100" y="2019299"/>
              <a:ext cx="2402204" cy="52006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Fibonacci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2393950" y="1555749"/>
            <a:ext cx="431800" cy="203200"/>
            <a:chOff x="2393950" y="1555749"/>
            <a:chExt cx="431800" cy="203200"/>
          </a:xfrm>
        </p:grpSpPr>
        <p:sp>
          <p:nvSpPr>
            <p:cNvPr id="4" name="object 4"/>
            <p:cNvSpPr/>
            <p:nvPr/>
          </p:nvSpPr>
          <p:spPr>
            <a:xfrm>
              <a:off x="2400300" y="1562099"/>
              <a:ext cx="419100" cy="190500"/>
            </a:xfrm>
            <a:custGeom>
              <a:avLst/>
              <a:gdLst/>
              <a:ahLst/>
              <a:cxnLst/>
              <a:rect l="l" t="t" r="r" b="b"/>
              <a:pathLst>
                <a:path w="419100" h="190500">
                  <a:moveTo>
                    <a:pt x="419100" y="0"/>
                  </a:moveTo>
                  <a:lnTo>
                    <a:pt x="0" y="0"/>
                  </a:lnTo>
                  <a:lnTo>
                    <a:pt x="0" y="190500"/>
                  </a:lnTo>
                  <a:lnTo>
                    <a:pt x="419100" y="190500"/>
                  </a:lnTo>
                  <a:lnTo>
                    <a:pt x="419100" y="0"/>
                  </a:lnTo>
                  <a:close/>
                </a:path>
              </a:pathLst>
            </a:custGeom>
            <a:solidFill>
              <a:srgbClr val="C7E2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400300" y="1562099"/>
              <a:ext cx="419100" cy="190500"/>
            </a:xfrm>
            <a:custGeom>
              <a:avLst/>
              <a:gdLst/>
              <a:ahLst/>
              <a:cxnLst/>
              <a:rect l="l" t="t" r="r" b="b"/>
              <a:pathLst>
                <a:path w="419100" h="190500">
                  <a:moveTo>
                    <a:pt x="0" y="190500"/>
                  </a:moveTo>
                  <a:lnTo>
                    <a:pt x="419100" y="190500"/>
                  </a:lnTo>
                  <a:lnTo>
                    <a:pt x="419100" y="0"/>
                  </a:lnTo>
                  <a:lnTo>
                    <a:pt x="0" y="0"/>
                  </a:lnTo>
                  <a:lnTo>
                    <a:pt x="0" y="190500"/>
                  </a:lnTo>
                  <a:close/>
                </a:path>
              </a:pathLst>
            </a:custGeom>
            <a:ln w="12700">
              <a:solidFill>
                <a:srgbClr val="0850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2406650" y="1587753"/>
            <a:ext cx="406400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3500">
              <a:lnSpc>
                <a:spcPct val="100000"/>
              </a:lnSpc>
              <a:spcBef>
                <a:spcPts val="95"/>
              </a:spcBef>
            </a:pPr>
            <a:r>
              <a:rPr sz="700" b="1" spc="-10" dirty="0">
                <a:latin typeface="Times New Roman"/>
                <a:cs typeface="Times New Roman"/>
              </a:rPr>
              <a:t>fibo(4)</a:t>
            </a:r>
            <a:endParaRPr sz="700">
              <a:latin typeface="Times New Roman"/>
              <a:cs typeface="Times New Roman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1555750" y="1974849"/>
            <a:ext cx="431800" cy="203200"/>
            <a:chOff x="1555750" y="1974849"/>
            <a:chExt cx="431800" cy="203200"/>
          </a:xfrm>
        </p:grpSpPr>
        <p:sp>
          <p:nvSpPr>
            <p:cNvPr id="8" name="object 8"/>
            <p:cNvSpPr/>
            <p:nvPr/>
          </p:nvSpPr>
          <p:spPr>
            <a:xfrm>
              <a:off x="1562100" y="1981199"/>
              <a:ext cx="419100" cy="190500"/>
            </a:xfrm>
            <a:custGeom>
              <a:avLst/>
              <a:gdLst/>
              <a:ahLst/>
              <a:cxnLst/>
              <a:rect l="l" t="t" r="r" b="b"/>
              <a:pathLst>
                <a:path w="419100" h="190500">
                  <a:moveTo>
                    <a:pt x="419100" y="0"/>
                  </a:moveTo>
                  <a:lnTo>
                    <a:pt x="0" y="0"/>
                  </a:lnTo>
                  <a:lnTo>
                    <a:pt x="0" y="190500"/>
                  </a:lnTo>
                  <a:lnTo>
                    <a:pt x="419100" y="190500"/>
                  </a:lnTo>
                  <a:lnTo>
                    <a:pt x="419100" y="0"/>
                  </a:lnTo>
                  <a:close/>
                </a:path>
              </a:pathLst>
            </a:custGeom>
            <a:solidFill>
              <a:srgbClr val="C7E2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562100" y="1981199"/>
              <a:ext cx="419100" cy="190500"/>
            </a:xfrm>
            <a:custGeom>
              <a:avLst/>
              <a:gdLst/>
              <a:ahLst/>
              <a:cxnLst/>
              <a:rect l="l" t="t" r="r" b="b"/>
              <a:pathLst>
                <a:path w="419100" h="190500">
                  <a:moveTo>
                    <a:pt x="0" y="190500"/>
                  </a:moveTo>
                  <a:lnTo>
                    <a:pt x="419100" y="190500"/>
                  </a:lnTo>
                  <a:lnTo>
                    <a:pt x="419100" y="0"/>
                  </a:lnTo>
                  <a:lnTo>
                    <a:pt x="0" y="0"/>
                  </a:lnTo>
                  <a:lnTo>
                    <a:pt x="0" y="190500"/>
                  </a:lnTo>
                  <a:close/>
                </a:path>
              </a:pathLst>
            </a:custGeom>
            <a:ln w="12700">
              <a:solidFill>
                <a:srgbClr val="0850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1568450" y="2006853"/>
            <a:ext cx="406400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6040">
              <a:lnSpc>
                <a:spcPct val="100000"/>
              </a:lnSpc>
              <a:spcBef>
                <a:spcPts val="95"/>
              </a:spcBef>
            </a:pPr>
            <a:r>
              <a:rPr sz="700" b="1" spc="-10" dirty="0">
                <a:latin typeface="Times New Roman"/>
                <a:cs typeface="Times New Roman"/>
              </a:rPr>
              <a:t>fibo(3)</a:t>
            </a:r>
            <a:endParaRPr sz="700">
              <a:latin typeface="Times New Roman"/>
              <a:cs typeface="Times New Roman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3232150" y="1974849"/>
            <a:ext cx="431800" cy="203200"/>
            <a:chOff x="3232150" y="1974849"/>
            <a:chExt cx="431800" cy="203200"/>
          </a:xfrm>
        </p:grpSpPr>
        <p:sp>
          <p:nvSpPr>
            <p:cNvPr id="12" name="object 12"/>
            <p:cNvSpPr/>
            <p:nvPr/>
          </p:nvSpPr>
          <p:spPr>
            <a:xfrm>
              <a:off x="3238500" y="1981199"/>
              <a:ext cx="419100" cy="190500"/>
            </a:xfrm>
            <a:custGeom>
              <a:avLst/>
              <a:gdLst/>
              <a:ahLst/>
              <a:cxnLst/>
              <a:rect l="l" t="t" r="r" b="b"/>
              <a:pathLst>
                <a:path w="419100" h="190500">
                  <a:moveTo>
                    <a:pt x="419100" y="0"/>
                  </a:moveTo>
                  <a:lnTo>
                    <a:pt x="0" y="0"/>
                  </a:lnTo>
                  <a:lnTo>
                    <a:pt x="0" y="190500"/>
                  </a:lnTo>
                  <a:lnTo>
                    <a:pt x="419100" y="190500"/>
                  </a:lnTo>
                  <a:lnTo>
                    <a:pt x="419100" y="0"/>
                  </a:lnTo>
                  <a:close/>
                </a:path>
              </a:pathLst>
            </a:custGeom>
            <a:solidFill>
              <a:srgbClr val="C7E2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238500" y="1981199"/>
              <a:ext cx="419100" cy="190500"/>
            </a:xfrm>
            <a:custGeom>
              <a:avLst/>
              <a:gdLst/>
              <a:ahLst/>
              <a:cxnLst/>
              <a:rect l="l" t="t" r="r" b="b"/>
              <a:pathLst>
                <a:path w="419100" h="190500">
                  <a:moveTo>
                    <a:pt x="0" y="190500"/>
                  </a:moveTo>
                  <a:lnTo>
                    <a:pt x="419100" y="190500"/>
                  </a:lnTo>
                  <a:lnTo>
                    <a:pt x="419100" y="0"/>
                  </a:lnTo>
                  <a:lnTo>
                    <a:pt x="0" y="0"/>
                  </a:lnTo>
                  <a:lnTo>
                    <a:pt x="0" y="190500"/>
                  </a:lnTo>
                  <a:close/>
                </a:path>
              </a:pathLst>
            </a:custGeom>
            <a:ln w="12700">
              <a:solidFill>
                <a:srgbClr val="0850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3244850" y="2006853"/>
            <a:ext cx="406400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4769">
              <a:lnSpc>
                <a:spcPct val="100000"/>
              </a:lnSpc>
              <a:spcBef>
                <a:spcPts val="95"/>
              </a:spcBef>
            </a:pPr>
            <a:r>
              <a:rPr sz="700" b="1" spc="-10" dirty="0">
                <a:latin typeface="Times New Roman"/>
                <a:cs typeface="Times New Roman"/>
              </a:rPr>
              <a:t>fibo(2)</a:t>
            </a:r>
            <a:endParaRPr sz="700">
              <a:latin typeface="Times New Roman"/>
              <a:cs typeface="Times New Roman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984250" y="2432049"/>
            <a:ext cx="431800" cy="203200"/>
            <a:chOff x="984250" y="2432049"/>
            <a:chExt cx="431800" cy="203200"/>
          </a:xfrm>
        </p:grpSpPr>
        <p:sp>
          <p:nvSpPr>
            <p:cNvPr id="16" name="object 16"/>
            <p:cNvSpPr/>
            <p:nvPr/>
          </p:nvSpPr>
          <p:spPr>
            <a:xfrm>
              <a:off x="990600" y="2438399"/>
              <a:ext cx="419100" cy="190500"/>
            </a:xfrm>
            <a:custGeom>
              <a:avLst/>
              <a:gdLst/>
              <a:ahLst/>
              <a:cxnLst/>
              <a:rect l="l" t="t" r="r" b="b"/>
              <a:pathLst>
                <a:path w="419100" h="190500">
                  <a:moveTo>
                    <a:pt x="419100" y="0"/>
                  </a:moveTo>
                  <a:lnTo>
                    <a:pt x="0" y="0"/>
                  </a:lnTo>
                  <a:lnTo>
                    <a:pt x="0" y="190500"/>
                  </a:lnTo>
                  <a:lnTo>
                    <a:pt x="419100" y="190500"/>
                  </a:lnTo>
                  <a:lnTo>
                    <a:pt x="419100" y="0"/>
                  </a:lnTo>
                  <a:close/>
                </a:path>
              </a:pathLst>
            </a:custGeom>
            <a:solidFill>
              <a:srgbClr val="C7E2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990600" y="2438399"/>
              <a:ext cx="419100" cy="190500"/>
            </a:xfrm>
            <a:custGeom>
              <a:avLst/>
              <a:gdLst/>
              <a:ahLst/>
              <a:cxnLst/>
              <a:rect l="l" t="t" r="r" b="b"/>
              <a:pathLst>
                <a:path w="419100" h="190500">
                  <a:moveTo>
                    <a:pt x="0" y="190500"/>
                  </a:moveTo>
                  <a:lnTo>
                    <a:pt x="419100" y="190500"/>
                  </a:lnTo>
                  <a:lnTo>
                    <a:pt x="419100" y="0"/>
                  </a:lnTo>
                  <a:lnTo>
                    <a:pt x="0" y="0"/>
                  </a:lnTo>
                  <a:lnTo>
                    <a:pt x="0" y="190500"/>
                  </a:lnTo>
                  <a:close/>
                </a:path>
              </a:pathLst>
            </a:custGeom>
            <a:ln w="12700">
              <a:solidFill>
                <a:srgbClr val="0850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996950" y="2464053"/>
            <a:ext cx="406400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4135">
              <a:lnSpc>
                <a:spcPct val="100000"/>
              </a:lnSpc>
              <a:spcBef>
                <a:spcPts val="95"/>
              </a:spcBef>
            </a:pPr>
            <a:r>
              <a:rPr sz="700" b="1" spc="-10" dirty="0">
                <a:latin typeface="Times New Roman"/>
                <a:cs typeface="Times New Roman"/>
              </a:rPr>
              <a:t>fibo(2)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133600" y="2438399"/>
            <a:ext cx="419100" cy="190500"/>
          </a:xfrm>
          <a:prstGeom prst="rect">
            <a:avLst/>
          </a:prstGeom>
          <a:solidFill>
            <a:srgbClr val="C7E2FA"/>
          </a:solidFill>
          <a:ln w="12700">
            <a:solidFill>
              <a:srgbClr val="085091"/>
            </a:solidFill>
          </a:ln>
        </p:spPr>
        <p:txBody>
          <a:bodyPr vert="horz" wrap="square" lIns="0" tIns="37465" rIns="0" bIns="0" rtlCol="0">
            <a:spAutoFit/>
          </a:bodyPr>
          <a:lstStyle/>
          <a:p>
            <a:pPr marL="74930">
              <a:lnSpc>
                <a:spcPct val="100000"/>
              </a:lnSpc>
              <a:spcBef>
                <a:spcPts val="295"/>
              </a:spcBef>
            </a:pPr>
            <a:r>
              <a:rPr sz="700" b="1" spc="-10" dirty="0">
                <a:latin typeface="Times New Roman"/>
                <a:cs typeface="Times New Roman"/>
              </a:rPr>
              <a:t>fibo(</a:t>
            </a:r>
            <a:r>
              <a:rPr sz="700" b="1" cap="small" spc="-10" dirty="0">
                <a:latin typeface="Times New Roman"/>
                <a:cs typeface="Times New Roman"/>
              </a:rPr>
              <a:t>1</a:t>
            </a:r>
            <a:r>
              <a:rPr sz="700" b="1" spc="-10" dirty="0">
                <a:latin typeface="Times New Roman"/>
                <a:cs typeface="Times New Roman"/>
              </a:rPr>
              <a:t>)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57200" y="2895599"/>
            <a:ext cx="419100" cy="190500"/>
          </a:xfrm>
          <a:prstGeom prst="rect">
            <a:avLst/>
          </a:prstGeom>
          <a:solidFill>
            <a:srgbClr val="C7E2FA"/>
          </a:solidFill>
          <a:ln w="12700">
            <a:solidFill>
              <a:srgbClr val="085091"/>
            </a:solidFill>
          </a:ln>
        </p:spPr>
        <p:txBody>
          <a:bodyPr vert="horz" wrap="square" lIns="0" tIns="38100" rIns="0" bIns="0" rtlCol="0">
            <a:spAutoFit/>
          </a:bodyPr>
          <a:lstStyle/>
          <a:p>
            <a:pPr marL="74930">
              <a:lnSpc>
                <a:spcPct val="100000"/>
              </a:lnSpc>
              <a:spcBef>
                <a:spcPts val="300"/>
              </a:spcBef>
            </a:pPr>
            <a:r>
              <a:rPr sz="700" b="1" spc="-10" dirty="0">
                <a:latin typeface="Times New Roman"/>
                <a:cs typeface="Times New Roman"/>
              </a:rPr>
              <a:t>fibo(</a:t>
            </a:r>
            <a:r>
              <a:rPr sz="700" b="1" cap="small" spc="-10" dirty="0">
                <a:latin typeface="Times New Roman"/>
                <a:cs typeface="Times New Roman"/>
              </a:rPr>
              <a:t>1</a:t>
            </a:r>
            <a:r>
              <a:rPr sz="700" b="1" spc="-10" dirty="0">
                <a:latin typeface="Times New Roman"/>
                <a:cs typeface="Times New Roman"/>
              </a:rPr>
              <a:t>)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485900" y="2895599"/>
            <a:ext cx="419100" cy="190500"/>
          </a:xfrm>
          <a:prstGeom prst="rect">
            <a:avLst/>
          </a:prstGeom>
          <a:solidFill>
            <a:srgbClr val="C7E2FA"/>
          </a:solidFill>
          <a:ln w="12700">
            <a:solidFill>
              <a:srgbClr val="085091"/>
            </a:solidFill>
          </a:ln>
        </p:spPr>
        <p:txBody>
          <a:bodyPr vert="horz" wrap="square" lIns="0" tIns="38100" rIns="0" bIns="0" rtlCol="0">
            <a:spAutoFit/>
          </a:bodyPr>
          <a:lstStyle/>
          <a:p>
            <a:pPr marL="66040">
              <a:lnSpc>
                <a:spcPct val="100000"/>
              </a:lnSpc>
              <a:spcBef>
                <a:spcPts val="300"/>
              </a:spcBef>
            </a:pPr>
            <a:r>
              <a:rPr sz="700" b="1" spc="-10" dirty="0">
                <a:latin typeface="Times New Roman"/>
                <a:cs typeface="Times New Roman"/>
              </a:rPr>
              <a:t>fibo(0)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743200" y="2438399"/>
            <a:ext cx="419100" cy="190500"/>
          </a:xfrm>
          <a:prstGeom prst="rect">
            <a:avLst/>
          </a:prstGeom>
          <a:solidFill>
            <a:srgbClr val="C7E2FA"/>
          </a:solidFill>
          <a:ln w="12700">
            <a:solidFill>
              <a:srgbClr val="085091"/>
            </a:solidFill>
          </a:ln>
        </p:spPr>
        <p:txBody>
          <a:bodyPr vert="horz" wrap="square" lIns="0" tIns="37465" rIns="0" bIns="0" rtlCol="0">
            <a:spAutoFit/>
          </a:bodyPr>
          <a:lstStyle/>
          <a:p>
            <a:pPr marL="75565">
              <a:lnSpc>
                <a:spcPct val="100000"/>
              </a:lnSpc>
              <a:spcBef>
                <a:spcPts val="295"/>
              </a:spcBef>
            </a:pPr>
            <a:r>
              <a:rPr sz="700" b="1" spc="-10" dirty="0">
                <a:latin typeface="Times New Roman"/>
                <a:cs typeface="Times New Roman"/>
              </a:rPr>
              <a:t>fibo(</a:t>
            </a:r>
            <a:r>
              <a:rPr sz="700" b="1" cap="small" spc="-10" dirty="0">
                <a:latin typeface="Times New Roman"/>
                <a:cs typeface="Times New Roman"/>
              </a:rPr>
              <a:t>1</a:t>
            </a:r>
            <a:r>
              <a:rPr sz="700" b="1" spc="-10" dirty="0">
                <a:latin typeface="Times New Roman"/>
                <a:cs typeface="Times New Roman"/>
              </a:rPr>
              <a:t>)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771900" y="2438399"/>
            <a:ext cx="419100" cy="190500"/>
          </a:xfrm>
          <a:prstGeom prst="rect">
            <a:avLst/>
          </a:prstGeom>
          <a:solidFill>
            <a:srgbClr val="C7E2FA"/>
          </a:solidFill>
          <a:ln w="12700">
            <a:solidFill>
              <a:srgbClr val="085091"/>
            </a:solidFill>
          </a:ln>
        </p:spPr>
        <p:txBody>
          <a:bodyPr vert="horz" wrap="square" lIns="0" tIns="37465" rIns="0" bIns="0" rtlCol="0">
            <a:spAutoFit/>
          </a:bodyPr>
          <a:lstStyle/>
          <a:p>
            <a:pPr marL="66675">
              <a:lnSpc>
                <a:spcPct val="100000"/>
              </a:lnSpc>
              <a:spcBef>
                <a:spcPts val="295"/>
              </a:spcBef>
            </a:pPr>
            <a:r>
              <a:rPr sz="700" b="1" spc="-10" dirty="0">
                <a:latin typeface="Times New Roman"/>
                <a:cs typeface="Times New Roman"/>
              </a:rPr>
              <a:t>fibo(0)</a:t>
            </a:r>
            <a:endParaRPr sz="700">
              <a:latin typeface="Times New Roman"/>
              <a:cs typeface="Times New Roman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658748" y="1620519"/>
            <a:ext cx="3330575" cy="1280160"/>
            <a:chOff x="658748" y="1620519"/>
            <a:chExt cx="3330575" cy="1280160"/>
          </a:xfrm>
        </p:grpSpPr>
        <p:sp>
          <p:nvSpPr>
            <p:cNvPr id="25" name="object 25"/>
            <p:cNvSpPr/>
            <p:nvPr/>
          </p:nvSpPr>
          <p:spPr>
            <a:xfrm>
              <a:off x="666750" y="1744979"/>
              <a:ext cx="3314700" cy="1155700"/>
            </a:xfrm>
            <a:custGeom>
              <a:avLst/>
              <a:gdLst/>
              <a:ahLst/>
              <a:cxnLst/>
              <a:rect l="l" t="t" r="r" b="b"/>
              <a:pathLst>
                <a:path w="3314700" h="1155700">
                  <a:moveTo>
                    <a:pt x="1028700" y="1150620"/>
                  </a:moveTo>
                  <a:lnTo>
                    <a:pt x="1028382" y="1150112"/>
                  </a:lnTo>
                  <a:lnTo>
                    <a:pt x="992886" y="1091946"/>
                  </a:lnTo>
                  <a:lnTo>
                    <a:pt x="990600" y="1088263"/>
                  </a:lnTo>
                  <a:lnTo>
                    <a:pt x="985647" y="1087120"/>
                  </a:lnTo>
                  <a:lnTo>
                    <a:pt x="978281" y="1091692"/>
                  </a:lnTo>
                  <a:lnTo>
                    <a:pt x="977011" y="1096518"/>
                  </a:lnTo>
                  <a:lnTo>
                    <a:pt x="979297" y="1100328"/>
                  </a:lnTo>
                  <a:lnTo>
                    <a:pt x="992682" y="1122159"/>
                  </a:lnTo>
                  <a:lnTo>
                    <a:pt x="537210" y="876935"/>
                  </a:lnTo>
                  <a:lnTo>
                    <a:pt x="533400" y="883920"/>
                  </a:lnTo>
                  <a:lnTo>
                    <a:pt x="529844" y="876808"/>
                  </a:lnTo>
                  <a:lnTo>
                    <a:pt x="36741" y="1123429"/>
                  </a:lnTo>
                  <a:lnTo>
                    <a:pt x="50927" y="1101725"/>
                  </a:lnTo>
                  <a:lnTo>
                    <a:pt x="53213" y="1098169"/>
                  </a:lnTo>
                  <a:lnTo>
                    <a:pt x="52197" y="1093216"/>
                  </a:lnTo>
                  <a:lnTo>
                    <a:pt x="48514" y="1090803"/>
                  </a:lnTo>
                  <a:lnTo>
                    <a:pt x="44958" y="1088390"/>
                  </a:lnTo>
                  <a:lnTo>
                    <a:pt x="40005" y="1089406"/>
                  </a:lnTo>
                  <a:lnTo>
                    <a:pt x="0" y="1150620"/>
                  </a:lnTo>
                  <a:lnTo>
                    <a:pt x="72898" y="1155319"/>
                  </a:lnTo>
                  <a:lnTo>
                    <a:pt x="76708" y="1152017"/>
                  </a:lnTo>
                  <a:lnTo>
                    <a:pt x="76771" y="1150747"/>
                  </a:lnTo>
                  <a:lnTo>
                    <a:pt x="76962" y="1147699"/>
                  </a:lnTo>
                  <a:lnTo>
                    <a:pt x="77343" y="1143254"/>
                  </a:lnTo>
                  <a:lnTo>
                    <a:pt x="73914" y="1139444"/>
                  </a:lnTo>
                  <a:lnTo>
                    <a:pt x="44056" y="1137539"/>
                  </a:lnTo>
                  <a:lnTo>
                    <a:pt x="533247" y="892886"/>
                  </a:lnTo>
                  <a:lnTo>
                    <a:pt x="985316" y="1136269"/>
                  </a:lnTo>
                  <a:lnTo>
                    <a:pt x="955167" y="1137285"/>
                  </a:lnTo>
                  <a:lnTo>
                    <a:pt x="951738" y="1140968"/>
                  </a:lnTo>
                  <a:lnTo>
                    <a:pt x="951992" y="1149731"/>
                  </a:lnTo>
                  <a:lnTo>
                    <a:pt x="955675" y="1153160"/>
                  </a:lnTo>
                  <a:lnTo>
                    <a:pt x="1028700" y="1150620"/>
                  </a:lnTo>
                  <a:close/>
                </a:path>
                <a:path w="3314700" h="1155700">
                  <a:moveTo>
                    <a:pt x="1676400" y="693420"/>
                  </a:moveTo>
                  <a:lnTo>
                    <a:pt x="1637284" y="636905"/>
                  </a:lnTo>
                  <a:lnTo>
                    <a:pt x="1634744" y="633349"/>
                  </a:lnTo>
                  <a:lnTo>
                    <a:pt x="1629791" y="632460"/>
                  </a:lnTo>
                  <a:lnTo>
                    <a:pt x="1626235" y="634873"/>
                  </a:lnTo>
                  <a:lnTo>
                    <a:pt x="1622679" y="637413"/>
                  </a:lnTo>
                  <a:lnTo>
                    <a:pt x="1621790" y="642366"/>
                  </a:lnTo>
                  <a:lnTo>
                    <a:pt x="1624203" y="645922"/>
                  </a:lnTo>
                  <a:lnTo>
                    <a:pt x="1638896" y="667181"/>
                  </a:lnTo>
                  <a:lnTo>
                    <a:pt x="1108202" y="419481"/>
                  </a:lnTo>
                  <a:lnTo>
                    <a:pt x="1104900" y="426720"/>
                  </a:lnTo>
                  <a:lnTo>
                    <a:pt x="1101598" y="419481"/>
                  </a:lnTo>
                  <a:lnTo>
                    <a:pt x="570890" y="667181"/>
                  </a:lnTo>
                  <a:lnTo>
                    <a:pt x="580009" y="632460"/>
                  </a:lnTo>
                  <a:lnTo>
                    <a:pt x="575056" y="633349"/>
                  </a:lnTo>
                  <a:lnTo>
                    <a:pt x="572516" y="636905"/>
                  </a:lnTo>
                  <a:lnTo>
                    <a:pt x="533400" y="693420"/>
                  </a:lnTo>
                  <a:lnTo>
                    <a:pt x="606171" y="700151"/>
                  </a:lnTo>
                  <a:lnTo>
                    <a:pt x="610108" y="696849"/>
                  </a:lnTo>
                  <a:lnTo>
                    <a:pt x="610362" y="693928"/>
                  </a:lnTo>
                  <a:lnTo>
                    <a:pt x="610870" y="688213"/>
                  </a:lnTo>
                  <a:lnTo>
                    <a:pt x="607695" y="684276"/>
                  </a:lnTo>
                  <a:lnTo>
                    <a:pt x="577634" y="681532"/>
                  </a:lnTo>
                  <a:lnTo>
                    <a:pt x="1104887" y="435508"/>
                  </a:lnTo>
                  <a:lnTo>
                    <a:pt x="1632153" y="681532"/>
                  </a:lnTo>
                  <a:lnTo>
                    <a:pt x="1602105" y="684276"/>
                  </a:lnTo>
                  <a:lnTo>
                    <a:pt x="1598930" y="688213"/>
                  </a:lnTo>
                  <a:lnTo>
                    <a:pt x="1599692" y="696849"/>
                  </a:lnTo>
                  <a:lnTo>
                    <a:pt x="1603629" y="700151"/>
                  </a:lnTo>
                  <a:lnTo>
                    <a:pt x="1670913" y="693928"/>
                  </a:lnTo>
                  <a:lnTo>
                    <a:pt x="1676400" y="693420"/>
                  </a:lnTo>
                  <a:close/>
                </a:path>
                <a:path w="3314700" h="1155700">
                  <a:moveTo>
                    <a:pt x="2781300" y="236220"/>
                  </a:moveTo>
                  <a:lnTo>
                    <a:pt x="2733040" y="187071"/>
                  </a:lnTo>
                  <a:lnTo>
                    <a:pt x="2730119" y="184023"/>
                  </a:lnTo>
                  <a:lnTo>
                    <a:pt x="2725039" y="184023"/>
                  </a:lnTo>
                  <a:lnTo>
                    <a:pt x="2721991" y="187071"/>
                  </a:lnTo>
                  <a:lnTo>
                    <a:pt x="2718816" y="190119"/>
                  </a:lnTo>
                  <a:lnTo>
                    <a:pt x="2718816" y="195199"/>
                  </a:lnTo>
                  <a:lnTo>
                    <a:pt x="2721864" y="198374"/>
                  </a:lnTo>
                  <a:lnTo>
                    <a:pt x="2739872" y="216687"/>
                  </a:lnTo>
                  <a:lnTo>
                    <a:pt x="1945132" y="0"/>
                  </a:lnTo>
                  <a:lnTo>
                    <a:pt x="1943100" y="7620"/>
                  </a:lnTo>
                  <a:lnTo>
                    <a:pt x="1941068" y="0"/>
                  </a:lnTo>
                  <a:lnTo>
                    <a:pt x="1146314" y="216687"/>
                  </a:lnTo>
                  <a:lnTo>
                    <a:pt x="1164336" y="198374"/>
                  </a:lnTo>
                  <a:lnTo>
                    <a:pt x="1167384" y="195199"/>
                  </a:lnTo>
                  <a:lnTo>
                    <a:pt x="1167384" y="190119"/>
                  </a:lnTo>
                  <a:lnTo>
                    <a:pt x="1164209" y="187071"/>
                  </a:lnTo>
                  <a:lnTo>
                    <a:pt x="1161161" y="184023"/>
                  </a:lnTo>
                  <a:lnTo>
                    <a:pt x="1156081" y="184023"/>
                  </a:lnTo>
                  <a:lnTo>
                    <a:pt x="1153033" y="187198"/>
                  </a:lnTo>
                  <a:lnTo>
                    <a:pt x="1104900" y="236220"/>
                  </a:lnTo>
                  <a:lnTo>
                    <a:pt x="1175512" y="255143"/>
                  </a:lnTo>
                  <a:lnTo>
                    <a:pt x="1179830" y="252603"/>
                  </a:lnTo>
                  <a:lnTo>
                    <a:pt x="1182116" y="244221"/>
                  </a:lnTo>
                  <a:lnTo>
                    <a:pt x="1179576" y="239776"/>
                  </a:lnTo>
                  <a:lnTo>
                    <a:pt x="1150620" y="232016"/>
                  </a:lnTo>
                  <a:lnTo>
                    <a:pt x="1943087" y="15798"/>
                  </a:lnTo>
                  <a:lnTo>
                    <a:pt x="2735567" y="232016"/>
                  </a:lnTo>
                  <a:lnTo>
                    <a:pt x="2706624" y="239776"/>
                  </a:lnTo>
                  <a:lnTo>
                    <a:pt x="2704084" y="244221"/>
                  </a:lnTo>
                  <a:lnTo>
                    <a:pt x="2706370" y="252603"/>
                  </a:lnTo>
                  <a:lnTo>
                    <a:pt x="2710688" y="255143"/>
                  </a:lnTo>
                  <a:lnTo>
                    <a:pt x="2768015" y="239776"/>
                  </a:lnTo>
                  <a:lnTo>
                    <a:pt x="2781300" y="236220"/>
                  </a:lnTo>
                  <a:close/>
                </a:path>
                <a:path w="3314700" h="1155700">
                  <a:moveTo>
                    <a:pt x="3314700" y="693420"/>
                  </a:moveTo>
                  <a:lnTo>
                    <a:pt x="3274695" y="632206"/>
                  </a:lnTo>
                  <a:lnTo>
                    <a:pt x="3269742" y="631190"/>
                  </a:lnTo>
                  <a:lnTo>
                    <a:pt x="3266186" y="633603"/>
                  </a:lnTo>
                  <a:lnTo>
                    <a:pt x="3262503" y="636016"/>
                  </a:lnTo>
                  <a:lnTo>
                    <a:pt x="3261487" y="640969"/>
                  </a:lnTo>
                  <a:lnTo>
                    <a:pt x="3263773" y="644525"/>
                  </a:lnTo>
                  <a:lnTo>
                    <a:pt x="3277946" y="666229"/>
                  </a:lnTo>
                  <a:lnTo>
                    <a:pt x="2784856" y="419608"/>
                  </a:lnTo>
                  <a:lnTo>
                    <a:pt x="2781300" y="426720"/>
                  </a:lnTo>
                  <a:lnTo>
                    <a:pt x="2777490" y="419735"/>
                  </a:lnTo>
                  <a:lnTo>
                    <a:pt x="2322004" y="664959"/>
                  </a:lnTo>
                  <a:lnTo>
                    <a:pt x="2335403" y="643128"/>
                  </a:lnTo>
                  <a:lnTo>
                    <a:pt x="2337689" y="639318"/>
                  </a:lnTo>
                  <a:lnTo>
                    <a:pt x="2336419" y="634492"/>
                  </a:lnTo>
                  <a:lnTo>
                    <a:pt x="2329053" y="629920"/>
                  </a:lnTo>
                  <a:lnTo>
                    <a:pt x="2324100" y="631063"/>
                  </a:lnTo>
                  <a:lnTo>
                    <a:pt x="2321814" y="634746"/>
                  </a:lnTo>
                  <a:lnTo>
                    <a:pt x="2286000" y="693420"/>
                  </a:lnTo>
                  <a:lnTo>
                    <a:pt x="2359025" y="695960"/>
                  </a:lnTo>
                  <a:lnTo>
                    <a:pt x="2362289" y="692912"/>
                  </a:lnTo>
                  <a:lnTo>
                    <a:pt x="2362708" y="692531"/>
                  </a:lnTo>
                  <a:lnTo>
                    <a:pt x="2362962" y="683768"/>
                  </a:lnTo>
                  <a:lnTo>
                    <a:pt x="2359533" y="680085"/>
                  </a:lnTo>
                  <a:lnTo>
                    <a:pt x="2329370" y="679069"/>
                  </a:lnTo>
                  <a:lnTo>
                    <a:pt x="2781439" y="435686"/>
                  </a:lnTo>
                  <a:lnTo>
                    <a:pt x="3270631" y="680339"/>
                  </a:lnTo>
                  <a:lnTo>
                    <a:pt x="3240786" y="682244"/>
                  </a:lnTo>
                  <a:lnTo>
                    <a:pt x="3237357" y="686054"/>
                  </a:lnTo>
                  <a:lnTo>
                    <a:pt x="3237750" y="690753"/>
                  </a:lnTo>
                  <a:lnTo>
                    <a:pt x="3237992" y="694817"/>
                  </a:lnTo>
                  <a:lnTo>
                    <a:pt x="3241802" y="698119"/>
                  </a:lnTo>
                  <a:lnTo>
                    <a:pt x="3312731" y="693547"/>
                  </a:lnTo>
                  <a:lnTo>
                    <a:pt x="3314700" y="69342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658749" y="1620519"/>
              <a:ext cx="3330575" cy="1275080"/>
            </a:xfrm>
            <a:custGeom>
              <a:avLst/>
              <a:gdLst/>
              <a:ahLst/>
              <a:cxnLst/>
              <a:rect l="l" t="t" r="r" b="b"/>
              <a:pathLst>
                <a:path w="3330575" h="1275080">
                  <a:moveTo>
                    <a:pt x="15875" y="1211580"/>
                  </a:moveTo>
                  <a:lnTo>
                    <a:pt x="0" y="1211580"/>
                  </a:lnTo>
                  <a:lnTo>
                    <a:pt x="0" y="1275080"/>
                  </a:lnTo>
                  <a:lnTo>
                    <a:pt x="15875" y="1275080"/>
                  </a:lnTo>
                  <a:lnTo>
                    <a:pt x="15875" y="1211580"/>
                  </a:lnTo>
                  <a:close/>
                </a:path>
                <a:path w="3330575" h="1275080">
                  <a:moveTo>
                    <a:pt x="15875" y="1100455"/>
                  </a:moveTo>
                  <a:lnTo>
                    <a:pt x="0" y="1100455"/>
                  </a:lnTo>
                  <a:lnTo>
                    <a:pt x="0" y="1163955"/>
                  </a:lnTo>
                  <a:lnTo>
                    <a:pt x="15875" y="1163955"/>
                  </a:lnTo>
                  <a:lnTo>
                    <a:pt x="15875" y="1100455"/>
                  </a:lnTo>
                  <a:close/>
                </a:path>
                <a:path w="3330575" h="1275080">
                  <a:moveTo>
                    <a:pt x="15875" y="989330"/>
                  </a:moveTo>
                  <a:lnTo>
                    <a:pt x="0" y="989330"/>
                  </a:lnTo>
                  <a:lnTo>
                    <a:pt x="0" y="1052830"/>
                  </a:lnTo>
                  <a:lnTo>
                    <a:pt x="15875" y="1052830"/>
                  </a:lnTo>
                  <a:lnTo>
                    <a:pt x="15875" y="989330"/>
                  </a:lnTo>
                  <a:close/>
                </a:path>
                <a:path w="3330575" h="1275080">
                  <a:moveTo>
                    <a:pt x="42926" y="905256"/>
                  </a:moveTo>
                  <a:lnTo>
                    <a:pt x="3556" y="905256"/>
                  </a:lnTo>
                  <a:lnTo>
                    <a:pt x="0" y="908685"/>
                  </a:lnTo>
                  <a:lnTo>
                    <a:pt x="0" y="941705"/>
                  </a:lnTo>
                  <a:lnTo>
                    <a:pt x="15875" y="941705"/>
                  </a:lnTo>
                  <a:lnTo>
                    <a:pt x="15875" y="921131"/>
                  </a:lnTo>
                  <a:lnTo>
                    <a:pt x="42926" y="921131"/>
                  </a:lnTo>
                  <a:lnTo>
                    <a:pt x="42926" y="913130"/>
                  </a:lnTo>
                  <a:lnTo>
                    <a:pt x="42926" y="905256"/>
                  </a:lnTo>
                  <a:close/>
                </a:path>
                <a:path w="3330575" h="1275080">
                  <a:moveTo>
                    <a:pt x="154051" y="905256"/>
                  </a:moveTo>
                  <a:lnTo>
                    <a:pt x="90551" y="905256"/>
                  </a:lnTo>
                  <a:lnTo>
                    <a:pt x="90551" y="921131"/>
                  </a:lnTo>
                  <a:lnTo>
                    <a:pt x="154051" y="921131"/>
                  </a:lnTo>
                  <a:lnTo>
                    <a:pt x="154051" y="905256"/>
                  </a:lnTo>
                  <a:close/>
                </a:path>
                <a:path w="3330575" h="1275080">
                  <a:moveTo>
                    <a:pt x="265176" y="905129"/>
                  </a:moveTo>
                  <a:lnTo>
                    <a:pt x="201676" y="905129"/>
                  </a:lnTo>
                  <a:lnTo>
                    <a:pt x="201676" y="921131"/>
                  </a:lnTo>
                  <a:lnTo>
                    <a:pt x="265176" y="921131"/>
                  </a:lnTo>
                  <a:lnTo>
                    <a:pt x="265176" y="905129"/>
                  </a:lnTo>
                  <a:close/>
                </a:path>
                <a:path w="3330575" h="1275080">
                  <a:moveTo>
                    <a:pt x="331838" y="913142"/>
                  </a:moveTo>
                  <a:lnTo>
                    <a:pt x="318160" y="905129"/>
                  </a:lnTo>
                  <a:lnTo>
                    <a:pt x="272542" y="878459"/>
                  </a:lnTo>
                  <a:lnTo>
                    <a:pt x="268732" y="876300"/>
                  </a:lnTo>
                  <a:lnTo>
                    <a:pt x="263906" y="877570"/>
                  </a:lnTo>
                  <a:lnTo>
                    <a:pt x="261620" y="881380"/>
                  </a:lnTo>
                  <a:lnTo>
                    <a:pt x="259461" y="885190"/>
                  </a:lnTo>
                  <a:lnTo>
                    <a:pt x="260731" y="890016"/>
                  </a:lnTo>
                  <a:lnTo>
                    <a:pt x="264541" y="892175"/>
                  </a:lnTo>
                  <a:lnTo>
                    <a:pt x="300418" y="913142"/>
                  </a:lnTo>
                  <a:lnTo>
                    <a:pt x="264541" y="934085"/>
                  </a:lnTo>
                  <a:lnTo>
                    <a:pt x="260731" y="936244"/>
                  </a:lnTo>
                  <a:lnTo>
                    <a:pt x="259461" y="941070"/>
                  </a:lnTo>
                  <a:lnTo>
                    <a:pt x="261620" y="944880"/>
                  </a:lnTo>
                  <a:lnTo>
                    <a:pt x="263906" y="948690"/>
                  </a:lnTo>
                  <a:lnTo>
                    <a:pt x="268732" y="949960"/>
                  </a:lnTo>
                  <a:lnTo>
                    <a:pt x="272542" y="947801"/>
                  </a:lnTo>
                  <a:lnTo>
                    <a:pt x="318160" y="921131"/>
                  </a:lnTo>
                  <a:lnTo>
                    <a:pt x="331838" y="913142"/>
                  </a:lnTo>
                  <a:close/>
                </a:path>
                <a:path w="3330575" h="1275080">
                  <a:moveTo>
                    <a:pt x="549275" y="754380"/>
                  </a:moveTo>
                  <a:lnTo>
                    <a:pt x="533400" y="754380"/>
                  </a:lnTo>
                  <a:lnTo>
                    <a:pt x="533400" y="817880"/>
                  </a:lnTo>
                  <a:lnTo>
                    <a:pt x="549275" y="817880"/>
                  </a:lnTo>
                  <a:lnTo>
                    <a:pt x="549275" y="754380"/>
                  </a:lnTo>
                  <a:close/>
                </a:path>
                <a:path w="3330575" h="1275080">
                  <a:moveTo>
                    <a:pt x="549275" y="643255"/>
                  </a:moveTo>
                  <a:lnTo>
                    <a:pt x="533400" y="643255"/>
                  </a:lnTo>
                  <a:lnTo>
                    <a:pt x="533400" y="706755"/>
                  </a:lnTo>
                  <a:lnTo>
                    <a:pt x="549275" y="706755"/>
                  </a:lnTo>
                  <a:lnTo>
                    <a:pt x="549275" y="643255"/>
                  </a:lnTo>
                  <a:close/>
                </a:path>
                <a:path w="3330575" h="1275080">
                  <a:moveTo>
                    <a:pt x="549275" y="532130"/>
                  </a:moveTo>
                  <a:lnTo>
                    <a:pt x="533400" y="532130"/>
                  </a:lnTo>
                  <a:lnTo>
                    <a:pt x="533400" y="595630"/>
                  </a:lnTo>
                  <a:lnTo>
                    <a:pt x="549275" y="595630"/>
                  </a:lnTo>
                  <a:lnTo>
                    <a:pt x="549275" y="532130"/>
                  </a:lnTo>
                  <a:close/>
                </a:path>
                <a:path w="3330575" h="1275080">
                  <a:moveTo>
                    <a:pt x="576326" y="448056"/>
                  </a:moveTo>
                  <a:lnTo>
                    <a:pt x="536956" y="448056"/>
                  </a:lnTo>
                  <a:lnTo>
                    <a:pt x="533400" y="451485"/>
                  </a:lnTo>
                  <a:lnTo>
                    <a:pt x="533400" y="484505"/>
                  </a:lnTo>
                  <a:lnTo>
                    <a:pt x="549275" y="484505"/>
                  </a:lnTo>
                  <a:lnTo>
                    <a:pt x="549275" y="463931"/>
                  </a:lnTo>
                  <a:lnTo>
                    <a:pt x="576326" y="463931"/>
                  </a:lnTo>
                  <a:lnTo>
                    <a:pt x="576326" y="455930"/>
                  </a:lnTo>
                  <a:lnTo>
                    <a:pt x="576326" y="448056"/>
                  </a:lnTo>
                  <a:close/>
                </a:path>
                <a:path w="3330575" h="1275080">
                  <a:moveTo>
                    <a:pt x="687451" y="448056"/>
                  </a:moveTo>
                  <a:lnTo>
                    <a:pt x="623951" y="448056"/>
                  </a:lnTo>
                  <a:lnTo>
                    <a:pt x="623951" y="463931"/>
                  </a:lnTo>
                  <a:lnTo>
                    <a:pt x="687451" y="463931"/>
                  </a:lnTo>
                  <a:lnTo>
                    <a:pt x="687451" y="448056"/>
                  </a:lnTo>
                  <a:close/>
                </a:path>
                <a:path w="3330575" h="1275080">
                  <a:moveTo>
                    <a:pt x="798576" y="447929"/>
                  </a:moveTo>
                  <a:lnTo>
                    <a:pt x="735076" y="447929"/>
                  </a:lnTo>
                  <a:lnTo>
                    <a:pt x="735076" y="463931"/>
                  </a:lnTo>
                  <a:lnTo>
                    <a:pt x="798576" y="463931"/>
                  </a:lnTo>
                  <a:lnTo>
                    <a:pt x="798576" y="447929"/>
                  </a:lnTo>
                  <a:close/>
                </a:path>
                <a:path w="3330575" h="1275080">
                  <a:moveTo>
                    <a:pt x="843026" y="905129"/>
                  </a:moveTo>
                  <a:lnTo>
                    <a:pt x="796074" y="905129"/>
                  </a:lnTo>
                  <a:lnTo>
                    <a:pt x="818261" y="892175"/>
                  </a:lnTo>
                  <a:lnTo>
                    <a:pt x="822071" y="890016"/>
                  </a:lnTo>
                  <a:lnTo>
                    <a:pt x="823341" y="885190"/>
                  </a:lnTo>
                  <a:lnTo>
                    <a:pt x="821182" y="881380"/>
                  </a:lnTo>
                  <a:lnTo>
                    <a:pt x="818896" y="877570"/>
                  </a:lnTo>
                  <a:lnTo>
                    <a:pt x="814070" y="876300"/>
                  </a:lnTo>
                  <a:lnTo>
                    <a:pt x="810260" y="878459"/>
                  </a:lnTo>
                  <a:lnTo>
                    <a:pt x="750951" y="913142"/>
                  </a:lnTo>
                  <a:lnTo>
                    <a:pt x="810260" y="947801"/>
                  </a:lnTo>
                  <a:lnTo>
                    <a:pt x="814070" y="949960"/>
                  </a:lnTo>
                  <a:lnTo>
                    <a:pt x="818896" y="948690"/>
                  </a:lnTo>
                  <a:lnTo>
                    <a:pt x="821182" y="944880"/>
                  </a:lnTo>
                  <a:lnTo>
                    <a:pt x="823341" y="941070"/>
                  </a:lnTo>
                  <a:lnTo>
                    <a:pt x="822071" y="936244"/>
                  </a:lnTo>
                  <a:lnTo>
                    <a:pt x="818261" y="934085"/>
                  </a:lnTo>
                  <a:lnTo>
                    <a:pt x="795858" y="921004"/>
                  </a:lnTo>
                  <a:lnTo>
                    <a:pt x="843026" y="921004"/>
                  </a:lnTo>
                  <a:lnTo>
                    <a:pt x="843026" y="905129"/>
                  </a:lnTo>
                  <a:close/>
                </a:path>
                <a:path w="3330575" h="1275080">
                  <a:moveTo>
                    <a:pt x="903338" y="455942"/>
                  </a:moveTo>
                  <a:lnTo>
                    <a:pt x="889660" y="447929"/>
                  </a:lnTo>
                  <a:lnTo>
                    <a:pt x="844042" y="421259"/>
                  </a:lnTo>
                  <a:lnTo>
                    <a:pt x="840232" y="419100"/>
                  </a:lnTo>
                  <a:lnTo>
                    <a:pt x="835406" y="420370"/>
                  </a:lnTo>
                  <a:lnTo>
                    <a:pt x="833120" y="424180"/>
                  </a:lnTo>
                  <a:lnTo>
                    <a:pt x="830961" y="427990"/>
                  </a:lnTo>
                  <a:lnTo>
                    <a:pt x="832231" y="432816"/>
                  </a:lnTo>
                  <a:lnTo>
                    <a:pt x="836041" y="434975"/>
                  </a:lnTo>
                  <a:lnTo>
                    <a:pt x="858202" y="447929"/>
                  </a:lnTo>
                  <a:lnTo>
                    <a:pt x="846201" y="447929"/>
                  </a:lnTo>
                  <a:lnTo>
                    <a:pt x="846201" y="463931"/>
                  </a:lnTo>
                  <a:lnTo>
                    <a:pt x="858278" y="463905"/>
                  </a:lnTo>
                  <a:lnTo>
                    <a:pt x="836041" y="476885"/>
                  </a:lnTo>
                  <a:lnTo>
                    <a:pt x="832231" y="479044"/>
                  </a:lnTo>
                  <a:lnTo>
                    <a:pt x="830961" y="483870"/>
                  </a:lnTo>
                  <a:lnTo>
                    <a:pt x="833120" y="487680"/>
                  </a:lnTo>
                  <a:lnTo>
                    <a:pt x="835406" y="491490"/>
                  </a:lnTo>
                  <a:lnTo>
                    <a:pt x="840232" y="492760"/>
                  </a:lnTo>
                  <a:lnTo>
                    <a:pt x="844042" y="490601"/>
                  </a:lnTo>
                  <a:lnTo>
                    <a:pt x="903338" y="455942"/>
                  </a:lnTo>
                  <a:close/>
                </a:path>
                <a:path w="3330575" h="1275080">
                  <a:moveTo>
                    <a:pt x="954151" y="905129"/>
                  </a:moveTo>
                  <a:lnTo>
                    <a:pt x="890651" y="905129"/>
                  </a:lnTo>
                  <a:lnTo>
                    <a:pt x="890651" y="921004"/>
                  </a:lnTo>
                  <a:lnTo>
                    <a:pt x="954151" y="921004"/>
                  </a:lnTo>
                  <a:lnTo>
                    <a:pt x="954151" y="905129"/>
                  </a:lnTo>
                  <a:close/>
                </a:path>
                <a:path w="3330575" h="1275080">
                  <a:moveTo>
                    <a:pt x="1044575" y="1211580"/>
                  </a:moveTo>
                  <a:lnTo>
                    <a:pt x="1028700" y="1211580"/>
                  </a:lnTo>
                  <a:lnTo>
                    <a:pt x="1028700" y="1275080"/>
                  </a:lnTo>
                  <a:lnTo>
                    <a:pt x="1044575" y="1275080"/>
                  </a:lnTo>
                  <a:lnTo>
                    <a:pt x="1044575" y="1211580"/>
                  </a:lnTo>
                  <a:close/>
                </a:path>
                <a:path w="3330575" h="1275080">
                  <a:moveTo>
                    <a:pt x="1044575" y="1100455"/>
                  </a:moveTo>
                  <a:lnTo>
                    <a:pt x="1028700" y="1100455"/>
                  </a:lnTo>
                  <a:lnTo>
                    <a:pt x="1028700" y="1163955"/>
                  </a:lnTo>
                  <a:lnTo>
                    <a:pt x="1044575" y="1163955"/>
                  </a:lnTo>
                  <a:lnTo>
                    <a:pt x="1044575" y="1100455"/>
                  </a:lnTo>
                  <a:close/>
                </a:path>
                <a:path w="3330575" h="1275080">
                  <a:moveTo>
                    <a:pt x="1044575" y="989330"/>
                  </a:moveTo>
                  <a:lnTo>
                    <a:pt x="1028700" y="989330"/>
                  </a:lnTo>
                  <a:lnTo>
                    <a:pt x="1028700" y="1052830"/>
                  </a:lnTo>
                  <a:lnTo>
                    <a:pt x="1044575" y="1052830"/>
                  </a:lnTo>
                  <a:lnTo>
                    <a:pt x="1044575" y="989330"/>
                  </a:lnTo>
                  <a:close/>
                </a:path>
                <a:path w="3330575" h="1275080">
                  <a:moveTo>
                    <a:pt x="1044575" y="908685"/>
                  </a:moveTo>
                  <a:lnTo>
                    <a:pt x="1041146" y="905129"/>
                  </a:lnTo>
                  <a:lnTo>
                    <a:pt x="1001776" y="905129"/>
                  </a:lnTo>
                  <a:lnTo>
                    <a:pt x="1001776" y="921004"/>
                  </a:lnTo>
                  <a:lnTo>
                    <a:pt x="1028700" y="921004"/>
                  </a:lnTo>
                  <a:lnTo>
                    <a:pt x="1028700" y="941705"/>
                  </a:lnTo>
                  <a:lnTo>
                    <a:pt x="1044575" y="941705"/>
                  </a:lnTo>
                  <a:lnTo>
                    <a:pt x="1044575" y="921004"/>
                  </a:lnTo>
                  <a:lnTo>
                    <a:pt x="1044575" y="913130"/>
                  </a:lnTo>
                  <a:lnTo>
                    <a:pt x="1044575" y="908685"/>
                  </a:lnTo>
                  <a:close/>
                </a:path>
                <a:path w="3330575" h="1275080">
                  <a:moveTo>
                    <a:pt x="1120775" y="297180"/>
                  </a:moveTo>
                  <a:lnTo>
                    <a:pt x="1104900" y="297180"/>
                  </a:lnTo>
                  <a:lnTo>
                    <a:pt x="1104900" y="360680"/>
                  </a:lnTo>
                  <a:lnTo>
                    <a:pt x="1120775" y="360680"/>
                  </a:lnTo>
                  <a:lnTo>
                    <a:pt x="1120775" y="297180"/>
                  </a:lnTo>
                  <a:close/>
                </a:path>
                <a:path w="3330575" h="1275080">
                  <a:moveTo>
                    <a:pt x="1120775" y="186055"/>
                  </a:moveTo>
                  <a:lnTo>
                    <a:pt x="1104900" y="186055"/>
                  </a:lnTo>
                  <a:lnTo>
                    <a:pt x="1104900" y="249555"/>
                  </a:lnTo>
                  <a:lnTo>
                    <a:pt x="1120775" y="249555"/>
                  </a:lnTo>
                  <a:lnTo>
                    <a:pt x="1120775" y="186055"/>
                  </a:lnTo>
                  <a:close/>
                </a:path>
                <a:path w="3330575" h="1275080">
                  <a:moveTo>
                    <a:pt x="1120775" y="74930"/>
                  </a:moveTo>
                  <a:lnTo>
                    <a:pt x="1104900" y="74930"/>
                  </a:lnTo>
                  <a:lnTo>
                    <a:pt x="1104900" y="138430"/>
                  </a:lnTo>
                  <a:lnTo>
                    <a:pt x="1120775" y="138430"/>
                  </a:lnTo>
                  <a:lnTo>
                    <a:pt x="1120775" y="74930"/>
                  </a:lnTo>
                  <a:close/>
                </a:path>
                <a:path w="3330575" h="1275080">
                  <a:moveTo>
                    <a:pt x="1185926" y="28956"/>
                  </a:moveTo>
                  <a:lnTo>
                    <a:pt x="1122426" y="28956"/>
                  </a:lnTo>
                  <a:lnTo>
                    <a:pt x="1122426" y="44831"/>
                  </a:lnTo>
                  <a:lnTo>
                    <a:pt x="1185926" y="44831"/>
                  </a:lnTo>
                  <a:lnTo>
                    <a:pt x="1185926" y="28956"/>
                  </a:lnTo>
                  <a:close/>
                </a:path>
                <a:path w="3330575" h="1275080">
                  <a:moveTo>
                    <a:pt x="1297051" y="28956"/>
                  </a:moveTo>
                  <a:lnTo>
                    <a:pt x="1233551" y="28956"/>
                  </a:lnTo>
                  <a:lnTo>
                    <a:pt x="1233551" y="44831"/>
                  </a:lnTo>
                  <a:lnTo>
                    <a:pt x="1297051" y="44831"/>
                  </a:lnTo>
                  <a:lnTo>
                    <a:pt x="1297051" y="28956"/>
                  </a:lnTo>
                  <a:close/>
                </a:path>
                <a:path w="3330575" h="1275080">
                  <a:moveTo>
                    <a:pt x="1394841" y="427990"/>
                  </a:moveTo>
                  <a:lnTo>
                    <a:pt x="1392682" y="424180"/>
                  </a:lnTo>
                  <a:lnTo>
                    <a:pt x="1390396" y="420370"/>
                  </a:lnTo>
                  <a:lnTo>
                    <a:pt x="1385570" y="419100"/>
                  </a:lnTo>
                  <a:lnTo>
                    <a:pt x="1381760" y="421259"/>
                  </a:lnTo>
                  <a:lnTo>
                    <a:pt x="1322451" y="455942"/>
                  </a:lnTo>
                  <a:lnTo>
                    <a:pt x="1381760" y="490601"/>
                  </a:lnTo>
                  <a:lnTo>
                    <a:pt x="1385570" y="492760"/>
                  </a:lnTo>
                  <a:lnTo>
                    <a:pt x="1390396" y="491490"/>
                  </a:lnTo>
                  <a:lnTo>
                    <a:pt x="1392682" y="487680"/>
                  </a:lnTo>
                  <a:lnTo>
                    <a:pt x="1394841" y="483870"/>
                  </a:lnTo>
                  <a:lnTo>
                    <a:pt x="1393571" y="479044"/>
                  </a:lnTo>
                  <a:lnTo>
                    <a:pt x="1389761" y="476885"/>
                  </a:lnTo>
                  <a:lnTo>
                    <a:pt x="1367358" y="463804"/>
                  </a:lnTo>
                  <a:lnTo>
                    <a:pt x="1379601" y="463804"/>
                  </a:lnTo>
                  <a:lnTo>
                    <a:pt x="1379601" y="447929"/>
                  </a:lnTo>
                  <a:lnTo>
                    <a:pt x="1367574" y="447929"/>
                  </a:lnTo>
                  <a:lnTo>
                    <a:pt x="1389761" y="434975"/>
                  </a:lnTo>
                  <a:lnTo>
                    <a:pt x="1393571" y="432816"/>
                  </a:lnTo>
                  <a:lnTo>
                    <a:pt x="1394841" y="427990"/>
                  </a:lnTo>
                  <a:close/>
                </a:path>
                <a:path w="3330575" h="1275080">
                  <a:moveTo>
                    <a:pt x="1408176" y="28956"/>
                  </a:moveTo>
                  <a:lnTo>
                    <a:pt x="1344676" y="28956"/>
                  </a:lnTo>
                  <a:lnTo>
                    <a:pt x="1344676" y="44831"/>
                  </a:lnTo>
                  <a:lnTo>
                    <a:pt x="1408176" y="44831"/>
                  </a:lnTo>
                  <a:lnTo>
                    <a:pt x="1408176" y="28956"/>
                  </a:lnTo>
                  <a:close/>
                </a:path>
                <a:path w="3330575" h="1275080">
                  <a:moveTo>
                    <a:pt x="1490726" y="447929"/>
                  </a:moveTo>
                  <a:lnTo>
                    <a:pt x="1427226" y="447929"/>
                  </a:lnTo>
                  <a:lnTo>
                    <a:pt x="1427226" y="463804"/>
                  </a:lnTo>
                  <a:lnTo>
                    <a:pt x="1490726" y="463804"/>
                  </a:lnTo>
                  <a:lnTo>
                    <a:pt x="1490726" y="447929"/>
                  </a:lnTo>
                  <a:close/>
                </a:path>
                <a:path w="3330575" h="1275080">
                  <a:moveTo>
                    <a:pt x="1519301" y="28956"/>
                  </a:moveTo>
                  <a:lnTo>
                    <a:pt x="1455801" y="28956"/>
                  </a:lnTo>
                  <a:lnTo>
                    <a:pt x="1455801" y="44831"/>
                  </a:lnTo>
                  <a:lnTo>
                    <a:pt x="1519301" y="44831"/>
                  </a:lnTo>
                  <a:lnTo>
                    <a:pt x="1519301" y="28956"/>
                  </a:lnTo>
                  <a:close/>
                </a:path>
                <a:path w="3330575" h="1275080">
                  <a:moveTo>
                    <a:pt x="1601851" y="447929"/>
                  </a:moveTo>
                  <a:lnTo>
                    <a:pt x="1538351" y="447929"/>
                  </a:lnTo>
                  <a:lnTo>
                    <a:pt x="1538351" y="463804"/>
                  </a:lnTo>
                  <a:lnTo>
                    <a:pt x="1601851" y="463804"/>
                  </a:lnTo>
                  <a:lnTo>
                    <a:pt x="1601851" y="447929"/>
                  </a:lnTo>
                  <a:close/>
                </a:path>
                <a:path w="3330575" h="1275080">
                  <a:moveTo>
                    <a:pt x="1630426" y="28956"/>
                  </a:moveTo>
                  <a:lnTo>
                    <a:pt x="1566926" y="28956"/>
                  </a:lnTo>
                  <a:lnTo>
                    <a:pt x="1566926" y="44831"/>
                  </a:lnTo>
                  <a:lnTo>
                    <a:pt x="1630426" y="44831"/>
                  </a:lnTo>
                  <a:lnTo>
                    <a:pt x="1630426" y="28956"/>
                  </a:lnTo>
                  <a:close/>
                </a:path>
                <a:path w="3330575" h="1275080">
                  <a:moveTo>
                    <a:pt x="1692275" y="754380"/>
                  </a:moveTo>
                  <a:lnTo>
                    <a:pt x="1676400" y="754380"/>
                  </a:lnTo>
                  <a:lnTo>
                    <a:pt x="1676400" y="817880"/>
                  </a:lnTo>
                  <a:lnTo>
                    <a:pt x="1692275" y="817880"/>
                  </a:lnTo>
                  <a:lnTo>
                    <a:pt x="1692275" y="754380"/>
                  </a:lnTo>
                  <a:close/>
                </a:path>
                <a:path w="3330575" h="1275080">
                  <a:moveTo>
                    <a:pt x="1692275" y="643255"/>
                  </a:moveTo>
                  <a:lnTo>
                    <a:pt x="1676400" y="643255"/>
                  </a:lnTo>
                  <a:lnTo>
                    <a:pt x="1676400" y="706755"/>
                  </a:lnTo>
                  <a:lnTo>
                    <a:pt x="1692275" y="706755"/>
                  </a:lnTo>
                  <a:lnTo>
                    <a:pt x="1692275" y="643255"/>
                  </a:lnTo>
                  <a:close/>
                </a:path>
                <a:path w="3330575" h="1275080">
                  <a:moveTo>
                    <a:pt x="1692275" y="532130"/>
                  </a:moveTo>
                  <a:lnTo>
                    <a:pt x="1676400" y="532130"/>
                  </a:lnTo>
                  <a:lnTo>
                    <a:pt x="1676400" y="595630"/>
                  </a:lnTo>
                  <a:lnTo>
                    <a:pt x="1692275" y="595630"/>
                  </a:lnTo>
                  <a:lnTo>
                    <a:pt x="1692275" y="532130"/>
                  </a:lnTo>
                  <a:close/>
                </a:path>
                <a:path w="3330575" h="1275080">
                  <a:moveTo>
                    <a:pt x="1692275" y="451485"/>
                  </a:moveTo>
                  <a:lnTo>
                    <a:pt x="1688846" y="447929"/>
                  </a:lnTo>
                  <a:lnTo>
                    <a:pt x="1649476" y="447929"/>
                  </a:lnTo>
                  <a:lnTo>
                    <a:pt x="1649476" y="463804"/>
                  </a:lnTo>
                  <a:lnTo>
                    <a:pt x="1676400" y="463804"/>
                  </a:lnTo>
                  <a:lnTo>
                    <a:pt x="1676400" y="484505"/>
                  </a:lnTo>
                  <a:lnTo>
                    <a:pt x="1692275" y="484505"/>
                  </a:lnTo>
                  <a:lnTo>
                    <a:pt x="1692275" y="463804"/>
                  </a:lnTo>
                  <a:lnTo>
                    <a:pt x="1692275" y="455930"/>
                  </a:lnTo>
                  <a:lnTo>
                    <a:pt x="1692275" y="451485"/>
                  </a:lnTo>
                  <a:close/>
                </a:path>
                <a:path w="3330575" h="1275080">
                  <a:moveTo>
                    <a:pt x="1741538" y="36842"/>
                  </a:moveTo>
                  <a:lnTo>
                    <a:pt x="1728076" y="28956"/>
                  </a:lnTo>
                  <a:lnTo>
                    <a:pt x="1682242" y="2159"/>
                  </a:lnTo>
                  <a:lnTo>
                    <a:pt x="1678432" y="0"/>
                  </a:lnTo>
                  <a:lnTo>
                    <a:pt x="1673606" y="1270"/>
                  </a:lnTo>
                  <a:lnTo>
                    <a:pt x="1671320" y="5080"/>
                  </a:lnTo>
                  <a:lnTo>
                    <a:pt x="1669161" y="8890"/>
                  </a:lnTo>
                  <a:lnTo>
                    <a:pt x="1670431" y="13716"/>
                  </a:lnTo>
                  <a:lnTo>
                    <a:pt x="1674241" y="15875"/>
                  </a:lnTo>
                  <a:lnTo>
                    <a:pt x="1696618" y="28956"/>
                  </a:lnTo>
                  <a:lnTo>
                    <a:pt x="1678051" y="28956"/>
                  </a:lnTo>
                  <a:lnTo>
                    <a:pt x="1678051" y="44831"/>
                  </a:lnTo>
                  <a:lnTo>
                    <a:pt x="1696415" y="44831"/>
                  </a:lnTo>
                  <a:lnTo>
                    <a:pt x="1710118" y="36842"/>
                  </a:lnTo>
                  <a:lnTo>
                    <a:pt x="1674241" y="57785"/>
                  </a:lnTo>
                  <a:lnTo>
                    <a:pt x="1670431" y="59944"/>
                  </a:lnTo>
                  <a:lnTo>
                    <a:pt x="1669161" y="64770"/>
                  </a:lnTo>
                  <a:lnTo>
                    <a:pt x="1671320" y="68580"/>
                  </a:lnTo>
                  <a:lnTo>
                    <a:pt x="1673606" y="72390"/>
                  </a:lnTo>
                  <a:lnTo>
                    <a:pt x="1678432" y="73660"/>
                  </a:lnTo>
                  <a:lnTo>
                    <a:pt x="1682242" y="71501"/>
                  </a:lnTo>
                  <a:lnTo>
                    <a:pt x="1727860" y="44831"/>
                  </a:lnTo>
                  <a:lnTo>
                    <a:pt x="1741538" y="36842"/>
                  </a:lnTo>
                  <a:close/>
                </a:path>
                <a:path w="3330575" h="1275080">
                  <a:moveTo>
                    <a:pt x="2233041" y="8890"/>
                  </a:moveTo>
                  <a:lnTo>
                    <a:pt x="2230882" y="5080"/>
                  </a:lnTo>
                  <a:lnTo>
                    <a:pt x="2228596" y="1270"/>
                  </a:lnTo>
                  <a:lnTo>
                    <a:pt x="2223770" y="0"/>
                  </a:lnTo>
                  <a:lnTo>
                    <a:pt x="2219960" y="2159"/>
                  </a:lnTo>
                  <a:lnTo>
                    <a:pt x="2160651" y="36842"/>
                  </a:lnTo>
                  <a:lnTo>
                    <a:pt x="2219960" y="71501"/>
                  </a:lnTo>
                  <a:lnTo>
                    <a:pt x="2223770" y="73660"/>
                  </a:lnTo>
                  <a:lnTo>
                    <a:pt x="2228596" y="72390"/>
                  </a:lnTo>
                  <a:lnTo>
                    <a:pt x="2230882" y="68580"/>
                  </a:lnTo>
                  <a:lnTo>
                    <a:pt x="2233041" y="64770"/>
                  </a:lnTo>
                  <a:lnTo>
                    <a:pt x="2231771" y="59944"/>
                  </a:lnTo>
                  <a:lnTo>
                    <a:pt x="2227961" y="57785"/>
                  </a:lnTo>
                  <a:lnTo>
                    <a:pt x="2205558" y="44704"/>
                  </a:lnTo>
                  <a:lnTo>
                    <a:pt x="2224151" y="44704"/>
                  </a:lnTo>
                  <a:lnTo>
                    <a:pt x="2224151" y="28829"/>
                  </a:lnTo>
                  <a:lnTo>
                    <a:pt x="2205774" y="28829"/>
                  </a:lnTo>
                  <a:lnTo>
                    <a:pt x="2227961" y="15875"/>
                  </a:lnTo>
                  <a:lnTo>
                    <a:pt x="2231771" y="13716"/>
                  </a:lnTo>
                  <a:lnTo>
                    <a:pt x="2233041" y="8890"/>
                  </a:lnTo>
                  <a:close/>
                </a:path>
                <a:path w="3330575" h="1275080">
                  <a:moveTo>
                    <a:pt x="2301875" y="754380"/>
                  </a:moveTo>
                  <a:lnTo>
                    <a:pt x="2286000" y="754380"/>
                  </a:lnTo>
                  <a:lnTo>
                    <a:pt x="2286000" y="817880"/>
                  </a:lnTo>
                  <a:lnTo>
                    <a:pt x="2301875" y="817880"/>
                  </a:lnTo>
                  <a:lnTo>
                    <a:pt x="2301875" y="754380"/>
                  </a:lnTo>
                  <a:close/>
                </a:path>
                <a:path w="3330575" h="1275080">
                  <a:moveTo>
                    <a:pt x="2301875" y="643255"/>
                  </a:moveTo>
                  <a:lnTo>
                    <a:pt x="2286000" y="643255"/>
                  </a:lnTo>
                  <a:lnTo>
                    <a:pt x="2286000" y="706755"/>
                  </a:lnTo>
                  <a:lnTo>
                    <a:pt x="2301875" y="706755"/>
                  </a:lnTo>
                  <a:lnTo>
                    <a:pt x="2301875" y="643255"/>
                  </a:lnTo>
                  <a:close/>
                </a:path>
                <a:path w="3330575" h="1275080">
                  <a:moveTo>
                    <a:pt x="2301875" y="532130"/>
                  </a:moveTo>
                  <a:lnTo>
                    <a:pt x="2286000" y="532130"/>
                  </a:lnTo>
                  <a:lnTo>
                    <a:pt x="2286000" y="595630"/>
                  </a:lnTo>
                  <a:lnTo>
                    <a:pt x="2301875" y="595630"/>
                  </a:lnTo>
                  <a:lnTo>
                    <a:pt x="2301875" y="532130"/>
                  </a:lnTo>
                  <a:close/>
                </a:path>
                <a:path w="3330575" h="1275080">
                  <a:moveTo>
                    <a:pt x="2328926" y="448056"/>
                  </a:moveTo>
                  <a:lnTo>
                    <a:pt x="2289556" y="448056"/>
                  </a:lnTo>
                  <a:lnTo>
                    <a:pt x="2286000" y="451485"/>
                  </a:lnTo>
                  <a:lnTo>
                    <a:pt x="2286000" y="484505"/>
                  </a:lnTo>
                  <a:lnTo>
                    <a:pt x="2301875" y="484505"/>
                  </a:lnTo>
                  <a:lnTo>
                    <a:pt x="2301875" y="463931"/>
                  </a:lnTo>
                  <a:lnTo>
                    <a:pt x="2328926" y="463931"/>
                  </a:lnTo>
                  <a:lnTo>
                    <a:pt x="2328926" y="455930"/>
                  </a:lnTo>
                  <a:lnTo>
                    <a:pt x="2328926" y="448056"/>
                  </a:lnTo>
                  <a:close/>
                </a:path>
                <a:path w="3330575" h="1275080">
                  <a:moveTo>
                    <a:pt x="2335276" y="28829"/>
                  </a:moveTo>
                  <a:lnTo>
                    <a:pt x="2271776" y="28829"/>
                  </a:lnTo>
                  <a:lnTo>
                    <a:pt x="2271776" y="44704"/>
                  </a:lnTo>
                  <a:lnTo>
                    <a:pt x="2335276" y="44704"/>
                  </a:lnTo>
                  <a:lnTo>
                    <a:pt x="2335276" y="28829"/>
                  </a:lnTo>
                  <a:close/>
                </a:path>
                <a:path w="3330575" h="1275080">
                  <a:moveTo>
                    <a:pt x="2440051" y="447929"/>
                  </a:moveTo>
                  <a:lnTo>
                    <a:pt x="2376551" y="448056"/>
                  </a:lnTo>
                  <a:lnTo>
                    <a:pt x="2376551" y="463931"/>
                  </a:lnTo>
                  <a:lnTo>
                    <a:pt x="2440051" y="463931"/>
                  </a:lnTo>
                  <a:lnTo>
                    <a:pt x="2440051" y="447929"/>
                  </a:lnTo>
                  <a:close/>
                </a:path>
                <a:path w="3330575" h="1275080">
                  <a:moveTo>
                    <a:pt x="2446401" y="28829"/>
                  </a:moveTo>
                  <a:lnTo>
                    <a:pt x="2382901" y="28829"/>
                  </a:lnTo>
                  <a:lnTo>
                    <a:pt x="2382901" y="44704"/>
                  </a:lnTo>
                  <a:lnTo>
                    <a:pt x="2446401" y="44704"/>
                  </a:lnTo>
                  <a:lnTo>
                    <a:pt x="2446401" y="28829"/>
                  </a:lnTo>
                  <a:close/>
                </a:path>
                <a:path w="3330575" h="1275080">
                  <a:moveTo>
                    <a:pt x="2557526" y="28829"/>
                  </a:moveTo>
                  <a:lnTo>
                    <a:pt x="2494026" y="28829"/>
                  </a:lnTo>
                  <a:lnTo>
                    <a:pt x="2494026" y="44704"/>
                  </a:lnTo>
                  <a:lnTo>
                    <a:pt x="2557526" y="44704"/>
                  </a:lnTo>
                  <a:lnTo>
                    <a:pt x="2557526" y="28829"/>
                  </a:lnTo>
                  <a:close/>
                </a:path>
                <a:path w="3330575" h="1275080">
                  <a:moveTo>
                    <a:pt x="2579738" y="455942"/>
                  </a:moveTo>
                  <a:lnTo>
                    <a:pt x="2568016" y="449072"/>
                  </a:lnTo>
                  <a:lnTo>
                    <a:pt x="2566060" y="447929"/>
                  </a:lnTo>
                  <a:lnTo>
                    <a:pt x="2520442" y="421259"/>
                  </a:lnTo>
                  <a:lnTo>
                    <a:pt x="2516632" y="419100"/>
                  </a:lnTo>
                  <a:lnTo>
                    <a:pt x="2511806" y="420370"/>
                  </a:lnTo>
                  <a:lnTo>
                    <a:pt x="2509520" y="424180"/>
                  </a:lnTo>
                  <a:lnTo>
                    <a:pt x="2507361" y="427990"/>
                  </a:lnTo>
                  <a:lnTo>
                    <a:pt x="2508631" y="432816"/>
                  </a:lnTo>
                  <a:lnTo>
                    <a:pt x="2512441" y="434975"/>
                  </a:lnTo>
                  <a:lnTo>
                    <a:pt x="2534602" y="447929"/>
                  </a:lnTo>
                  <a:lnTo>
                    <a:pt x="2487676" y="447929"/>
                  </a:lnTo>
                  <a:lnTo>
                    <a:pt x="2487676" y="463931"/>
                  </a:lnTo>
                  <a:lnTo>
                    <a:pt x="2534615" y="463931"/>
                  </a:lnTo>
                  <a:lnTo>
                    <a:pt x="2548318" y="455942"/>
                  </a:lnTo>
                  <a:lnTo>
                    <a:pt x="2512441" y="476885"/>
                  </a:lnTo>
                  <a:lnTo>
                    <a:pt x="2508631" y="479044"/>
                  </a:lnTo>
                  <a:lnTo>
                    <a:pt x="2507361" y="483870"/>
                  </a:lnTo>
                  <a:lnTo>
                    <a:pt x="2509520" y="487680"/>
                  </a:lnTo>
                  <a:lnTo>
                    <a:pt x="2511806" y="491490"/>
                  </a:lnTo>
                  <a:lnTo>
                    <a:pt x="2516632" y="492760"/>
                  </a:lnTo>
                  <a:lnTo>
                    <a:pt x="2520442" y="490601"/>
                  </a:lnTo>
                  <a:lnTo>
                    <a:pt x="2566060" y="463931"/>
                  </a:lnTo>
                  <a:lnTo>
                    <a:pt x="2568016" y="462788"/>
                  </a:lnTo>
                  <a:lnTo>
                    <a:pt x="2579738" y="455942"/>
                  </a:lnTo>
                  <a:close/>
                </a:path>
                <a:path w="3330575" h="1275080">
                  <a:moveTo>
                    <a:pt x="2668651" y="28829"/>
                  </a:moveTo>
                  <a:lnTo>
                    <a:pt x="2605151" y="28829"/>
                  </a:lnTo>
                  <a:lnTo>
                    <a:pt x="2605151" y="44704"/>
                  </a:lnTo>
                  <a:lnTo>
                    <a:pt x="2668651" y="44704"/>
                  </a:lnTo>
                  <a:lnTo>
                    <a:pt x="2668651" y="28829"/>
                  </a:lnTo>
                  <a:close/>
                </a:path>
                <a:path w="3330575" h="1275080">
                  <a:moveTo>
                    <a:pt x="2779776" y="28829"/>
                  </a:moveTo>
                  <a:lnTo>
                    <a:pt x="2716276" y="28829"/>
                  </a:lnTo>
                  <a:lnTo>
                    <a:pt x="2716276" y="44704"/>
                  </a:lnTo>
                  <a:lnTo>
                    <a:pt x="2779776" y="44704"/>
                  </a:lnTo>
                  <a:lnTo>
                    <a:pt x="2779776" y="28829"/>
                  </a:lnTo>
                  <a:close/>
                </a:path>
                <a:path w="3330575" h="1275080">
                  <a:moveTo>
                    <a:pt x="2797175" y="297180"/>
                  </a:moveTo>
                  <a:lnTo>
                    <a:pt x="2781300" y="297180"/>
                  </a:lnTo>
                  <a:lnTo>
                    <a:pt x="2781300" y="360680"/>
                  </a:lnTo>
                  <a:lnTo>
                    <a:pt x="2797175" y="360680"/>
                  </a:lnTo>
                  <a:lnTo>
                    <a:pt x="2797175" y="297180"/>
                  </a:lnTo>
                  <a:close/>
                </a:path>
                <a:path w="3330575" h="1275080">
                  <a:moveTo>
                    <a:pt x="2797175" y="186055"/>
                  </a:moveTo>
                  <a:lnTo>
                    <a:pt x="2781300" y="186055"/>
                  </a:lnTo>
                  <a:lnTo>
                    <a:pt x="2781300" y="249555"/>
                  </a:lnTo>
                  <a:lnTo>
                    <a:pt x="2797175" y="249555"/>
                  </a:lnTo>
                  <a:lnTo>
                    <a:pt x="2797175" y="186055"/>
                  </a:lnTo>
                  <a:close/>
                </a:path>
                <a:path w="3330575" h="1275080">
                  <a:moveTo>
                    <a:pt x="2797175" y="74930"/>
                  </a:moveTo>
                  <a:lnTo>
                    <a:pt x="2781300" y="74930"/>
                  </a:lnTo>
                  <a:lnTo>
                    <a:pt x="2781300" y="138430"/>
                  </a:lnTo>
                  <a:lnTo>
                    <a:pt x="2797175" y="138430"/>
                  </a:lnTo>
                  <a:lnTo>
                    <a:pt x="2797175" y="74930"/>
                  </a:lnTo>
                  <a:close/>
                </a:path>
                <a:path w="3330575" h="1275080">
                  <a:moveTo>
                    <a:pt x="3071241" y="427990"/>
                  </a:moveTo>
                  <a:lnTo>
                    <a:pt x="3069082" y="424180"/>
                  </a:lnTo>
                  <a:lnTo>
                    <a:pt x="3066796" y="420370"/>
                  </a:lnTo>
                  <a:lnTo>
                    <a:pt x="3061970" y="419100"/>
                  </a:lnTo>
                  <a:lnTo>
                    <a:pt x="3058160" y="421259"/>
                  </a:lnTo>
                  <a:lnTo>
                    <a:pt x="2998851" y="455942"/>
                  </a:lnTo>
                  <a:lnTo>
                    <a:pt x="3058160" y="490601"/>
                  </a:lnTo>
                  <a:lnTo>
                    <a:pt x="3061970" y="492760"/>
                  </a:lnTo>
                  <a:lnTo>
                    <a:pt x="3066796" y="491490"/>
                  </a:lnTo>
                  <a:lnTo>
                    <a:pt x="3069082" y="487680"/>
                  </a:lnTo>
                  <a:lnTo>
                    <a:pt x="3071241" y="483870"/>
                  </a:lnTo>
                  <a:lnTo>
                    <a:pt x="3069971" y="479044"/>
                  </a:lnTo>
                  <a:lnTo>
                    <a:pt x="3066161" y="476885"/>
                  </a:lnTo>
                  <a:lnTo>
                    <a:pt x="3043758" y="463804"/>
                  </a:lnTo>
                  <a:lnTo>
                    <a:pt x="3042018" y="462788"/>
                  </a:lnTo>
                  <a:lnTo>
                    <a:pt x="3030270" y="455942"/>
                  </a:lnTo>
                  <a:lnTo>
                    <a:pt x="3042018" y="449072"/>
                  </a:lnTo>
                  <a:lnTo>
                    <a:pt x="3043974" y="447929"/>
                  </a:lnTo>
                  <a:lnTo>
                    <a:pt x="3066161" y="434975"/>
                  </a:lnTo>
                  <a:lnTo>
                    <a:pt x="3069971" y="432816"/>
                  </a:lnTo>
                  <a:lnTo>
                    <a:pt x="3071241" y="427990"/>
                  </a:lnTo>
                  <a:close/>
                </a:path>
                <a:path w="3330575" h="1275080">
                  <a:moveTo>
                    <a:pt x="3129026" y="447929"/>
                  </a:moveTo>
                  <a:lnTo>
                    <a:pt x="3065526" y="447929"/>
                  </a:lnTo>
                  <a:lnTo>
                    <a:pt x="3065526" y="463804"/>
                  </a:lnTo>
                  <a:lnTo>
                    <a:pt x="3129026" y="463804"/>
                  </a:lnTo>
                  <a:lnTo>
                    <a:pt x="3129026" y="447929"/>
                  </a:lnTo>
                  <a:close/>
                </a:path>
                <a:path w="3330575" h="1275080">
                  <a:moveTo>
                    <a:pt x="3240151" y="447929"/>
                  </a:moveTo>
                  <a:lnTo>
                    <a:pt x="3176651" y="447929"/>
                  </a:lnTo>
                  <a:lnTo>
                    <a:pt x="3176651" y="463804"/>
                  </a:lnTo>
                  <a:lnTo>
                    <a:pt x="3240151" y="463804"/>
                  </a:lnTo>
                  <a:lnTo>
                    <a:pt x="3240151" y="447929"/>
                  </a:lnTo>
                  <a:close/>
                </a:path>
                <a:path w="3330575" h="1275080">
                  <a:moveTo>
                    <a:pt x="3330575" y="754380"/>
                  </a:moveTo>
                  <a:lnTo>
                    <a:pt x="3314700" y="754380"/>
                  </a:lnTo>
                  <a:lnTo>
                    <a:pt x="3314700" y="817880"/>
                  </a:lnTo>
                  <a:lnTo>
                    <a:pt x="3330575" y="817880"/>
                  </a:lnTo>
                  <a:lnTo>
                    <a:pt x="3330575" y="754380"/>
                  </a:lnTo>
                  <a:close/>
                </a:path>
                <a:path w="3330575" h="1275080">
                  <a:moveTo>
                    <a:pt x="3330575" y="643255"/>
                  </a:moveTo>
                  <a:lnTo>
                    <a:pt x="3314700" y="643255"/>
                  </a:lnTo>
                  <a:lnTo>
                    <a:pt x="3314700" y="706755"/>
                  </a:lnTo>
                  <a:lnTo>
                    <a:pt x="3330575" y="706755"/>
                  </a:lnTo>
                  <a:lnTo>
                    <a:pt x="3330575" y="643255"/>
                  </a:lnTo>
                  <a:close/>
                </a:path>
                <a:path w="3330575" h="1275080">
                  <a:moveTo>
                    <a:pt x="3330575" y="532130"/>
                  </a:moveTo>
                  <a:lnTo>
                    <a:pt x="3314700" y="532130"/>
                  </a:lnTo>
                  <a:lnTo>
                    <a:pt x="3314700" y="595630"/>
                  </a:lnTo>
                  <a:lnTo>
                    <a:pt x="3330575" y="595630"/>
                  </a:lnTo>
                  <a:lnTo>
                    <a:pt x="3330575" y="532130"/>
                  </a:lnTo>
                  <a:close/>
                </a:path>
                <a:path w="3330575" h="1275080">
                  <a:moveTo>
                    <a:pt x="3330575" y="451485"/>
                  </a:moveTo>
                  <a:lnTo>
                    <a:pt x="3327146" y="447929"/>
                  </a:lnTo>
                  <a:lnTo>
                    <a:pt x="3287776" y="447929"/>
                  </a:lnTo>
                  <a:lnTo>
                    <a:pt x="3287776" y="463804"/>
                  </a:lnTo>
                  <a:lnTo>
                    <a:pt x="3314700" y="463804"/>
                  </a:lnTo>
                  <a:lnTo>
                    <a:pt x="3314700" y="484505"/>
                  </a:lnTo>
                  <a:lnTo>
                    <a:pt x="3330575" y="484505"/>
                  </a:lnTo>
                  <a:lnTo>
                    <a:pt x="3330575" y="463804"/>
                  </a:lnTo>
                  <a:lnTo>
                    <a:pt x="3330575" y="455930"/>
                  </a:lnTo>
                  <a:lnTo>
                    <a:pt x="3330575" y="451485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679830" y="2332481"/>
            <a:ext cx="895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50" dirty="0">
                <a:latin typeface="Arial"/>
                <a:cs typeface="Arial"/>
              </a:rPr>
              <a:t>1</a:t>
            </a:r>
            <a:endParaRPr sz="9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594485" y="2332481"/>
            <a:ext cx="895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50" dirty="0">
                <a:latin typeface="Arial"/>
                <a:cs typeface="Arial"/>
              </a:rPr>
              <a:t>0</a:t>
            </a:r>
            <a:endParaRPr sz="9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251585" y="1880742"/>
            <a:ext cx="895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50" dirty="0">
                <a:latin typeface="Arial"/>
                <a:cs typeface="Arial"/>
              </a:rPr>
              <a:t>1</a:t>
            </a:r>
            <a:endParaRPr sz="9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242185" y="1875281"/>
            <a:ext cx="895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50" dirty="0">
                <a:latin typeface="Arial"/>
                <a:cs typeface="Arial"/>
              </a:rPr>
              <a:t>1</a:t>
            </a:r>
            <a:endParaRPr sz="9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966466" y="1875281"/>
            <a:ext cx="895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50" dirty="0">
                <a:latin typeface="Arial"/>
                <a:cs typeface="Arial"/>
              </a:rPr>
              <a:t>1</a:t>
            </a:r>
            <a:endParaRPr sz="9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3881120" y="1875281"/>
            <a:ext cx="895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50" dirty="0">
                <a:latin typeface="Arial"/>
                <a:cs typeface="Arial"/>
              </a:rPr>
              <a:t>0</a:t>
            </a:r>
            <a:endParaRPr sz="9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261874" y="968120"/>
            <a:ext cx="3646170" cy="650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10" dirty="0">
                <a:latin typeface="Times New Roman"/>
                <a:cs typeface="Times New Roman"/>
              </a:rPr>
              <a:t>...</a:t>
            </a:r>
            <a:r>
              <a:rPr sz="1300" spc="70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mas</a:t>
            </a:r>
            <a:r>
              <a:rPr sz="1300" spc="10" dirty="0">
                <a:latin typeface="Times New Roman"/>
                <a:cs typeface="Times New Roman"/>
              </a:rPr>
              <a:t> como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se verifica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na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imagem,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elegância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spc="35" dirty="0">
                <a:latin typeface="Times New Roman"/>
                <a:cs typeface="Times New Roman"/>
              </a:rPr>
              <a:t>não </a:t>
            </a:r>
            <a:r>
              <a:rPr sz="1300" dirty="0">
                <a:latin typeface="Times New Roman"/>
                <a:cs typeface="Times New Roman"/>
              </a:rPr>
              <a:t>significa</a:t>
            </a:r>
            <a:r>
              <a:rPr sz="1300" spc="12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eficiência</a:t>
            </a:r>
            <a:endParaRPr sz="1300">
              <a:latin typeface="Times New Roman"/>
              <a:cs typeface="Times New Roman"/>
            </a:endParaRPr>
          </a:p>
          <a:p>
            <a:pPr marL="1573530">
              <a:lnSpc>
                <a:spcPct val="100000"/>
              </a:lnSpc>
              <a:spcBef>
                <a:spcPts val="725"/>
              </a:spcBef>
              <a:tabLst>
                <a:tab pos="3098165" algn="l"/>
              </a:tabLst>
            </a:pPr>
            <a:r>
              <a:rPr sz="900" b="1" spc="-50" dirty="0">
                <a:latin typeface="Arial"/>
                <a:cs typeface="Arial"/>
              </a:rPr>
              <a:t>2</a:t>
            </a:r>
            <a:r>
              <a:rPr sz="900" b="1" dirty="0">
                <a:latin typeface="Arial"/>
                <a:cs typeface="Arial"/>
              </a:rPr>
              <a:t>	</a:t>
            </a:r>
            <a:r>
              <a:rPr sz="900" b="1" spc="-50" dirty="0">
                <a:latin typeface="Arial"/>
                <a:cs typeface="Arial"/>
              </a:rPr>
              <a:t>1</a:t>
            </a:r>
            <a:endParaRPr sz="900">
              <a:latin typeface="Arial"/>
              <a:cs typeface="Arial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381000" y="1828799"/>
            <a:ext cx="3886200" cy="1409700"/>
          </a:xfrm>
          <a:custGeom>
            <a:avLst/>
            <a:gdLst/>
            <a:ahLst/>
            <a:cxnLst/>
            <a:rect l="l" t="t" r="r" b="b"/>
            <a:pathLst>
              <a:path w="3886200" h="1409700">
                <a:moveTo>
                  <a:pt x="0" y="615950"/>
                </a:moveTo>
                <a:lnTo>
                  <a:pt x="8097" y="565790"/>
                </a:lnTo>
                <a:lnTo>
                  <a:pt x="30642" y="522213"/>
                </a:lnTo>
                <a:lnTo>
                  <a:pt x="65013" y="487842"/>
                </a:lnTo>
                <a:lnTo>
                  <a:pt x="108590" y="465297"/>
                </a:lnTo>
                <a:lnTo>
                  <a:pt x="158750" y="457200"/>
                </a:lnTo>
                <a:lnTo>
                  <a:pt x="1441450" y="457200"/>
                </a:lnTo>
                <a:lnTo>
                  <a:pt x="1491609" y="465297"/>
                </a:lnTo>
                <a:lnTo>
                  <a:pt x="1535186" y="487842"/>
                </a:lnTo>
                <a:lnTo>
                  <a:pt x="1569557" y="522213"/>
                </a:lnTo>
                <a:lnTo>
                  <a:pt x="1592102" y="565790"/>
                </a:lnTo>
                <a:lnTo>
                  <a:pt x="1600200" y="615950"/>
                </a:lnTo>
                <a:lnTo>
                  <a:pt x="1600200" y="1250950"/>
                </a:lnTo>
                <a:lnTo>
                  <a:pt x="1592102" y="1301124"/>
                </a:lnTo>
                <a:lnTo>
                  <a:pt x="1569557" y="1344702"/>
                </a:lnTo>
                <a:lnTo>
                  <a:pt x="1535186" y="1379068"/>
                </a:lnTo>
                <a:lnTo>
                  <a:pt x="1491609" y="1401606"/>
                </a:lnTo>
                <a:lnTo>
                  <a:pt x="1441450" y="1409700"/>
                </a:lnTo>
                <a:lnTo>
                  <a:pt x="158750" y="1409700"/>
                </a:lnTo>
                <a:lnTo>
                  <a:pt x="108590" y="1401606"/>
                </a:lnTo>
                <a:lnTo>
                  <a:pt x="65013" y="1379068"/>
                </a:lnTo>
                <a:lnTo>
                  <a:pt x="30642" y="1344702"/>
                </a:lnTo>
                <a:lnTo>
                  <a:pt x="8097" y="1301124"/>
                </a:lnTo>
                <a:lnTo>
                  <a:pt x="0" y="1250950"/>
                </a:lnTo>
                <a:lnTo>
                  <a:pt x="0" y="615950"/>
                </a:lnTo>
                <a:close/>
              </a:path>
              <a:path w="3886200" h="1409700">
                <a:moveTo>
                  <a:pt x="2286000" y="158750"/>
                </a:moveTo>
                <a:lnTo>
                  <a:pt x="2294097" y="108590"/>
                </a:lnTo>
                <a:lnTo>
                  <a:pt x="2316642" y="65013"/>
                </a:lnTo>
                <a:lnTo>
                  <a:pt x="2351013" y="30642"/>
                </a:lnTo>
                <a:lnTo>
                  <a:pt x="2394590" y="8097"/>
                </a:lnTo>
                <a:lnTo>
                  <a:pt x="2444750" y="0"/>
                </a:lnTo>
                <a:lnTo>
                  <a:pt x="3727450" y="0"/>
                </a:lnTo>
                <a:lnTo>
                  <a:pt x="3777609" y="8097"/>
                </a:lnTo>
                <a:lnTo>
                  <a:pt x="3821186" y="30642"/>
                </a:lnTo>
                <a:lnTo>
                  <a:pt x="3855557" y="65013"/>
                </a:lnTo>
                <a:lnTo>
                  <a:pt x="3878102" y="108590"/>
                </a:lnTo>
                <a:lnTo>
                  <a:pt x="3886200" y="158750"/>
                </a:lnTo>
                <a:lnTo>
                  <a:pt x="3886200" y="793750"/>
                </a:lnTo>
                <a:lnTo>
                  <a:pt x="3878102" y="843909"/>
                </a:lnTo>
                <a:lnTo>
                  <a:pt x="3855557" y="887486"/>
                </a:lnTo>
                <a:lnTo>
                  <a:pt x="3821186" y="921857"/>
                </a:lnTo>
                <a:lnTo>
                  <a:pt x="3777609" y="944402"/>
                </a:lnTo>
                <a:lnTo>
                  <a:pt x="3727450" y="952500"/>
                </a:lnTo>
                <a:lnTo>
                  <a:pt x="2444750" y="952500"/>
                </a:lnTo>
                <a:lnTo>
                  <a:pt x="2394590" y="944402"/>
                </a:lnTo>
                <a:lnTo>
                  <a:pt x="2351013" y="921857"/>
                </a:lnTo>
                <a:lnTo>
                  <a:pt x="2316642" y="887486"/>
                </a:lnTo>
                <a:lnTo>
                  <a:pt x="2294097" y="843909"/>
                </a:lnTo>
                <a:lnTo>
                  <a:pt x="2286000" y="793750"/>
                </a:lnTo>
                <a:lnTo>
                  <a:pt x="2286000" y="158750"/>
                </a:lnTo>
                <a:close/>
              </a:path>
            </a:pathLst>
          </a:custGeom>
          <a:ln w="28575">
            <a:solidFill>
              <a:srgbClr val="00FF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16154" y="510285"/>
            <a:ext cx="1238885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Fibonacci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338074" y="799846"/>
            <a:ext cx="200469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60" dirty="0">
                <a:latin typeface="Times New Roman"/>
                <a:cs typeface="Times New Roman"/>
              </a:rPr>
              <a:t>Aumentando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para</a:t>
            </a:r>
            <a:r>
              <a:rPr sz="1300" spc="95" dirty="0">
                <a:latin typeface="Times New Roman"/>
                <a:cs typeface="Times New Roman"/>
              </a:rPr>
              <a:t> </a:t>
            </a:r>
            <a:r>
              <a:rPr sz="1300" b="1" spc="40" dirty="0">
                <a:latin typeface="Times New Roman"/>
                <a:cs typeface="Times New Roman"/>
              </a:rPr>
              <a:t>fibo(5)</a:t>
            </a:r>
            <a:endParaRPr sz="1300">
              <a:latin typeface="Times New Roman"/>
              <a:cs typeface="Times New Roman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1521586" y="1744662"/>
            <a:ext cx="356870" cy="128905"/>
            <a:chOff x="1521586" y="1744662"/>
            <a:chExt cx="356870" cy="128905"/>
          </a:xfrm>
        </p:grpSpPr>
        <p:sp>
          <p:nvSpPr>
            <p:cNvPr id="8" name="object 8"/>
            <p:cNvSpPr/>
            <p:nvPr/>
          </p:nvSpPr>
          <p:spPr>
            <a:xfrm>
              <a:off x="1527936" y="1751012"/>
              <a:ext cx="344170" cy="116205"/>
            </a:xfrm>
            <a:custGeom>
              <a:avLst/>
              <a:gdLst/>
              <a:ahLst/>
              <a:cxnLst/>
              <a:rect l="l" t="t" r="r" b="b"/>
              <a:pathLst>
                <a:path w="344169" h="116205">
                  <a:moveTo>
                    <a:pt x="343687" y="0"/>
                  </a:moveTo>
                  <a:lnTo>
                    <a:pt x="0" y="0"/>
                  </a:lnTo>
                  <a:lnTo>
                    <a:pt x="0" y="115887"/>
                  </a:lnTo>
                  <a:lnTo>
                    <a:pt x="343687" y="115887"/>
                  </a:lnTo>
                  <a:lnTo>
                    <a:pt x="343687" y="0"/>
                  </a:lnTo>
                  <a:close/>
                </a:path>
              </a:pathLst>
            </a:custGeom>
            <a:solidFill>
              <a:srgbClr val="C7E2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527936" y="1751012"/>
              <a:ext cx="344170" cy="116205"/>
            </a:xfrm>
            <a:custGeom>
              <a:avLst/>
              <a:gdLst/>
              <a:ahLst/>
              <a:cxnLst/>
              <a:rect l="l" t="t" r="r" b="b"/>
              <a:pathLst>
                <a:path w="344169" h="116205">
                  <a:moveTo>
                    <a:pt x="0" y="115887"/>
                  </a:moveTo>
                  <a:lnTo>
                    <a:pt x="343687" y="115887"/>
                  </a:lnTo>
                  <a:lnTo>
                    <a:pt x="343687" y="0"/>
                  </a:lnTo>
                  <a:lnTo>
                    <a:pt x="0" y="0"/>
                  </a:lnTo>
                  <a:lnTo>
                    <a:pt x="0" y="115887"/>
                  </a:lnTo>
                  <a:close/>
                </a:path>
              </a:pathLst>
            </a:custGeom>
            <a:ln w="12700">
              <a:solidFill>
                <a:srgbClr val="0850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1534286" y="1746249"/>
            <a:ext cx="331470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3180">
              <a:lnSpc>
                <a:spcPct val="100000"/>
              </a:lnSpc>
              <a:spcBef>
                <a:spcPts val="100"/>
              </a:spcBef>
            </a:pPr>
            <a:r>
              <a:rPr sz="600" b="1" spc="-10" dirty="0">
                <a:latin typeface="Times New Roman"/>
                <a:cs typeface="Times New Roman"/>
              </a:rPr>
              <a:t>fibo(4)</a:t>
            </a:r>
            <a:endParaRPr sz="600">
              <a:latin typeface="Times New Roman"/>
              <a:cs typeface="Times New Roman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854836" y="2163762"/>
            <a:ext cx="356870" cy="128905"/>
            <a:chOff x="854836" y="2163762"/>
            <a:chExt cx="356870" cy="128905"/>
          </a:xfrm>
        </p:grpSpPr>
        <p:sp>
          <p:nvSpPr>
            <p:cNvPr id="12" name="object 12"/>
            <p:cNvSpPr/>
            <p:nvPr/>
          </p:nvSpPr>
          <p:spPr>
            <a:xfrm>
              <a:off x="861186" y="2170112"/>
              <a:ext cx="344170" cy="116205"/>
            </a:xfrm>
            <a:custGeom>
              <a:avLst/>
              <a:gdLst/>
              <a:ahLst/>
              <a:cxnLst/>
              <a:rect l="l" t="t" r="r" b="b"/>
              <a:pathLst>
                <a:path w="344169" h="116205">
                  <a:moveTo>
                    <a:pt x="343687" y="0"/>
                  </a:moveTo>
                  <a:lnTo>
                    <a:pt x="0" y="0"/>
                  </a:lnTo>
                  <a:lnTo>
                    <a:pt x="0" y="115887"/>
                  </a:lnTo>
                  <a:lnTo>
                    <a:pt x="343687" y="115887"/>
                  </a:lnTo>
                  <a:lnTo>
                    <a:pt x="343687" y="0"/>
                  </a:lnTo>
                  <a:close/>
                </a:path>
              </a:pathLst>
            </a:custGeom>
            <a:solidFill>
              <a:srgbClr val="C7E2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61186" y="2170112"/>
              <a:ext cx="344170" cy="116205"/>
            </a:xfrm>
            <a:custGeom>
              <a:avLst/>
              <a:gdLst/>
              <a:ahLst/>
              <a:cxnLst/>
              <a:rect l="l" t="t" r="r" b="b"/>
              <a:pathLst>
                <a:path w="344169" h="116205">
                  <a:moveTo>
                    <a:pt x="0" y="115887"/>
                  </a:moveTo>
                  <a:lnTo>
                    <a:pt x="343687" y="115887"/>
                  </a:lnTo>
                  <a:lnTo>
                    <a:pt x="343687" y="0"/>
                  </a:lnTo>
                  <a:lnTo>
                    <a:pt x="0" y="0"/>
                  </a:lnTo>
                  <a:lnTo>
                    <a:pt x="0" y="115887"/>
                  </a:lnTo>
                  <a:close/>
                </a:path>
              </a:pathLst>
            </a:custGeom>
            <a:ln w="12700">
              <a:solidFill>
                <a:srgbClr val="0850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867536" y="2165730"/>
            <a:ext cx="331470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5720">
              <a:lnSpc>
                <a:spcPct val="100000"/>
              </a:lnSpc>
              <a:spcBef>
                <a:spcPts val="100"/>
              </a:spcBef>
            </a:pPr>
            <a:r>
              <a:rPr sz="600" b="1" spc="-10" dirty="0">
                <a:latin typeface="Times New Roman"/>
                <a:cs typeface="Times New Roman"/>
              </a:rPr>
              <a:t>fibo(3)</a:t>
            </a:r>
            <a:endParaRPr sz="600">
              <a:latin typeface="Times New Roman"/>
              <a:cs typeface="Times New Roman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2170048" y="2163762"/>
            <a:ext cx="355600" cy="128905"/>
            <a:chOff x="2170048" y="2163762"/>
            <a:chExt cx="355600" cy="128905"/>
          </a:xfrm>
        </p:grpSpPr>
        <p:sp>
          <p:nvSpPr>
            <p:cNvPr id="16" name="object 16"/>
            <p:cNvSpPr/>
            <p:nvPr/>
          </p:nvSpPr>
          <p:spPr>
            <a:xfrm>
              <a:off x="2176398" y="2170112"/>
              <a:ext cx="342900" cy="116205"/>
            </a:xfrm>
            <a:custGeom>
              <a:avLst/>
              <a:gdLst/>
              <a:ahLst/>
              <a:cxnLst/>
              <a:rect l="l" t="t" r="r" b="b"/>
              <a:pathLst>
                <a:path w="342900" h="116205">
                  <a:moveTo>
                    <a:pt x="342900" y="0"/>
                  </a:moveTo>
                  <a:lnTo>
                    <a:pt x="0" y="0"/>
                  </a:lnTo>
                  <a:lnTo>
                    <a:pt x="0" y="115887"/>
                  </a:lnTo>
                  <a:lnTo>
                    <a:pt x="342900" y="115887"/>
                  </a:lnTo>
                  <a:lnTo>
                    <a:pt x="342900" y="0"/>
                  </a:lnTo>
                  <a:close/>
                </a:path>
              </a:pathLst>
            </a:custGeom>
            <a:solidFill>
              <a:srgbClr val="C7E2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2176398" y="2170112"/>
              <a:ext cx="342900" cy="116205"/>
            </a:xfrm>
            <a:custGeom>
              <a:avLst/>
              <a:gdLst/>
              <a:ahLst/>
              <a:cxnLst/>
              <a:rect l="l" t="t" r="r" b="b"/>
              <a:pathLst>
                <a:path w="342900" h="116205">
                  <a:moveTo>
                    <a:pt x="0" y="115887"/>
                  </a:moveTo>
                  <a:lnTo>
                    <a:pt x="342900" y="115887"/>
                  </a:lnTo>
                  <a:lnTo>
                    <a:pt x="342900" y="0"/>
                  </a:lnTo>
                  <a:lnTo>
                    <a:pt x="0" y="0"/>
                  </a:lnTo>
                  <a:lnTo>
                    <a:pt x="0" y="115887"/>
                  </a:lnTo>
                  <a:close/>
                </a:path>
              </a:pathLst>
            </a:custGeom>
            <a:ln w="12700">
              <a:solidFill>
                <a:srgbClr val="0850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2182748" y="2165730"/>
            <a:ext cx="330200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5085">
              <a:lnSpc>
                <a:spcPct val="100000"/>
              </a:lnSpc>
              <a:spcBef>
                <a:spcPts val="100"/>
              </a:spcBef>
            </a:pPr>
            <a:r>
              <a:rPr sz="600" b="1" spc="-10" dirty="0">
                <a:latin typeface="Times New Roman"/>
                <a:cs typeface="Times New Roman"/>
              </a:rPr>
              <a:t>fibo(2)</a:t>
            </a:r>
            <a:endParaRPr sz="600">
              <a:latin typeface="Times New Roman"/>
              <a:cs typeface="Times New Roman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450850" y="2620962"/>
            <a:ext cx="356870" cy="128905"/>
            <a:chOff x="450850" y="2620962"/>
            <a:chExt cx="356870" cy="128905"/>
          </a:xfrm>
        </p:grpSpPr>
        <p:sp>
          <p:nvSpPr>
            <p:cNvPr id="20" name="object 20"/>
            <p:cNvSpPr/>
            <p:nvPr/>
          </p:nvSpPr>
          <p:spPr>
            <a:xfrm>
              <a:off x="457200" y="2627312"/>
              <a:ext cx="344170" cy="116205"/>
            </a:xfrm>
            <a:custGeom>
              <a:avLst/>
              <a:gdLst/>
              <a:ahLst/>
              <a:cxnLst/>
              <a:rect l="l" t="t" r="r" b="b"/>
              <a:pathLst>
                <a:path w="344170" h="116205">
                  <a:moveTo>
                    <a:pt x="343700" y="0"/>
                  </a:moveTo>
                  <a:lnTo>
                    <a:pt x="0" y="0"/>
                  </a:lnTo>
                  <a:lnTo>
                    <a:pt x="0" y="115887"/>
                  </a:lnTo>
                  <a:lnTo>
                    <a:pt x="343700" y="115887"/>
                  </a:lnTo>
                  <a:lnTo>
                    <a:pt x="343700" y="0"/>
                  </a:lnTo>
                  <a:close/>
                </a:path>
              </a:pathLst>
            </a:custGeom>
            <a:solidFill>
              <a:srgbClr val="C7E2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57200" y="2627312"/>
              <a:ext cx="344170" cy="116205"/>
            </a:xfrm>
            <a:custGeom>
              <a:avLst/>
              <a:gdLst/>
              <a:ahLst/>
              <a:cxnLst/>
              <a:rect l="l" t="t" r="r" b="b"/>
              <a:pathLst>
                <a:path w="344170" h="116205">
                  <a:moveTo>
                    <a:pt x="0" y="115887"/>
                  </a:moveTo>
                  <a:lnTo>
                    <a:pt x="343700" y="115887"/>
                  </a:lnTo>
                  <a:lnTo>
                    <a:pt x="343700" y="0"/>
                  </a:lnTo>
                  <a:lnTo>
                    <a:pt x="0" y="0"/>
                  </a:lnTo>
                  <a:lnTo>
                    <a:pt x="0" y="115887"/>
                  </a:lnTo>
                  <a:close/>
                </a:path>
              </a:pathLst>
            </a:custGeom>
            <a:ln w="12700">
              <a:solidFill>
                <a:srgbClr val="0850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463550" y="2622930"/>
            <a:ext cx="331470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4450">
              <a:lnSpc>
                <a:spcPct val="100000"/>
              </a:lnSpc>
              <a:spcBef>
                <a:spcPts val="100"/>
              </a:spcBef>
            </a:pPr>
            <a:r>
              <a:rPr sz="600" b="1" spc="-10" dirty="0">
                <a:latin typeface="Times New Roman"/>
                <a:cs typeface="Times New Roman"/>
              </a:rPr>
              <a:t>fibo(2)</a:t>
            </a:r>
            <a:endParaRPr sz="6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280286" y="2627312"/>
            <a:ext cx="344170" cy="116205"/>
          </a:xfrm>
          <a:prstGeom prst="rect">
            <a:avLst/>
          </a:prstGeom>
          <a:solidFill>
            <a:srgbClr val="C7E2FA"/>
          </a:solidFill>
          <a:ln w="12700">
            <a:solidFill>
              <a:srgbClr val="085091"/>
            </a:solidFill>
          </a:ln>
        </p:spPr>
        <p:txBody>
          <a:bodyPr vert="horz" wrap="square" lIns="0" tIns="8255" rIns="0" bIns="0" rtlCol="0">
            <a:spAutoFit/>
          </a:bodyPr>
          <a:lstStyle/>
          <a:p>
            <a:pPr marL="55244">
              <a:lnSpc>
                <a:spcPct val="100000"/>
              </a:lnSpc>
              <a:spcBef>
                <a:spcPts val="65"/>
              </a:spcBef>
            </a:pPr>
            <a:r>
              <a:rPr sz="600" b="1" spc="-10" dirty="0">
                <a:latin typeface="Times New Roman"/>
                <a:cs typeface="Times New Roman"/>
              </a:rPr>
              <a:t>fibo(</a:t>
            </a:r>
            <a:r>
              <a:rPr sz="600" b="1" cap="small" spc="-10" dirty="0">
                <a:latin typeface="Times New Roman"/>
                <a:cs typeface="Times New Roman"/>
              </a:rPr>
              <a:t>1</a:t>
            </a:r>
            <a:r>
              <a:rPr sz="600" b="1" spc="-10" dirty="0">
                <a:latin typeface="Times New Roman"/>
                <a:cs typeface="Times New Roman"/>
              </a:rPr>
              <a:t>)</a:t>
            </a:r>
            <a:endParaRPr sz="6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76200" y="3084512"/>
            <a:ext cx="342900" cy="116205"/>
          </a:xfrm>
          <a:prstGeom prst="rect">
            <a:avLst/>
          </a:prstGeom>
          <a:solidFill>
            <a:srgbClr val="C7E2FA"/>
          </a:solidFill>
          <a:ln w="12700">
            <a:solidFill>
              <a:srgbClr val="085091"/>
            </a:solidFill>
          </a:ln>
        </p:spPr>
        <p:txBody>
          <a:bodyPr vert="horz" wrap="square" lIns="0" tIns="8255" rIns="0" bIns="0" rtlCol="0">
            <a:spAutoFit/>
          </a:bodyPr>
          <a:lstStyle/>
          <a:p>
            <a:pPr marL="55244">
              <a:lnSpc>
                <a:spcPct val="100000"/>
              </a:lnSpc>
              <a:spcBef>
                <a:spcPts val="65"/>
              </a:spcBef>
            </a:pPr>
            <a:r>
              <a:rPr sz="600" b="1" spc="-10" dirty="0">
                <a:latin typeface="Times New Roman"/>
                <a:cs typeface="Times New Roman"/>
              </a:rPr>
              <a:t>fibo(</a:t>
            </a:r>
            <a:r>
              <a:rPr sz="600" b="1" cap="small" spc="-10" dirty="0">
                <a:latin typeface="Times New Roman"/>
                <a:cs typeface="Times New Roman"/>
              </a:rPr>
              <a:t>1</a:t>
            </a:r>
            <a:r>
              <a:rPr sz="600" b="1" spc="-10" dirty="0">
                <a:latin typeface="Times New Roman"/>
                <a:cs typeface="Times New Roman"/>
              </a:rPr>
              <a:t>)</a:t>
            </a:r>
            <a:endParaRPr sz="6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800100" y="3084512"/>
            <a:ext cx="344170" cy="116205"/>
          </a:xfrm>
          <a:prstGeom prst="rect">
            <a:avLst/>
          </a:prstGeom>
          <a:solidFill>
            <a:srgbClr val="C7E2FA"/>
          </a:solidFill>
          <a:ln w="12700">
            <a:solidFill>
              <a:srgbClr val="085091"/>
            </a:solidFill>
          </a:ln>
        </p:spPr>
        <p:txBody>
          <a:bodyPr vert="horz" wrap="square" lIns="0" tIns="8255" rIns="0" bIns="0" rtlCol="0">
            <a:spAutoFit/>
          </a:bodyPr>
          <a:lstStyle/>
          <a:p>
            <a:pPr marL="47625">
              <a:lnSpc>
                <a:spcPct val="100000"/>
              </a:lnSpc>
              <a:spcBef>
                <a:spcPts val="65"/>
              </a:spcBef>
            </a:pPr>
            <a:r>
              <a:rPr sz="600" b="1" spc="-10" dirty="0">
                <a:latin typeface="Times New Roman"/>
                <a:cs typeface="Times New Roman"/>
              </a:rPr>
              <a:t>fibo(0)</a:t>
            </a:r>
            <a:endParaRPr sz="6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832736" y="2627312"/>
            <a:ext cx="344170" cy="116205"/>
          </a:xfrm>
          <a:prstGeom prst="rect">
            <a:avLst/>
          </a:prstGeom>
          <a:solidFill>
            <a:srgbClr val="C7E2FA"/>
          </a:solidFill>
          <a:ln w="12700">
            <a:solidFill>
              <a:srgbClr val="085091"/>
            </a:solidFill>
          </a:ln>
        </p:spPr>
        <p:txBody>
          <a:bodyPr vert="horz" wrap="square" lIns="0" tIns="8255" rIns="0" bIns="0" rtlCol="0">
            <a:spAutoFit/>
          </a:bodyPr>
          <a:lstStyle/>
          <a:p>
            <a:pPr marL="55244">
              <a:lnSpc>
                <a:spcPct val="100000"/>
              </a:lnSpc>
              <a:spcBef>
                <a:spcPts val="65"/>
              </a:spcBef>
            </a:pPr>
            <a:r>
              <a:rPr sz="600" b="1" spc="-10" dirty="0">
                <a:latin typeface="Times New Roman"/>
                <a:cs typeface="Times New Roman"/>
              </a:rPr>
              <a:t>fibo(</a:t>
            </a:r>
            <a:r>
              <a:rPr sz="600" b="1" cap="small" spc="-10" dirty="0">
                <a:latin typeface="Times New Roman"/>
                <a:cs typeface="Times New Roman"/>
              </a:rPr>
              <a:t>1</a:t>
            </a:r>
            <a:r>
              <a:rPr sz="600" b="1" spc="-10" dirty="0">
                <a:latin typeface="Times New Roman"/>
                <a:cs typeface="Times New Roman"/>
              </a:rPr>
              <a:t>)</a:t>
            </a:r>
            <a:endParaRPr sz="6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557398" y="2627312"/>
            <a:ext cx="342900" cy="116205"/>
          </a:xfrm>
          <a:prstGeom prst="rect">
            <a:avLst/>
          </a:prstGeom>
          <a:solidFill>
            <a:srgbClr val="C7E2FA"/>
          </a:solidFill>
          <a:ln w="12700">
            <a:solidFill>
              <a:srgbClr val="085091"/>
            </a:solidFill>
          </a:ln>
        </p:spPr>
        <p:txBody>
          <a:bodyPr vert="horz" wrap="square" lIns="0" tIns="8255" rIns="0" bIns="0" rtlCol="0">
            <a:spAutoFit/>
          </a:bodyPr>
          <a:lstStyle/>
          <a:p>
            <a:pPr marL="48260">
              <a:lnSpc>
                <a:spcPct val="100000"/>
              </a:lnSpc>
              <a:spcBef>
                <a:spcPts val="65"/>
              </a:spcBef>
            </a:pPr>
            <a:r>
              <a:rPr sz="600" b="1" spc="-10" dirty="0">
                <a:latin typeface="Times New Roman"/>
                <a:cs typeface="Times New Roman"/>
              </a:rPr>
              <a:t>fibo(0)</a:t>
            </a:r>
            <a:endParaRPr sz="600">
              <a:latin typeface="Times New Roman"/>
              <a:cs typeface="Times New Roman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239649" y="1772157"/>
            <a:ext cx="2497455" cy="1312545"/>
            <a:chOff x="239649" y="1772157"/>
            <a:chExt cx="2497455" cy="1312545"/>
          </a:xfrm>
        </p:grpSpPr>
        <p:sp>
          <p:nvSpPr>
            <p:cNvPr id="29" name="object 29"/>
            <p:cNvSpPr/>
            <p:nvPr/>
          </p:nvSpPr>
          <p:spPr>
            <a:xfrm>
              <a:off x="247650" y="1859660"/>
              <a:ext cx="2481580" cy="1224915"/>
            </a:xfrm>
            <a:custGeom>
              <a:avLst/>
              <a:gdLst/>
              <a:ahLst/>
              <a:cxnLst/>
              <a:rect l="l" t="t" r="r" b="b"/>
              <a:pathLst>
                <a:path w="2481580" h="1224914">
                  <a:moveTo>
                    <a:pt x="724662" y="1224915"/>
                  </a:moveTo>
                  <a:lnTo>
                    <a:pt x="723176" y="1219327"/>
                  </a:lnTo>
                  <a:lnTo>
                    <a:pt x="706945" y="1158240"/>
                  </a:lnTo>
                  <a:lnTo>
                    <a:pt x="705993" y="1154176"/>
                  </a:lnTo>
                  <a:lnTo>
                    <a:pt x="701548" y="1151636"/>
                  </a:lnTo>
                  <a:lnTo>
                    <a:pt x="693166" y="1153922"/>
                  </a:lnTo>
                  <a:lnTo>
                    <a:pt x="690626" y="1158240"/>
                  </a:lnTo>
                  <a:lnTo>
                    <a:pt x="698347" y="1187411"/>
                  </a:lnTo>
                  <a:lnTo>
                    <a:pt x="387350" y="877951"/>
                  </a:lnTo>
                  <a:lnTo>
                    <a:pt x="381787" y="883513"/>
                  </a:lnTo>
                  <a:lnTo>
                    <a:pt x="376555" y="877570"/>
                  </a:lnTo>
                  <a:lnTo>
                    <a:pt x="28270" y="1188923"/>
                  </a:lnTo>
                  <a:lnTo>
                    <a:pt x="36195" y="1164336"/>
                  </a:lnTo>
                  <a:lnTo>
                    <a:pt x="37592" y="1160145"/>
                  </a:lnTo>
                  <a:lnTo>
                    <a:pt x="35306" y="1155700"/>
                  </a:lnTo>
                  <a:lnTo>
                    <a:pt x="31115" y="1154430"/>
                  </a:lnTo>
                  <a:lnTo>
                    <a:pt x="26924" y="1153033"/>
                  </a:lnTo>
                  <a:lnTo>
                    <a:pt x="22479" y="1155319"/>
                  </a:lnTo>
                  <a:lnTo>
                    <a:pt x="21209" y="1159510"/>
                  </a:lnTo>
                  <a:lnTo>
                    <a:pt x="0" y="1224915"/>
                  </a:lnTo>
                  <a:lnTo>
                    <a:pt x="22225" y="1220343"/>
                  </a:lnTo>
                  <a:lnTo>
                    <a:pt x="71628" y="1210183"/>
                  </a:lnTo>
                  <a:lnTo>
                    <a:pt x="74422" y="1205992"/>
                  </a:lnTo>
                  <a:lnTo>
                    <a:pt x="73533" y="1201801"/>
                  </a:lnTo>
                  <a:lnTo>
                    <a:pt x="72644" y="1197483"/>
                  </a:lnTo>
                  <a:lnTo>
                    <a:pt x="68453" y="1194689"/>
                  </a:lnTo>
                  <a:lnTo>
                    <a:pt x="38950" y="1200734"/>
                  </a:lnTo>
                  <a:lnTo>
                    <a:pt x="381533" y="894473"/>
                  </a:lnTo>
                  <a:lnTo>
                    <a:pt x="687158" y="1198702"/>
                  </a:lnTo>
                  <a:lnTo>
                    <a:pt x="662178" y="1192149"/>
                  </a:lnTo>
                  <a:lnTo>
                    <a:pt x="657987" y="1191006"/>
                  </a:lnTo>
                  <a:lnTo>
                    <a:pt x="653669" y="1193673"/>
                  </a:lnTo>
                  <a:lnTo>
                    <a:pt x="651383" y="1202055"/>
                  </a:lnTo>
                  <a:lnTo>
                    <a:pt x="653923" y="1206373"/>
                  </a:lnTo>
                  <a:lnTo>
                    <a:pt x="724662" y="1224915"/>
                  </a:lnTo>
                  <a:close/>
                </a:path>
                <a:path w="2481580" h="1224914">
                  <a:moveTo>
                    <a:pt x="1204087" y="767715"/>
                  </a:moveTo>
                  <a:lnTo>
                    <a:pt x="1202651" y="763905"/>
                  </a:lnTo>
                  <a:lnTo>
                    <a:pt x="1178433" y="699262"/>
                  </a:lnTo>
                  <a:lnTo>
                    <a:pt x="1173861" y="697103"/>
                  </a:lnTo>
                  <a:lnTo>
                    <a:pt x="1169797" y="698627"/>
                  </a:lnTo>
                  <a:lnTo>
                    <a:pt x="1165606" y="700278"/>
                  </a:lnTo>
                  <a:lnTo>
                    <a:pt x="1163574" y="704850"/>
                  </a:lnTo>
                  <a:lnTo>
                    <a:pt x="1174178" y="733044"/>
                  </a:lnTo>
                  <a:lnTo>
                    <a:pt x="790067" y="420243"/>
                  </a:lnTo>
                  <a:lnTo>
                    <a:pt x="785050" y="426339"/>
                  </a:lnTo>
                  <a:lnTo>
                    <a:pt x="779907" y="420243"/>
                  </a:lnTo>
                  <a:lnTo>
                    <a:pt x="411137" y="732409"/>
                  </a:lnTo>
                  <a:lnTo>
                    <a:pt x="419735" y="708152"/>
                  </a:lnTo>
                  <a:lnTo>
                    <a:pt x="421132" y="704088"/>
                  </a:lnTo>
                  <a:lnTo>
                    <a:pt x="418973" y="699516"/>
                  </a:lnTo>
                  <a:lnTo>
                    <a:pt x="414782" y="697992"/>
                  </a:lnTo>
                  <a:lnTo>
                    <a:pt x="410718" y="696595"/>
                  </a:lnTo>
                  <a:lnTo>
                    <a:pt x="406146" y="698754"/>
                  </a:lnTo>
                  <a:lnTo>
                    <a:pt x="404749" y="702818"/>
                  </a:lnTo>
                  <a:lnTo>
                    <a:pt x="381762" y="767715"/>
                  </a:lnTo>
                  <a:lnTo>
                    <a:pt x="405523" y="763524"/>
                  </a:lnTo>
                  <a:lnTo>
                    <a:pt x="453771" y="755015"/>
                  </a:lnTo>
                  <a:lnTo>
                    <a:pt x="456692" y="750824"/>
                  </a:lnTo>
                  <a:lnTo>
                    <a:pt x="455168" y="742188"/>
                  </a:lnTo>
                  <a:lnTo>
                    <a:pt x="450977" y="739394"/>
                  </a:lnTo>
                  <a:lnTo>
                    <a:pt x="421246" y="744626"/>
                  </a:lnTo>
                  <a:lnTo>
                    <a:pt x="785202" y="436664"/>
                  </a:lnTo>
                  <a:lnTo>
                    <a:pt x="1164145" y="745337"/>
                  </a:lnTo>
                  <a:lnTo>
                    <a:pt x="1138682" y="741299"/>
                  </a:lnTo>
                  <a:lnTo>
                    <a:pt x="1134364" y="740664"/>
                  </a:lnTo>
                  <a:lnTo>
                    <a:pt x="1130300" y="743585"/>
                  </a:lnTo>
                  <a:lnTo>
                    <a:pt x="1129665" y="747903"/>
                  </a:lnTo>
                  <a:lnTo>
                    <a:pt x="1128903" y="752348"/>
                  </a:lnTo>
                  <a:lnTo>
                    <a:pt x="1131951" y="756412"/>
                  </a:lnTo>
                  <a:lnTo>
                    <a:pt x="1136269" y="757047"/>
                  </a:lnTo>
                  <a:lnTo>
                    <a:pt x="1204087" y="767715"/>
                  </a:lnTo>
                  <a:close/>
                </a:path>
                <a:path w="2481580" h="1224914">
                  <a:moveTo>
                    <a:pt x="2100326" y="310515"/>
                  </a:moveTo>
                  <a:lnTo>
                    <a:pt x="2061210" y="253873"/>
                  </a:lnTo>
                  <a:lnTo>
                    <a:pt x="2058670" y="250317"/>
                  </a:lnTo>
                  <a:lnTo>
                    <a:pt x="2053717" y="249428"/>
                  </a:lnTo>
                  <a:lnTo>
                    <a:pt x="2050161" y="251968"/>
                  </a:lnTo>
                  <a:lnTo>
                    <a:pt x="2046605" y="254381"/>
                  </a:lnTo>
                  <a:lnTo>
                    <a:pt x="2045589" y="259334"/>
                  </a:lnTo>
                  <a:lnTo>
                    <a:pt x="2048129" y="262890"/>
                  </a:lnTo>
                  <a:lnTo>
                    <a:pt x="2062734" y="284073"/>
                  </a:lnTo>
                  <a:lnTo>
                    <a:pt x="1455928" y="0"/>
                  </a:lnTo>
                  <a:lnTo>
                    <a:pt x="1452562" y="7239"/>
                  </a:lnTo>
                  <a:lnTo>
                    <a:pt x="1449324" y="0"/>
                  </a:lnTo>
                  <a:lnTo>
                    <a:pt x="822807" y="284518"/>
                  </a:lnTo>
                  <a:lnTo>
                    <a:pt x="837692" y="263525"/>
                  </a:lnTo>
                  <a:lnTo>
                    <a:pt x="840232" y="259969"/>
                  </a:lnTo>
                  <a:lnTo>
                    <a:pt x="839343" y="255016"/>
                  </a:lnTo>
                  <a:lnTo>
                    <a:pt x="832231" y="249936"/>
                  </a:lnTo>
                  <a:lnTo>
                    <a:pt x="827278" y="250825"/>
                  </a:lnTo>
                  <a:lnTo>
                    <a:pt x="824738" y="254381"/>
                  </a:lnTo>
                  <a:lnTo>
                    <a:pt x="784987" y="310515"/>
                  </a:lnTo>
                  <a:lnTo>
                    <a:pt x="853313" y="317500"/>
                  </a:lnTo>
                  <a:lnTo>
                    <a:pt x="857758" y="317881"/>
                  </a:lnTo>
                  <a:lnTo>
                    <a:pt x="861568" y="314706"/>
                  </a:lnTo>
                  <a:lnTo>
                    <a:pt x="861974" y="311150"/>
                  </a:lnTo>
                  <a:lnTo>
                    <a:pt x="862584" y="305943"/>
                  </a:lnTo>
                  <a:lnTo>
                    <a:pt x="859409" y="302133"/>
                  </a:lnTo>
                  <a:lnTo>
                    <a:pt x="854964" y="301625"/>
                  </a:lnTo>
                  <a:lnTo>
                    <a:pt x="829348" y="299021"/>
                  </a:lnTo>
                  <a:lnTo>
                    <a:pt x="1452448" y="16002"/>
                  </a:lnTo>
                  <a:lnTo>
                    <a:pt x="2056015" y="298551"/>
                  </a:lnTo>
                  <a:lnTo>
                    <a:pt x="2026031" y="301244"/>
                  </a:lnTo>
                  <a:lnTo>
                    <a:pt x="2022856" y="305054"/>
                  </a:lnTo>
                  <a:lnTo>
                    <a:pt x="2023618" y="313817"/>
                  </a:lnTo>
                  <a:lnTo>
                    <a:pt x="2027428" y="317119"/>
                  </a:lnTo>
                  <a:lnTo>
                    <a:pt x="2031873" y="316611"/>
                  </a:lnTo>
                  <a:lnTo>
                    <a:pt x="2094611" y="311023"/>
                  </a:lnTo>
                  <a:lnTo>
                    <a:pt x="2100326" y="310515"/>
                  </a:lnTo>
                  <a:close/>
                </a:path>
                <a:path w="2481580" h="1224914">
                  <a:moveTo>
                    <a:pt x="2481326" y="767715"/>
                  </a:moveTo>
                  <a:lnTo>
                    <a:pt x="2479802" y="763016"/>
                  </a:lnTo>
                  <a:lnTo>
                    <a:pt x="2460117" y="702310"/>
                  </a:lnTo>
                  <a:lnTo>
                    <a:pt x="2458847" y="698119"/>
                  </a:lnTo>
                  <a:lnTo>
                    <a:pt x="2454402" y="695833"/>
                  </a:lnTo>
                  <a:lnTo>
                    <a:pt x="2450211" y="697103"/>
                  </a:lnTo>
                  <a:lnTo>
                    <a:pt x="2446020" y="698500"/>
                  </a:lnTo>
                  <a:lnTo>
                    <a:pt x="2443734" y="702945"/>
                  </a:lnTo>
                  <a:lnTo>
                    <a:pt x="2445004" y="707136"/>
                  </a:lnTo>
                  <a:lnTo>
                    <a:pt x="2452928" y="731583"/>
                  </a:lnTo>
                  <a:lnTo>
                    <a:pt x="2105533" y="420370"/>
                  </a:lnTo>
                  <a:lnTo>
                    <a:pt x="2100262" y="426339"/>
                  </a:lnTo>
                  <a:lnTo>
                    <a:pt x="2094611" y="420751"/>
                  </a:lnTo>
                  <a:lnTo>
                    <a:pt x="1783727" y="730199"/>
                  </a:lnTo>
                  <a:lnTo>
                    <a:pt x="1791462" y="701040"/>
                  </a:lnTo>
                  <a:lnTo>
                    <a:pt x="1788922" y="696722"/>
                  </a:lnTo>
                  <a:lnTo>
                    <a:pt x="1780413" y="694436"/>
                  </a:lnTo>
                  <a:lnTo>
                    <a:pt x="1776095" y="696976"/>
                  </a:lnTo>
                  <a:lnTo>
                    <a:pt x="1757299" y="767715"/>
                  </a:lnTo>
                  <a:lnTo>
                    <a:pt x="1778660" y="762127"/>
                  </a:lnTo>
                  <a:lnTo>
                    <a:pt x="1823847" y="750316"/>
                  </a:lnTo>
                  <a:lnTo>
                    <a:pt x="1828038" y="749173"/>
                  </a:lnTo>
                  <a:lnTo>
                    <a:pt x="1830578" y="744855"/>
                  </a:lnTo>
                  <a:lnTo>
                    <a:pt x="1829562" y="740664"/>
                  </a:lnTo>
                  <a:lnTo>
                    <a:pt x="1828419" y="736473"/>
                  </a:lnTo>
                  <a:lnTo>
                    <a:pt x="1824101" y="733806"/>
                  </a:lnTo>
                  <a:lnTo>
                    <a:pt x="1819910" y="734949"/>
                  </a:lnTo>
                  <a:lnTo>
                    <a:pt x="1794776" y="741527"/>
                  </a:lnTo>
                  <a:lnTo>
                    <a:pt x="2100529" y="437286"/>
                  </a:lnTo>
                  <a:lnTo>
                    <a:pt x="2442502" y="743496"/>
                  </a:lnTo>
                  <a:lnTo>
                    <a:pt x="2412873" y="737362"/>
                  </a:lnTo>
                  <a:lnTo>
                    <a:pt x="2408682" y="740156"/>
                  </a:lnTo>
                  <a:lnTo>
                    <a:pt x="2406904" y="748792"/>
                  </a:lnTo>
                  <a:lnTo>
                    <a:pt x="2409698" y="752983"/>
                  </a:lnTo>
                  <a:lnTo>
                    <a:pt x="2481326" y="76771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239649" y="1772170"/>
              <a:ext cx="2497455" cy="1312545"/>
            </a:xfrm>
            <a:custGeom>
              <a:avLst/>
              <a:gdLst/>
              <a:ahLst/>
              <a:cxnLst/>
              <a:rect l="l" t="t" r="r" b="b"/>
              <a:pathLst>
                <a:path w="2497455" h="1312545">
                  <a:moveTo>
                    <a:pt x="15875" y="1248905"/>
                  </a:moveTo>
                  <a:lnTo>
                    <a:pt x="0" y="1248905"/>
                  </a:lnTo>
                  <a:lnTo>
                    <a:pt x="0" y="1312405"/>
                  </a:lnTo>
                  <a:lnTo>
                    <a:pt x="15875" y="1312405"/>
                  </a:lnTo>
                  <a:lnTo>
                    <a:pt x="15875" y="1248905"/>
                  </a:lnTo>
                  <a:close/>
                </a:path>
                <a:path w="2497455" h="1312545">
                  <a:moveTo>
                    <a:pt x="15875" y="1137780"/>
                  </a:moveTo>
                  <a:lnTo>
                    <a:pt x="0" y="1137780"/>
                  </a:lnTo>
                  <a:lnTo>
                    <a:pt x="0" y="1201280"/>
                  </a:lnTo>
                  <a:lnTo>
                    <a:pt x="15875" y="1201280"/>
                  </a:lnTo>
                  <a:lnTo>
                    <a:pt x="15875" y="1137780"/>
                  </a:lnTo>
                  <a:close/>
                </a:path>
                <a:path w="2497455" h="1312545">
                  <a:moveTo>
                    <a:pt x="15875" y="1026655"/>
                  </a:moveTo>
                  <a:lnTo>
                    <a:pt x="0" y="1026655"/>
                  </a:lnTo>
                  <a:lnTo>
                    <a:pt x="0" y="1090155"/>
                  </a:lnTo>
                  <a:lnTo>
                    <a:pt x="15875" y="1090155"/>
                  </a:lnTo>
                  <a:lnTo>
                    <a:pt x="15875" y="1026655"/>
                  </a:lnTo>
                  <a:close/>
                </a:path>
                <a:path w="2497455" h="1312545">
                  <a:moveTo>
                    <a:pt x="15875" y="915530"/>
                  </a:moveTo>
                  <a:lnTo>
                    <a:pt x="0" y="915530"/>
                  </a:lnTo>
                  <a:lnTo>
                    <a:pt x="0" y="979030"/>
                  </a:lnTo>
                  <a:lnTo>
                    <a:pt x="15875" y="979030"/>
                  </a:lnTo>
                  <a:lnTo>
                    <a:pt x="15875" y="915530"/>
                  </a:lnTo>
                  <a:close/>
                </a:path>
                <a:path w="2497455" h="1312545">
                  <a:moveTo>
                    <a:pt x="116713" y="905116"/>
                  </a:moveTo>
                  <a:lnTo>
                    <a:pt x="53213" y="905116"/>
                  </a:lnTo>
                  <a:lnTo>
                    <a:pt x="53213" y="920991"/>
                  </a:lnTo>
                  <a:lnTo>
                    <a:pt x="116713" y="920991"/>
                  </a:lnTo>
                  <a:lnTo>
                    <a:pt x="116713" y="905116"/>
                  </a:lnTo>
                  <a:close/>
                </a:path>
                <a:path w="2497455" h="1312545">
                  <a:moveTo>
                    <a:pt x="217538" y="913130"/>
                  </a:moveTo>
                  <a:lnTo>
                    <a:pt x="203860" y="905116"/>
                  </a:lnTo>
                  <a:lnTo>
                    <a:pt x="158242" y="878446"/>
                  </a:lnTo>
                  <a:lnTo>
                    <a:pt x="154432" y="876287"/>
                  </a:lnTo>
                  <a:lnTo>
                    <a:pt x="149606" y="877557"/>
                  </a:lnTo>
                  <a:lnTo>
                    <a:pt x="147320" y="881367"/>
                  </a:lnTo>
                  <a:lnTo>
                    <a:pt x="145161" y="885050"/>
                  </a:lnTo>
                  <a:lnTo>
                    <a:pt x="146431" y="890003"/>
                  </a:lnTo>
                  <a:lnTo>
                    <a:pt x="150241" y="892162"/>
                  </a:lnTo>
                  <a:lnTo>
                    <a:pt x="172402" y="905116"/>
                  </a:lnTo>
                  <a:lnTo>
                    <a:pt x="164338" y="905116"/>
                  </a:lnTo>
                  <a:lnTo>
                    <a:pt x="164338" y="920991"/>
                  </a:lnTo>
                  <a:lnTo>
                    <a:pt x="172631" y="920991"/>
                  </a:lnTo>
                  <a:lnTo>
                    <a:pt x="186118" y="913130"/>
                  </a:lnTo>
                  <a:lnTo>
                    <a:pt x="150241" y="934072"/>
                  </a:lnTo>
                  <a:lnTo>
                    <a:pt x="146431" y="936231"/>
                  </a:lnTo>
                  <a:lnTo>
                    <a:pt x="145161" y="941057"/>
                  </a:lnTo>
                  <a:lnTo>
                    <a:pt x="147320" y="944867"/>
                  </a:lnTo>
                  <a:lnTo>
                    <a:pt x="149606" y="948677"/>
                  </a:lnTo>
                  <a:lnTo>
                    <a:pt x="154432" y="949947"/>
                  </a:lnTo>
                  <a:lnTo>
                    <a:pt x="158242" y="947661"/>
                  </a:lnTo>
                  <a:lnTo>
                    <a:pt x="204025" y="920991"/>
                  </a:lnTo>
                  <a:lnTo>
                    <a:pt x="217538" y="913130"/>
                  </a:lnTo>
                  <a:close/>
                </a:path>
                <a:path w="2497455" h="1312545">
                  <a:moveTo>
                    <a:pt x="397764" y="791705"/>
                  </a:moveTo>
                  <a:lnTo>
                    <a:pt x="381889" y="791705"/>
                  </a:lnTo>
                  <a:lnTo>
                    <a:pt x="381889" y="855205"/>
                  </a:lnTo>
                  <a:lnTo>
                    <a:pt x="397764" y="855205"/>
                  </a:lnTo>
                  <a:lnTo>
                    <a:pt x="397764" y="791705"/>
                  </a:lnTo>
                  <a:close/>
                </a:path>
                <a:path w="2497455" h="1312545">
                  <a:moveTo>
                    <a:pt x="397764" y="680580"/>
                  </a:moveTo>
                  <a:lnTo>
                    <a:pt x="381889" y="680580"/>
                  </a:lnTo>
                  <a:lnTo>
                    <a:pt x="381889" y="744080"/>
                  </a:lnTo>
                  <a:lnTo>
                    <a:pt x="397764" y="744080"/>
                  </a:lnTo>
                  <a:lnTo>
                    <a:pt x="397764" y="680580"/>
                  </a:lnTo>
                  <a:close/>
                </a:path>
                <a:path w="2497455" h="1312545">
                  <a:moveTo>
                    <a:pt x="397764" y="569455"/>
                  </a:moveTo>
                  <a:lnTo>
                    <a:pt x="381889" y="569455"/>
                  </a:lnTo>
                  <a:lnTo>
                    <a:pt x="381889" y="632955"/>
                  </a:lnTo>
                  <a:lnTo>
                    <a:pt x="397764" y="632955"/>
                  </a:lnTo>
                  <a:lnTo>
                    <a:pt x="397764" y="569455"/>
                  </a:lnTo>
                  <a:close/>
                </a:path>
                <a:path w="2497455" h="1312545">
                  <a:moveTo>
                    <a:pt x="397764" y="458330"/>
                  </a:moveTo>
                  <a:lnTo>
                    <a:pt x="381889" y="458330"/>
                  </a:lnTo>
                  <a:lnTo>
                    <a:pt x="381889" y="521830"/>
                  </a:lnTo>
                  <a:lnTo>
                    <a:pt x="397764" y="521830"/>
                  </a:lnTo>
                  <a:lnTo>
                    <a:pt x="397764" y="458330"/>
                  </a:lnTo>
                  <a:close/>
                </a:path>
                <a:path w="2497455" h="1312545">
                  <a:moveTo>
                    <a:pt x="498475" y="447916"/>
                  </a:moveTo>
                  <a:lnTo>
                    <a:pt x="434975" y="447916"/>
                  </a:lnTo>
                  <a:lnTo>
                    <a:pt x="434975" y="463791"/>
                  </a:lnTo>
                  <a:lnTo>
                    <a:pt x="498475" y="463791"/>
                  </a:lnTo>
                  <a:lnTo>
                    <a:pt x="498475" y="447916"/>
                  </a:lnTo>
                  <a:close/>
                </a:path>
                <a:path w="2497455" h="1312545">
                  <a:moveTo>
                    <a:pt x="621652" y="455930"/>
                  </a:moveTo>
                  <a:lnTo>
                    <a:pt x="607936" y="447916"/>
                  </a:lnTo>
                  <a:lnTo>
                    <a:pt x="562229" y="421246"/>
                  </a:lnTo>
                  <a:lnTo>
                    <a:pt x="558419" y="419087"/>
                  </a:lnTo>
                  <a:lnTo>
                    <a:pt x="553593" y="420357"/>
                  </a:lnTo>
                  <a:lnTo>
                    <a:pt x="551434" y="424167"/>
                  </a:lnTo>
                  <a:lnTo>
                    <a:pt x="549148" y="427850"/>
                  </a:lnTo>
                  <a:lnTo>
                    <a:pt x="550418" y="432803"/>
                  </a:lnTo>
                  <a:lnTo>
                    <a:pt x="554228" y="434962"/>
                  </a:lnTo>
                  <a:lnTo>
                    <a:pt x="576389" y="447916"/>
                  </a:lnTo>
                  <a:lnTo>
                    <a:pt x="546100" y="447916"/>
                  </a:lnTo>
                  <a:lnTo>
                    <a:pt x="546100" y="463791"/>
                  </a:lnTo>
                  <a:lnTo>
                    <a:pt x="576618" y="463791"/>
                  </a:lnTo>
                  <a:lnTo>
                    <a:pt x="590105" y="455930"/>
                  </a:lnTo>
                  <a:lnTo>
                    <a:pt x="554228" y="476872"/>
                  </a:lnTo>
                  <a:lnTo>
                    <a:pt x="550418" y="479031"/>
                  </a:lnTo>
                  <a:lnTo>
                    <a:pt x="549148" y="483857"/>
                  </a:lnTo>
                  <a:lnTo>
                    <a:pt x="551434" y="487667"/>
                  </a:lnTo>
                  <a:lnTo>
                    <a:pt x="553593" y="491477"/>
                  </a:lnTo>
                  <a:lnTo>
                    <a:pt x="558419" y="492747"/>
                  </a:lnTo>
                  <a:lnTo>
                    <a:pt x="562229" y="490461"/>
                  </a:lnTo>
                  <a:lnTo>
                    <a:pt x="608114" y="463791"/>
                  </a:lnTo>
                  <a:lnTo>
                    <a:pt x="621652" y="455930"/>
                  </a:lnTo>
                  <a:close/>
                </a:path>
                <a:path w="2497455" h="1312545">
                  <a:moveTo>
                    <a:pt x="633603" y="885050"/>
                  </a:moveTo>
                  <a:lnTo>
                    <a:pt x="631444" y="881367"/>
                  </a:lnTo>
                  <a:lnTo>
                    <a:pt x="629285" y="877557"/>
                  </a:lnTo>
                  <a:lnTo>
                    <a:pt x="624332" y="876287"/>
                  </a:lnTo>
                  <a:lnTo>
                    <a:pt x="561213" y="913130"/>
                  </a:lnTo>
                  <a:lnTo>
                    <a:pt x="620649" y="947661"/>
                  </a:lnTo>
                  <a:lnTo>
                    <a:pt x="624332" y="949947"/>
                  </a:lnTo>
                  <a:lnTo>
                    <a:pt x="629285" y="948677"/>
                  </a:lnTo>
                  <a:lnTo>
                    <a:pt x="633603" y="941057"/>
                  </a:lnTo>
                  <a:lnTo>
                    <a:pt x="632333" y="936231"/>
                  </a:lnTo>
                  <a:lnTo>
                    <a:pt x="628523" y="934072"/>
                  </a:lnTo>
                  <a:lnTo>
                    <a:pt x="604380" y="919975"/>
                  </a:lnTo>
                  <a:lnTo>
                    <a:pt x="592632" y="913130"/>
                  </a:lnTo>
                  <a:lnTo>
                    <a:pt x="604380" y="906259"/>
                  </a:lnTo>
                  <a:lnTo>
                    <a:pt x="628523" y="892162"/>
                  </a:lnTo>
                  <a:lnTo>
                    <a:pt x="632333" y="890003"/>
                  </a:lnTo>
                  <a:lnTo>
                    <a:pt x="633603" y="885050"/>
                  </a:lnTo>
                  <a:close/>
                </a:path>
                <a:path w="2497455" h="1312545">
                  <a:moveTo>
                    <a:pt x="687451" y="905116"/>
                  </a:moveTo>
                  <a:lnTo>
                    <a:pt x="623951" y="905116"/>
                  </a:lnTo>
                  <a:lnTo>
                    <a:pt x="623951" y="920991"/>
                  </a:lnTo>
                  <a:lnTo>
                    <a:pt x="687451" y="920991"/>
                  </a:lnTo>
                  <a:lnTo>
                    <a:pt x="687451" y="905116"/>
                  </a:lnTo>
                  <a:close/>
                </a:path>
                <a:path w="2497455" h="1312545">
                  <a:moveTo>
                    <a:pt x="740664" y="1248778"/>
                  </a:moveTo>
                  <a:lnTo>
                    <a:pt x="724789" y="1248778"/>
                  </a:lnTo>
                  <a:lnTo>
                    <a:pt x="724789" y="1312278"/>
                  </a:lnTo>
                  <a:lnTo>
                    <a:pt x="740664" y="1312278"/>
                  </a:lnTo>
                  <a:lnTo>
                    <a:pt x="740664" y="1248778"/>
                  </a:lnTo>
                  <a:close/>
                </a:path>
                <a:path w="2497455" h="1312545">
                  <a:moveTo>
                    <a:pt x="740664" y="1137653"/>
                  </a:moveTo>
                  <a:lnTo>
                    <a:pt x="724789" y="1137653"/>
                  </a:lnTo>
                  <a:lnTo>
                    <a:pt x="724789" y="1201153"/>
                  </a:lnTo>
                  <a:lnTo>
                    <a:pt x="740664" y="1201153"/>
                  </a:lnTo>
                  <a:lnTo>
                    <a:pt x="740664" y="1137653"/>
                  </a:lnTo>
                  <a:close/>
                </a:path>
                <a:path w="2497455" h="1312545">
                  <a:moveTo>
                    <a:pt x="740664" y="1026528"/>
                  </a:moveTo>
                  <a:lnTo>
                    <a:pt x="724789" y="1026528"/>
                  </a:lnTo>
                  <a:lnTo>
                    <a:pt x="724789" y="1090028"/>
                  </a:lnTo>
                  <a:lnTo>
                    <a:pt x="740664" y="1090028"/>
                  </a:lnTo>
                  <a:lnTo>
                    <a:pt x="740664" y="1026528"/>
                  </a:lnTo>
                  <a:close/>
                </a:path>
                <a:path w="2497455" h="1312545">
                  <a:moveTo>
                    <a:pt x="740664" y="915403"/>
                  </a:moveTo>
                  <a:lnTo>
                    <a:pt x="724789" y="915403"/>
                  </a:lnTo>
                  <a:lnTo>
                    <a:pt x="724789" y="978903"/>
                  </a:lnTo>
                  <a:lnTo>
                    <a:pt x="740664" y="978903"/>
                  </a:lnTo>
                  <a:lnTo>
                    <a:pt x="740664" y="915403"/>
                  </a:lnTo>
                  <a:close/>
                </a:path>
                <a:path w="2497455" h="1312545">
                  <a:moveTo>
                    <a:pt x="800989" y="334505"/>
                  </a:moveTo>
                  <a:lnTo>
                    <a:pt x="785114" y="334505"/>
                  </a:lnTo>
                  <a:lnTo>
                    <a:pt x="785114" y="398005"/>
                  </a:lnTo>
                  <a:lnTo>
                    <a:pt x="800989" y="398005"/>
                  </a:lnTo>
                  <a:lnTo>
                    <a:pt x="800989" y="334505"/>
                  </a:lnTo>
                  <a:close/>
                </a:path>
                <a:path w="2497455" h="1312545">
                  <a:moveTo>
                    <a:pt x="800989" y="223380"/>
                  </a:moveTo>
                  <a:lnTo>
                    <a:pt x="785114" y="223380"/>
                  </a:lnTo>
                  <a:lnTo>
                    <a:pt x="785114" y="286880"/>
                  </a:lnTo>
                  <a:lnTo>
                    <a:pt x="800989" y="286880"/>
                  </a:lnTo>
                  <a:lnTo>
                    <a:pt x="800989" y="223380"/>
                  </a:lnTo>
                  <a:close/>
                </a:path>
                <a:path w="2497455" h="1312545">
                  <a:moveTo>
                    <a:pt x="800989" y="112255"/>
                  </a:moveTo>
                  <a:lnTo>
                    <a:pt x="785114" y="112255"/>
                  </a:lnTo>
                  <a:lnTo>
                    <a:pt x="785114" y="175755"/>
                  </a:lnTo>
                  <a:lnTo>
                    <a:pt x="800989" y="175755"/>
                  </a:lnTo>
                  <a:lnTo>
                    <a:pt x="800989" y="112255"/>
                  </a:lnTo>
                  <a:close/>
                </a:path>
                <a:path w="2497455" h="1312545">
                  <a:moveTo>
                    <a:pt x="828675" y="28816"/>
                  </a:moveTo>
                  <a:lnTo>
                    <a:pt x="788670" y="28816"/>
                  </a:lnTo>
                  <a:lnTo>
                    <a:pt x="785114" y="32372"/>
                  </a:lnTo>
                  <a:lnTo>
                    <a:pt x="785114" y="64630"/>
                  </a:lnTo>
                  <a:lnTo>
                    <a:pt x="800989" y="64630"/>
                  </a:lnTo>
                  <a:lnTo>
                    <a:pt x="800989" y="44691"/>
                  </a:lnTo>
                  <a:lnTo>
                    <a:pt x="828675" y="44691"/>
                  </a:lnTo>
                  <a:lnTo>
                    <a:pt x="828675" y="36817"/>
                  </a:lnTo>
                  <a:lnTo>
                    <a:pt x="828675" y="28816"/>
                  </a:lnTo>
                  <a:close/>
                </a:path>
                <a:path w="2497455" h="1312545">
                  <a:moveTo>
                    <a:pt x="939800" y="28816"/>
                  </a:moveTo>
                  <a:lnTo>
                    <a:pt x="876300" y="28816"/>
                  </a:lnTo>
                  <a:lnTo>
                    <a:pt x="876300" y="44691"/>
                  </a:lnTo>
                  <a:lnTo>
                    <a:pt x="939800" y="44691"/>
                  </a:lnTo>
                  <a:lnTo>
                    <a:pt x="939800" y="28816"/>
                  </a:lnTo>
                  <a:close/>
                </a:path>
                <a:path w="2497455" h="1312545">
                  <a:moveTo>
                    <a:pt x="1050925" y="28816"/>
                  </a:moveTo>
                  <a:lnTo>
                    <a:pt x="987425" y="28816"/>
                  </a:lnTo>
                  <a:lnTo>
                    <a:pt x="987425" y="44691"/>
                  </a:lnTo>
                  <a:lnTo>
                    <a:pt x="1050925" y="44691"/>
                  </a:lnTo>
                  <a:lnTo>
                    <a:pt x="1050925" y="28816"/>
                  </a:lnTo>
                  <a:close/>
                </a:path>
                <a:path w="2497455" h="1312545">
                  <a:moveTo>
                    <a:pt x="1055751" y="447916"/>
                  </a:moveTo>
                  <a:lnTo>
                    <a:pt x="1010450" y="447916"/>
                  </a:lnTo>
                  <a:lnTo>
                    <a:pt x="1032637" y="434962"/>
                  </a:lnTo>
                  <a:lnTo>
                    <a:pt x="1036447" y="432803"/>
                  </a:lnTo>
                  <a:lnTo>
                    <a:pt x="1037717" y="427850"/>
                  </a:lnTo>
                  <a:lnTo>
                    <a:pt x="1035431" y="424167"/>
                  </a:lnTo>
                  <a:lnTo>
                    <a:pt x="1033272" y="420357"/>
                  </a:lnTo>
                  <a:lnTo>
                    <a:pt x="1028446" y="419087"/>
                  </a:lnTo>
                  <a:lnTo>
                    <a:pt x="1024636" y="421246"/>
                  </a:lnTo>
                  <a:lnTo>
                    <a:pt x="965200" y="455930"/>
                  </a:lnTo>
                  <a:lnTo>
                    <a:pt x="1024636" y="490461"/>
                  </a:lnTo>
                  <a:lnTo>
                    <a:pt x="1028446" y="492747"/>
                  </a:lnTo>
                  <a:lnTo>
                    <a:pt x="1033272" y="491477"/>
                  </a:lnTo>
                  <a:lnTo>
                    <a:pt x="1035431" y="487667"/>
                  </a:lnTo>
                  <a:lnTo>
                    <a:pt x="1037717" y="483857"/>
                  </a:lnTo>
                  <a:lnTo>
                    <a:pt x="1036447" y="479031"/>
                  </a:lnTo>
                  <a:lnTo>
                    <a:pt x="1032637" y="476872"/>
                  </a:lnTo>
                  <a:lnTo>
                    <a:pt x="1010234" y="463791"/>
                  </a:lnTo>
                  <a:lnTo>
                    <a:pt x="1055751" y="463791"/>
                  </a:lnTo>
                  <a:lnTo>
                    <a:pt x="1055751" y="447916"/>
                  </a:lnTo>
                  <a:close/>
                </a:path>
                <a:path w="2497455" h="1312545">
                  <a:moveTo>
                    <a:pt x="1162050" y="28816"/>
                  </a:moveTo>
                  <a:lnTo>
                    <a:pt x="1098550" y="28816"/>
                  </a:lnTo>
                  <a:lnTo>
                    <a:pt x="1098550" y="44691"/>
                  </a:lnTo>
                  <a:lnTo>
                    <a:pt x="1162050" y="44691"/>
                  </a:lnTo>
                  <a:lnTo>
                    <a:pt x="1162050" y="28816"/>
                  </a:lnTo>
                  <a:close/>
                </a:path>
                <a:path w="2497455" h="1312545">
                  <a:moveTo>
                    <a:pt x="1166876" y="447916"/>
                  </a:moveTo>
                  <a:lnTo>
                    <a:pt x="1103376" y="447916"/>
                  </a:lnTo>
                  <a:lnTo>
                    <a:pt x="1103376" y="463791"/>
                  </a:lnTo>
                  <a:lnTo>
                    <a:pt x="1166876" y="463791"/>
                  </a:lnTo>
                  <a:lnTo>
                    <a:pt x="1166876" y="447916"/>
                  </a:lnTo>
                  <a:close/>
                </a:path>
                <a:path w="2497455" h="1312545">
                  <a:moveTo>
                    <a:pt x="1220089" y="791578"/>
                  </a:moveTo>
                  <a:lnTo>
                    <a:pt x="1204214" y="791578"/>
                  </a:lnTo>
                  <a:lnTo>
                    <a:pt x="1204214" y="855078"/>
                  </a:lnTo>
                  <a:lnTo>
                    <a:pt x="1220089" y="855078"/>
                  </a:lnTo>
                  <a:lnTo>
                    <a:pt x="1220089" y="791578"/>
                  </a:lnTo>
                  <a:close/>
                </a:path>
                <a:path w="2497455" h="1312545">
                  <a:moveTo>
                    <a:pt x="1220089" y="680453"/>
                  </a:moveTo>
                  <a:lnTo>
                    <a:pt x="1204214" y="680453"/>
                  </a:lnTo>
                  <a:lnTo>
                    <a:pt x="1204214" y="743953"/>
                  </a:lnTo>
                  <a:lnTo>
                    <a:pt x="1220089" y="743953"/>
                  </a:lnTo>
                  <a:lnTo>
                    <a:pt x="1220089" y="680453"/>
                  </a:lnTo>
                  <a:close/>
                </a:path>
                <a:path w="2497455" h="1312545">
                  <a:moveTo>
                    <a:pt x="1220089" y="569328"/>
                  </a:moveTo>
                  <a:lnTo>
                    <a:pt x="1204214" y="569328"/>
                  </a:lnTo>
                  <a:lnTo>
                    <a:pt x="1204214" y="632828"/>
                  </a:lnTo>
                  <a:lnTo>
                    <a:pt x="1220089" y="632828"/>
                  </a:lnTo>
                  <a:lnTo>
                    <a:pt x="1220089" y="569328"/>
                  </a:lnTo>
                  <a:close/>
                </a:path>
                <a:path w="2497455" h="1312545">
                  <a:moveTo>
                    <a:pt x="1220089" y="458203"/>
                  </a:moveTo>
                  <a:lnTo>
                    <a:pt x="1204214" y="458203"/>
                  </a:lnTo>
                  <a:lnTo>
                    <a:pt x="1204214" y="521703"/>
                  </a:lnTo>
                  <a:lnTo>
                    <a:pt x="1220089" y="521703"/>
                  </a:lnTo>
                  <a:lnTo>
                    <a:pt x="1220089" y="458203"/>
                  </a:lnTo>
                  <a:close/>
                </a:path>
                <a:path w="2497455" h="1312545">
                  <a:moveTo>
                    <a:pt x="1288402" y="36830"/>
                  </a:moveTo>
                  <a:lnTo>
                    <a:pt x="1274686" y="28816"/>
                  </a:lnTo>
                  <a:lnTo>
                    <a:pt x="1228979" y="2146"/>
                  </a:lnTo>
                  <a:lnTo>
                    <a:pt x="1225169" y="0"/>
                  </a:lnTo>
                  <a:lnTo>
                    <a:pt x="1220343" y="1257"/>
                  </a:lnTo>
                  <a:lnTo>
                    <a:pt x="1218184" y="5067"/>
                  </a:lnTo>
                  <a:lnTo>
                    <a:pt x="1215898" y="8750"/>
                  </a:lnTo>
                  <a:lnTo>
                    <a:pt x="1217168" y="13703"/>
                  </a:lnTo>
                  <a:lnTo>
                    <a:pt x="1220978" y="15862"/>
                  </a:lnTo>
                  <a:lnTo>
                    <a:pt x="1243139" y="28816"/>
                  </a:lnTo>
                  <a:lnTo>
                    <a:pt x="1209675" y="28816"/>
                  </a:lnTo>
                  <a:lnTo>
                    <a:pt x="1209675" y="44691"/>
                  </a:lnTo>
                  <a:lnTo>
                    <a:pt x="1243368" y="44691"/>
                  </a:lnTo>
                  <a:lnTo>
                    <a:pt x="1256855" y="36830"/>
                  </a:lnTo>
                  <a:lnTo>
                    <a:pt x="1220978" y="57772"/>
                  </a:lnTo>
                  <a:lnTo>
                    <a:pt x="1217168" y="59931"/>
                  </a:lnTo>
                  <a:lnTo>
                    <a:pt x="1215898" y="64757"/>
                  </a:lnTo>
                  <a:lnTo>
                    <a:pt x="1218184" y="68567"/>
                  </a:lnTo>
                  <a:lnTo>
                    <a:pt x="1220343" y="72377"/>
                  </a:lnTo>
                  <a:lnTo>
                    <a:pt x="1225169" y="73647"/>
                  </a:lnTo>
                  <a:lnTo>
                    <a:pt x="1228979" y="71361"/>
                  </a:lnTo>
                  <a:lnTo>
                    <a:pt x="1274864" y="44691"/>
                  </a:lnTo>
                  <a:lnTo>
                    <a:pt x="1288402" y="36830"/>
                  </a:lnTo>
                  <a:close/>
                </a:path>
                <a:path w="2497455" h="1312545">
                  <a:moveTo>
                    <a:pt x="1704467" y="8750"/>
                  </a:moveTo>
                  <a:lnTo>
                    <a:pt x="1702181" y="5067"/>
                  </a:lnTo>
                  <a:lnTo>
                    <a:pt x="1700022" y="1257"/>
                  </a:lnTo>
                  <a:lnTo>
                    <a:pt x="1695196" y="0"/>
                  </a:lnTo>
                  <a:lnTo>
                    <a:pt x="1691386" y="2146"/>
                  </a:lnTo>
                  <a:lnTo>
                    <a:pt x="1631950" y="36830"/>
                  </a:lnTo>
                  <a:lnTo>
                    <a:pt x="1691386" y="71361"/>
                  </a:lnTo>
                  <a:lnTo>
                    <a:pt x="1695196" y="73647"/>
                  </a:lnTo>
                  <a:lnTo>
                    <a:pt x="1700022" y="72377"/>
                  </a:lnTo>
                  <a:lnTo>
                    <a:pt x="1702181" y="68567"/>
                  </a:lnTo>
                  <a:lnTo>
                    <a:pt x="1704467" y="64757"/>
                  </a:lnTo>
                  <a:lnTo>
                    <a:pt x="1703197" y="59931"/>
                  </a:lnTo>
                  <a:lnTo>
                    <a:pt x="1699387" y="57772"/>
                  </a:lnTo>
                  <a:lnTo>
                    <a:pt x="1676984" y="44691"/>
                  </a:lnTo>
                  <a:lnTo>
                    <a:pt x="1691513" y="44691"/>
                  </a:lnTo>
                  <a:lnTo>
                    <a:pt x="1691513" y="28816"/>
                  </a:lnTo>
                  <a:lnTo>
                    <a:pt x="1677200" y="28816"/>
                  </a:lnTo>
                  <a:lnTo>
                    <a:pt x="1699387" y="15862"/>
                  </a:lnTo>
                  <a:lnTo>
                    <a:pt x="1703197" y="13703"/>
                  </a:lnTo>
                  <a:lnTo>
                    <a:pt x="1704467" y="8750"/>
                  </a:lnTo>
                  <a:close/>
                </a:path>
                <a:path w="2497455" h="1312545">
                  <a:moveTo>
                    <a:pt x="1773301" y="791705"/>
                  </a:moveTo>
                  <a:lnTo>
                    <a:pt x="1757426" y="791705"/>
                  </a:lnTo>
                  <a:lnTo>
                    <a:pt x="1757426" y="855205"/>
                  </a:lnTo>
                  <a:lnTo>
                    <a:pt x="1773301" y="855205"/>
                  </a:lnTo>
                  <a:lnTo>
                    <a:pt x="1773301" y="791705"/>
                  </a:lnTo>
                  <a:close/>
                </a:path>
                <a:path w="2497455" h="1312545">
                  <a:moveTo>
                    <a:pt x="1773301" y="680580"/>
                  </a:moveTo>
                  <a:lnTo>
                    <a:pt x="1757426" y="680580"/>
                  </a:lnTo>
                  <a:lnTo>
                    <a:pt x="1757426" y="744080"/>
                  </a:lnTo>
                  <a:lnTo>
                    <a:pt x="1773301" y="744080"/>
                  </a:lnTo>
                  <a:lnTo>
                    <a:pt x="1773301" y="680580"/>
                  </a:lnTo>
                  <a:close/>
                </a:path>
                <a:path w="2497455" h="1312545">
                  <a:moveTo>
                    <a:pt x="1773301" y="569455"/>
                  </a:moveTo>
                  <a:lnTo>
                    <a:pt x="1757426" y="569455"/>
                  </a:lnTo>
                  <a:lnTo>
                    <a:pt x="1757426" y="632955"/>
                  </a:lnTo>
                  <a:lnTo>
                    <a:pt x="1773301" y="632955"/>
                  </a:lnTo>
                  <a:lnTo>
                    <a:pt x="1773301" y="569455"/>
                  </a:lnTo>
                  <a:close/>
                </a:path>
                <a:path w="2497455" h="1312545">
                  <a:moveTo>
                    <a:pt x="1773301" y="458330"/>
                  </a:moveTo>
                  <a:lnTo>
                    <a:pt x="1757426" y="458330"/>
                  </a:lnTo>
                  <a:lnTo>
                    <a:pt x="1757426" y="521830"/>
                  </a:lnTo>
                  <a:lnTo>
                    <a:pt x="1773301" y="521830"/>
                  </a:lnTo>
                  <a:lnTo>
                    <a:pt x="1773301" y="458330"/>
                  </a:lnTo>
                  <a:close/>
                </a:path>
                <a:path w="2497455" h="1312545">
                  <a:moveTo>
                    <a:pt x="1802638" y="28816"/>
                  </a:moveTo>
                  <a:lnTo>
                    <a:pt x="1739138" y="28816"/>
                  </a:lnTo>
                  <a:lnTo>
                    <a:pt x="1739138" y="44691"/>
                  </a:lnTo>
                  <a:lnTo>
                    <a:pt x="1802638" y="44691"/>
                  </a:lnTo>
                  <a:lnTo>
                    <a:pt x="1802638" y="28816"/>
                  </a:lnTo>
                  <a:close/>
                </a:path>
                <a:path w="2497455" h="1312545">
                  <a:moveTo>
                    <a:pt x="1874139" y="447916"/>
                  </a:moveTo>
                  <a:lnTo>
                    <a:pt x="1810639" y="447916"/>
                  </a:lnTo>
                  <a:lnTo>
                    <a:pt x="1810639" y="463791"/>
                  </a:lnTo>
                  <a:lnTo>
                    <a:pt x="1874139" y="463791"/>
                  </a:lnTo>
                  <a:lnTo>
                    <a:pt x="1874139" y="447916"/>
                  </a:lnTo>
                  <a:close/>
                </a:path>
                <a:path w="2497455" h="1312545">
                  <a:moveTo>
                    <a:pt x="1913763" y="28816"/>
                  </a:moveTo>
                  <a:lnTo>
                    <a:pt x="1850263" y="28816"/>
                  </a:lnTo>
                  <a:lnTo>
                    <a:pt x="1850263" y="44691"/>
                  </a:lnTo>
                  <a:lnTo>
                    <a:pt x="1913763" y="44691"/>
                  </a:lnTo>
                  <a:lnTo>
                    <a:pt x="1913763" y="28816"/>
                  </a:lnTo>
                  <a:close/>
                </a:path>
                <a:path w="2497455" h="1312545">
                  <a:moveTo>
                    <a:pt x="1936864" y="455930"/>
                  </a:moveTo>
                  <a:lnTo>
                    <a:pt x="1925116" y="449059"/>
                  </a:lnTo>
                  <a:lnTo>
                    <a:pt x="1877441" y="421246"/>
                  </a:lnTo>
                  <a:lnTo>
                    <a:pt x="1873618" y="419087"/>
                  </a:lnTo>
                  <a:lnTo>
                    <a:pt x="1868792" y="420357"/>
                  </a:lnTo>
                  <a:lnTo>
                    <a:pt x="1866646" y="424167"/>
                  </a:lnTo>
                  <a:lnTo>
                    <a:pt x="1864360" y="427850"/>
                  </a:lnTo>
                  <a:lnTo>
                    <a:pt x="1865630" y="432803"/>
                  </a:lnTo>
                  <a:lnTo>
                    <a:pt x="1869440" y="434962"/>
                  </a:lnTo>
                  <a:lnTo>
                    <a:pt x="1905317" y="455930"/>
                  </a:lnTo>
                  <a:lnTo>
                    <a:pt x="1869440" y="476872"/>
                  </a:lnTo>
                  <a:lnTo>
                    <a:pt x="1865630" y="479031"/>
                  </a:lnTo>
                  <a:lnTo>
                    <a:pt x="1864360" y="483857"/>
                  </a:lnTo>
                  <a:lnTo>
                    <a:pt x="1866646" y="487667"/>
                  </a:lnTo>
                  <a:lnTo>
                    <a:pt x="1868792" y="491477"/>
                  </a:lnTo>
                  <a:lnTo>
                    <a:pt x="1873618" y="492747"/>
                  </a:lnTo>
                  <a:lnTo>
                    <a:pt x="1877441" y="490461"/>
                  </a:lnTo>
                  <a:lnTo>
                    <a:pt x="1925066" y="462775"/>
                  </a:lnTo>
                  <a:lnTo>
                    <a:pt x="1936864" y="455930"/>
                  </a:lnTo>
                  <a:close/>
                </a:path>
                <a:path w="2497455" h="1312545">
                  <a:moveTo>
                    <a:pt x="2024888" y="28816"/>
                  </a:moveTo>
                  <a:lnTo>
                    <a:pt x="1961388" y="28816"/>
                  </a:lnTo>
                  <a:lnTo>
                    <a:pt x="1961388" y="44691"/>
                  </a:lnTo>
                  <a:lnTo>
                    <a:pt x="2024888" y="44691"/>
                  </a:lnTo>
                  <a:lnTo>
                    <a:pt x="2024888" y="28816"/>
                  </a:lnTo>
                  <a:close/>
                </a:path>
                <a:path w="2497455" h="1312545">
                  <a:moveTo>
                    <a:pt x="2116201" y="334378"/>
                  </a:moveTo>
                  <a:lnTo>
                    <a:pt x="2100326" y="334378"/>
                  </a:lnTo>
                  <a:lnTo>
                    <a:pt x="2100326" y="397878"/>
                  </a:lnTo>
                  <a:lnTo>
                    <a:pt x="2116201" y="397878"/>
                  </a:lnTo>
                  <a:lnTo>
                    <a:pt x="2116201" y="334378"/>
                  </a:lnTo>
                  <a:close/>
                </a:path>
                <a:path w="2497455" h="1312545">
                  <a:moveTo>
                    <a:pt x="2116201" y="223253"/>
                  </a:moveTo>
                  <a:lnTo>
                    <a:pt x="2100326" y="223253"/>
                  </a:lnTo>
                  <a:lnTo>
                    <a:pt x="2100326" y="286753"/>
                  </a:lnTo>
                  <a:lnTo>
                    <a:pt x="2116201" y="286753"/>
                  </a:lnTo>
                  <a:lnTo>
                    <a:pt x="2116201" y="223253"/>
                  </a:lnTo>
                  <a:close/>
                </a:path>
                <a:path w="2497455" h="1312545">
                  <a:moveTo>
                    <a:pt x="2116201" y="112128"/>
                  </a:moveTo>
                  <a:lnTo>
                    <a:pt x="2100326" y="112128"/>
                  </a:lnTo>
                  <a:lnTo>
                    <a:pt x="2100326" y="175628"/>
                  </a:lnTo>
                  <a:lnTo>
                    <a:pt x="2116201" y="175628"/>
                  </a:lnTo>
                  <a:lnTo>
                    <a:pt x="2116201" y="112128"/>
                  </a:lnTo>
                  <a:close/>
                </a:path>
                <a:path w="2497455" h="1312545">
                  <a:moveTo>
                    <a:pt x="2116201" y="32372"/>
                  </a:moveTo>
                  <a:lnTo>
                    <a:pt x="2112645" y="28816"/>
                  </a:lnTo>
                  <a:lnTo>
                    <a:pt x="2072513" y="28816"/>
                  </a:lnTo>
                  <a:lnTo>
                    <a:pt x="2072513" y="44691"/>
                  </a:lnTo>
                  <a:lnTo>
                    <a:pt x="2100326" y="44691"/>
                  </a:lnTo>
                  <a:lnTo>
                    <a:pt x="2100326" y="64503"/>
                  </a:lnTo>
                  <a:lnTo>
                    <a:pt x="2116201" y="64503"/>
                  </a:lnTo>
                  <a:lnTo>
                    <a:pt x="2116201" y="44691"/>
                  </a:lnTo>
                  <a:lnTo>
                    <a:pt x="2116201" y="36817"/>
                  </a:lnTo>
                  <a:lnTo>
                    <a:pt x="2116201" y="32372"/>
                  </a:lnTo>
                  <a:close/>
                </a:path>
                <a:path w="2497455" h="1312545">
                  <a:moveTo>
                    <a:pt x="2352167" y="427850"/>
                  </a:moveTo>
                  <a:lnTo>
                    <a:pt x="2349881" y="424167"/>
                  </a:lnTo>
                  <a:lnTo>
                    <a:pt x="2347722" y="420357"/>
                  </a:lnTo>
                  <a:lnTo>
                    <a:pt x="2342896" y="419087"/>
                  </a:lnTo>
                  <a:lnTo>
                    <a:pt x="2339086" y="421246"/>
                  </a:lnTo>
                  <a:lnTo>
                    <a:pt x="2279650" y="455930"/>
                  </a:lnTo>
                  <a:lnTo>
                    <a:pt x="2339086" y="490461"/>
                  </a:lnTo>
                  <a:lnTo>
                    <a:pt x="2342896" y="492747"/>
                  </a:lnTo>
                  <a:lnTo>
                    <a:pt x="2347722" y="491477"/>
                  </a:lnTo>
                  <a:lnTo>
                    <a:pt x="2349881" y="487667"/>
                  </a:lnTo>
                  <a:lnTo>
                    <a:pt x="2352167" y="483857"/>
                  </a:lnTo>
                  <a:lnTo>
                    <a:pt x="2350897" y="479031"/>
                  </a:lnTo>
                  <a:lnTo>
                    <a:pt x="2347087" y="476872"/>
                  </a:lnTo>
                  <a:lnTo>
                    <a:pt x="2324684" y="463791"/>
                  </a:lnTo>
                  <a:lnTo>
                    <a:pt x="2332863" y="463791"/>
                  </a:lnTo>
                  <a:lnTo>
                    <a:pt x="2332863" y="447916"/>
                  </a:lnTo>
                  <a:lnTo>
                    <a:pt x="2324900" y="447916"/>
                  </a:lnTo>
                  <a:lnTo>
                    <a:pt x="2347087" y="434962"/>
                  </a:lnTo>
                  <a:lnTo>
                    <a:pt x="2350897" y="432803"/>
                  </a:lnTo>
                  <a:lnTo>
                    <a:pt x="2352167" y="427850"/>
                  </a:lnTo>
                  <a:close/>
                </a:path>
                <a:path w="2497455" h="1312545">
                  <a:moveTo>
                    <a:pt x="2443988" y="447916"/>
                  </a:moveTo>
                  <a:lnTo>
                    <a:pt x="2380488" y="447916"/>
                  </a:lnTo>
                  <a:lnTo>
                    <a:pt x="2380488" y="463791"/>
                  </a:lnTo>
                  <a:lnTo>
                    <a:pt x="2443988" y="463791"/>
                  </a:lnTo>
                  <a:lnTo>
                    <a:pt x="2443988" y="447916"/>
                  </a:lnTo>
                  <a:close/>
                </a:path>
                <a:path w="2497455" h="1312545">
                  <a:moveTo>
                    <a:pt x="2497201" y="791578"/>
                  </a:moveTo>
                  <a:lnTo>
                    <a:pt x="2481326" y="791578"/>
                  </a:lnTo>
                  <a:lnTo>
                    <a:pt x="2481326" y="855078"/>
                  </a:lnTo>
                  <a:lnTo>
                    <a:pt x="2497201" y="855078"/>
                  </a:lnTo>
                  <a:lnTo>
                    <a:pt x="2497201" y="791578"/>
                  </a:lnTo>
                  <a:close/>
                </a:path>
                <a:path w="2497455" h="1312545">
                  <a:moveTo>
                    <a:pt x="2497201" y="680453"/>
                  </a:moveTo>
                  <a:lnTo>
                    <a:pt x="2481326" y="680453"/>
                  </a:lnTo>
                  <a:lnTo>
                    <a:pt x="2481326" y="743953"/>
                  </a:lnTo>
                  <a:lnTo>
                    <a:pt x="2497201" y="743953"/>
                  </a:lnTo>
                  <a:lnTo>
                    <a:pt x="2497201" y="680453"/>
                  </a:lnTo>
                  <a:close/>
                </a:path>
                <a:path w="2497455" h="1312545">
                  <a:moveTo>
                    <a:pt x="2497201" y="569328"/>
                  </a:moveTo>
                  <a:lnTo>
                    <a:pt x="2481326" y="569328"/>
                  </a:lnTo>
                  <a:lnTo>
                    <a:pt x="2481326" y="632828"/>
                  </a:lnTo>
                  <a:lnTo>
                    <a:pt x="2497201" y="632828"/>
                  </a:lnTo>
                  <a:lnTo>
                    <a:pt x="2497201" y="569328"/>
                  </a:lnTo>
                  <a:close/>
                </a:path>
                <a:path w="2497455" h="1312545">
                  <a:moveTo>
                    <a:pt x="2497201" y="458203"/>
                  </a:moveTo>
                  <a:lnTo>
                    <a:pt x="2481326" y="458203"/>
                  </a:lnTo>
                  <a:lnTo>
                    <a:pt x="2481326" y="521703"/>
                  </a:lnTo>
                  <a:lnTo>
                    <a:pt x="2497201" y="521703"/>
                  </a:lnTo>
                  <a:lnTo>
                    <a:pt x="2497201" y="458203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31"/>
          <p:cNvSpPr txBox="1"/>
          <p:nvPr/>
        </p:nvSpPr>
        <p:spPr>
          <a:xfrm>
            <a:off x="233299" y="2520822"/>
            <a:ext cx="895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50" dirty="0">
                <a:latin typeface="Arial"/>
                <a:cs typeface="Arial"/>
              </a:rPr>
              <a:t>1</a:t>
            </a:r>
            <a:endParaRPr sz="9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614298" y="2069083"/>
            <a:ext cx="895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50" dirty="0">
                <a:latin typeface="Arial"/>
                <a:cs typeface="Arial"/>
              </a:rPr>
              <a:t>1</a:t>
            </a:r>
            <a:endParaRPr sz="9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400302" y="2063241"/>
            <a:ext cx="895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50" dirty="0">
                <a:latin typeface="Arial"/>
                <a:cs typeface="Arial"/>
              </a:rPr>
              <a:t>1</a:t>
            </a:r>
            <a:endParaRPr sz="90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2009901" y="2063241"/>
            <a:ext cx="895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50" dirty="0">
                <a:latin typeface="Arial"/>
                <a:cs typeface="Arial"/>
              </a:rPr>
              <a:t>1</a:t>
            </a:r>
            <a:endParaRPr sz="90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2620517" y="2063241"/>
            <a:ext cx="895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50" dirty="0">
                <a:latin typeface="Arial"/>
                <a:cs typeface="Arial"/>
              </a:rPr>
              <a:t>0</a:t>
            </a:r>
            <a:endParaRPr sz="90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2239517" y="1644141"/>
            <a:ext cx="895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50" dirty="0">
                <a:latin typeface="Arial"/>
                <a:cs typeface="Arial"/>
              </a:rPr>
              <a:t>1</a:t>
            </a:r>
            <a:endParaRPr sz="900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1076325" y="1644141"/>
            <a:ext cx="895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50" dirty="0">
                <a:latin typeface="Arial"/>
                <a:cs typeface="Arial"/>
              </a:rPr>
              <a:t>2</a:t>
            </a:r>
            <a:endParaRPr sz="900">
              <a:latin typeface="Arial"/>
              <a:cs typeface="Arial"/>
            </a:endParaRPr>
          </a:p>
        </p:txBody>
      </p:sp>
      <p:grpSp>
        <p:nvGrpSpPr>
          <p:cNvPr id="38" name="object 38"/>
          <p:cNvGrpSpPr/>
          <p:nvPr/>
        </p:nvGrpSpPr>
        <p:grpSpPr>
          <a:xfrm>
            <a:off x="2774950" y="1251013"/>
            <a:ext cx="355600" cy="128905"/>
            <a:chOff x="2774950" y="1251013"/>
            <a:chExt cx="355600" cy="128905"/>
          </a:xfrm>
        </p:grpSpPr>
        <p:sp>
          <p:nvSpPr>
            <p:cNvPr id="39" name="object 39"/>
            <p:cNvSpPr/>
            <p:nvPr/>
          </p:nvSpPr>
          <p:spPr>
            <a:xfrm>
              <a:off x="2781300" y="1257363"/>
              <a:ext cx="342900" cy="116205"/>
            </a:xfrm>
            <a:custGeom>
              <a:avLst/>
              <a:gdLst/>
              <a:ahLst/>
              <a:cxnLst/>
              <a:rect l="l" t="t" r="r" b="b"/>
              <a:pathLst>
                <a:path w="342900" h="116205">
                  <a:moveTo>
                    <a:pt x="342900" y="0"/>
                  </a:moveTo>
                  <a:lnTo>
                    <a:pt x="0" y="0"/>
                  </a:lnTo>
                  <a:lnTo>
                    <a:pt x="0" y="115887"/>
                  </a:lnTo>
                  <a:lnTo>
                    <a:pt x="342900" y="115887"/>
                  </a:lnTo>
                  <a:lnTo>
                    <a:pt x="342900" y="0"/>
                  </a:lnTo>
                  <a:close/>
                </a:path>
              </a:pathLst>
            </a:custGeom>
            <a:solidFill>
              <a:srgbClr val="C7E2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2781300" y="1257363"/>
              <a:ext cx="342900" cy="116205"/>
            </a:xfrm>
            <a:custGeom>
              <a:avLst/>
              <a:gdLst/>
              <a:ahLst/>
              <a:cxnLst/>
              <a:rect l="l" t="t" r="r" b="b"/>
              <a:pathLst>
                <a:path w="342900" h="116205">
                  <a:moveTo>
                    <a:pt x="0" y="115887"/>
                  </a:moveTo>
                  <a:lnTo>
                    <a:pt x="342900" y="115887"/>
                  </a:lnTo>
                  <a:lnTo>
                    <a:pt x="342900" y="0"/>
                  </a:lnTo>
                  <a:lnTo>
                    <a:pt x="0" y="0"/>
                  </a:lnTo>
                  <a:lnTo>
                    <a:pt x="0" y="115887"/>
                  </a:lnTo>
                  <a:close/>
                </a:path>
              </a:pathLst>
            </a:custGeom>
            <a:ln w="12700">
              <a:solidFill>
                <a:srgbClr val="0850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1" name="object 41"/>
          <p:cNvSpPr txBox="1"/>
          <p:nvPr/>
        </p:nvSpPr>
        <p:spPr>
          <a:xfrm>
            <a:off x="2787650" y="1252473"/>
            <a:ext cx="330200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355">
              <a:lnSpc>
                <a:spcPct val="100000"/>
              </a:lnSpc>
              <a:spcBef>
                <a:spcPts val="100"/>
              </a:spcBef>
            </a:pPr>
            <a:r>
              <a:rPr sz="600" b="1" spc="-10" dirty="0">
                <a:latin typeface="Times New Roman"/>
                <a:cs typeface="Times New Roman"/>
              </a:rPr>
              <a:t>fibo(5)</a:t>
            </a:r>
            <a:endParaRPr sz="600">
              <a:latin typeface="Times New Roman"/>
              <a:cs typeface="Times New Roman"/>
            </a:endParaRPr>
          </a:p>
        </p:txBody>
      </p:sp>
      <p:grpSp>
        <p:nvGrpSpPr>
          <p:cNvPr id="42" name="object 42"/>
          <p:cNvGrpSpPr/>
          <p:nvPr/>
        </p:nvGrpSpPr>
        <p:grpSpPr>
          <a:xfrm>
            <a:off x="3765550" y="1744662"/>
            <a:ext cx="355600" cy="128905"/>
            <a:chOff x="3765550" y="1744662"/>
            <a:chExt cx="355600" cy="128905"/>
          </a:xfrm>
        </p:grpSpPr>
        <p:sp>
          <p:nvSpPr>
            <p:cNvPr id="43" name="object 43"/>
            <p:cNvSpPr/>
            <p:nvPr/>
          </p:nvSpPr>
          <p:spPr>
            <a:xfrm>
              <a:off x="3771900" y="1751012"/>
              <a:ext cx="342900" cy="116205"/>
            </a:xfrm>
            <a:custGeom>
              <a:avLst/>
              <a:gdLst/>
              <a:ahLst/>
              <a:cxnLst/>
              <a:rect l="l" t="t" r="r" b="b"/>
              <a:pathLst>
                <a:path w="342900" h="116205">
                  <a:moveTo>
                    <a:pt x="342900" y="0"/>
                  </a:moveTo>
                  <a:lnTo>
                    <a:pt x="0" y="0"/>
                  </a:lnTo>
                  <a:lnTo>
                    <a:pt x="0" y="115887"/>
                  </a:lnTo>
                  <a:lnTo>
                    <a:pt x="342900" y="115887"/>
                  </a:lnTo>
                  <a:lnTo>
                    <a:pt x="342900" y="0"/>
                  </a:lnTo>
                  <a:close/>
                </a:path>
              </a:pathLst>
            </a:custGeom>
            <a:solidFill>
              <a:srgbClr val="C7E2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3771900" y="1751012"/>
              <a:ext cx="342900" cy="116205"/>
            </a:xfrm>
            <a:custGeom>
              <a:avLst/>
              <a:gdLst/>
              <a:ahLst/>
              <a:cxnLst/>
              <a:rect l="l" t="t" r="r" b="b"/>
              <a:pathLst>
                <a:path w="342900" h="116205">
                  <a:moveTo>
                    <a:pt x="0" y="115887"/>
                  </a:moveTo>
                  <a:lnTo>
                    <a:pt x="342900" y="115887"/>
                  </a:lnTo>
                  <a:lnTo>
                    <a:pt x="342900" y="0"/>
                  </a:lnTo>
                  <a:lnTo>
                    <a:pt x="0" y="0"/>
                  </a:lnTo>
                  <a:lnTo>
                    <a:pt x="0" y="115887"/>
                  </a:lnTo>
                  <a:close/>
                </a:path>
              </a:pathLst>
            </a:custGeom>
            <a:ln w="12700">
              <a:solidFill>
                <a:srgbClr val="0850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5" name="object 45"/>
          <p:cNvSpPr txBox="1"/>
          <p:nvPr/>
        </p:nvSpPr>
        <p:spPr>
          <a:xfrm>
            <a:off x="3778250" y="1746249"/>
            <a:ext cx="330200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355">
              <a:lnSpc>
                <a:spcPct val="100000"/>
              </a:lnSpc>
              <a:spcBef>
                <a:spcPts val="100"/>
              </a:spcBef>
            </a:pPr>
            <a:r>
              <a:rPr sz="600" b="1" spc="-10" dirty="0">
                <a:latin typeface="Times New Roman"/>
                <a:cs typeface="Times New Roman"/>
              </a:rPr>
              <a:t>fibo(3)</a:t>
            </a:r>
            <a:endParaRPr sz="600">
              <a:latin typeface="Times New Roman"/>
              <a:cs typeface="Times New Roman"/>
            </a:endParaRPr>
          </a:p>
        </p:txBody>
      </p:sp>
      <p:grpSp>
        <p:nvGrpSpPr>
          <p:cNvPr id="46" name="object 46"/>
          <p:cNvGrpSpPr/>
          <p:nvPr/>
        </p:nvGrpSpPr>
        <p:grpSpPr>
          <a:xfrm>
            <a:off x="3361563" y="2165286"/>
            <a:ext cx="355600" cy="128905"/>
            <a:chOff x="3361563" y="2165286"/>
            <a:chExt cx="355600" cy="128905"/>
          </a:xfrm>
        </p:grpSpPr>
        <p:sp>
          <p:nvSpPr>
            <p:cNvPr id="47" name="object 47"/>
            <p:cNvSpPr/>
            <p:nvPr/>
          </p:nvSpPr>
          <p:spPr>
            <a:xfrm>
              <a:off x="3367913" y="2171636"/>
              <a:ext cx="342900" cy="116205"/>
            </a:xfrm>
            <a:custGeom>
              <a:avLst/>
              <a:gdLst/>
              <a:ahLst/>
              <a:cxnLst/>
              <a:rect l="l" t="t" r="r" b="b"/>
              <a:pathLst>
                <a:path w="342900" h="116205">
                  <a:moveTo>
                    <a:pt x="342900" y="0"/>
                  </a:moveTo>
                  <a:lnTo>
                    <a:pt x="0" y="0"/>
                  </a:lnTo>
                  <a:lnTo>
                    <a:pt x="0" y="115887"/>
                  </a:lnTo>
                  <a:lnTo>
                    <a:pt x="342900" y="115887"/>
                  </a:lnTo>
                  <a:lnTo>
                    <a:pt x="342900" y="0"/>
                  </a:lnTo>
                  <a:close/>
                </a:path>
              </a:pathLst>
            </a:custGeom>
            <a:solidFill>
              <a:srgbClr val="C7E2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3367913" y="2171636"/>
              <a:ext cx="342900" cy="116205"/>
            </a:xfrm>
            <a:custGeom>
              <a:avLst/>
              <a:gdLst/>
              <a:ahLst/>
              <a:cxnLst/>
              <a:rect l="l" t="t" r="r" b="b"/>
              <a:pathLst>
                <a:path w="342900" h="116205">
                  <a:moveTo>
                    <a:pt x="0" y="115887"/>
                  </a:moveTo>
                  <a:lnTo>
                    <a:pt x="342900" y="115887"/>
                  </a:lnTo>
                  <a:lnTo>
                    <a:pt x="342900" y="0"/>
                  </a:lnTo>
                  <a:lnTo>
                    <a:pt x="0" y="0"/>
                  </a:lnTo>
                  <a:lnTo>
                    <a:pt x="0" y="115887"/>
                  </a:lnTo>
                  <a:close/>
                </a:path>
              </a:pathLst>
            </a:custGeom>
            <a:ln w="12700">
              <a:solidFill>
                <a:srgbClr val="0850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9" name="object 49"/>
          <p:cNvSpPr txBox="1"/>
          <p:nvPr/>
        </p:nvSpPr>
        <p:spPr>
          <a:xfrm>
            <a:off x="3374263" y="2167254"/>
            <a:ext cx="330200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5085">
              <a:lnSpc>
                <a:spcPct val="100000"/>
              </a:lnSpc>
              <a:spcBef>
                <a:spcPts val="100"/>
              </a:spcBef>
            </a:pPr>
            <a:r>
              <a:rPr sz="600" b="1" spc="-10" dirty="0">
                <a:latin typeface="Times New Roman"/>
                <a:cs typeface="Times New Roman"/>
              </a:rPr>
              <a:t>fibo(2)</a:t>
            </a:r>
            <a:endParaRPr sz="600">
              <a:latin typeface="Times New Roman"/>
              <a:cs typeface="Times New Roman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4191000" y="2171636"/>
            <a:ext cx="342900" cy="116205"/>
          </a:xfrm>
          <a:prstGeom prst="rect">
            <a:avLst/>
          </a:prstGeom>
          <a:solidFill>
            <a:srgbClr val="C7E2FA"/>
          </a:solidFill>
          <a:ln w="12700">
            <a:solidFill>
              <a:srgbClr val="085091"/>
            </a:solidFill>
          </a:ln>
        </p:spPr>
        <p:txBody>
          <a:bodyPr vert="horz" wrap="square" lIns="0" tIns="8255" rIns="0" bIns="0" rtlCol="0">
            <a:spAutoFit/>
          </a:bodyPr>
          <a:lstStyle/>
          <a:p>
            <a:pPr marL="55880">
              <a:lnSpc>
                <a:spcPct val="100000"/>
              </a:lnSpc>
              <a:spcBef>
                <a:spcPts val="65"/>
              </a:spcBef>
            </a:pPr>
            <a:r>
              <a:rPr sz="600" b="1" spc="-10" dirty="0">
                <a:latin typeface="Times New Roman"/>
                <a:cs typeface="Times New Roman"/>
              </a:rPr>
              <a:t>fibo(</a:t>
            </a:r>
            <a:r>
              <a:rPr sz="600" b="1" cap="small" spc="-10" dirty="0">
                <a:latin typeface="Times New Roman"/>
                <a:cs typeface="Times New Roman"/>
              </a:rPr>
              <a:t>1</a:t>
            </a:r>
            <a:r>
              <a:rPr sz="600" b="1" spc="-10" dirty="0">
                <a:latin typeface="Times New Roman"/>
                <a:cs typeface="Times New Roman"/>
              </a:rPr>
              <a:t>)</a:t>
            </a:r>
            <a:endParaRPr sz="600">
              <a:latin typeface="Times New Roman"/>
              <a:cs typeface="Times New Roman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3009138" y="2627312"/>
            <a:ext cx="344170" cy="116205"/>
          </a:xfrm>
          <a:prstGeom prst="rect">
            <a:avLst/>
          </a:prstGeom>
          <a:solidFill>
            <a:srgbClr val="C7E2FA"/>
          </a:solidFill>
          <a:ln w="12700">
            <a:solidFill>
              <a:srgbClr val="085091"/>
            </a:solidFill>
          </a:ln>
        </p:spPr>
        <p:txBody>
          <a:bodyPr vert="horz" wrap="square" lIns="0" tIns="8255" rIns="0" bIns="0" rtlCol="0">
            <a:spAutoFit/>
          </a:bodyPr>
          <a:lstStyle/>
          <a:p>
            <a:pPr marL="55244">
              <a:lnSpc>
                <a:spcPct val="100000"/>
              </a:lnSpc>
              <a:spcBef>
                <a:spcPts val="65"/>
              </a:spcBef>
            </a:pPr>
            <a:r>
              <a:rPr sz="600" b="1" spc="-10" dirty="0">
                <a:latin typeface="Times New Roman"/>
                <a:cs typeface="Times New Roman"/>
              </a:rPr>
              <a:t>fibo(</a:t>
            </a:r>
            <a:r>
              <a:rPr sz="600" b="1" cap="small" spc="-10" dirty="0">
                <a:latin typeface="Times New Roman"/>
                <a:cs typeface="Times New Roman"/>
              </a:rPr>
              <a:t>1</a:t>
            </a:r>
            <a:r>
              <a:rPr sz="600" b="1" spc="-10" dirty="0">
                <a:latin typeface="Times New Roman"/>
                <a:cs typeface="Times New Roman"/>
              </a:rPr>
              <a:t>)</a:t>
            </a:r>
            <a:endParaRPr sz="600">
              <a:latin typeface="Times New Roman"/>
              <a:cs typeface="Times New Roman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3733800" y="2627312"/>
            <a:ext cx="342900" cy="116205"/>
          </a:xfrm>
          <a:prstGeom prst="rect">
            <a:avLst/>
          </a:prstGeom>
          <a:solidFill>
            <a:srgbClr val="C7E2FA"/>
          </a:solidFill>
          <a:ln w="12700">
            <a:solidFill>
              <a:srgbClr val="085091"/>
            </a:solidFill>
          </a:ln>
        </p:spPr>
        <p:txBody>
          <a:bodyPr vert="horz" wrap="square" lIns="0" tIns="8255" rIns="0" bIns="0" rtlCol="0">
            <a:spAutoFit/>
          </a:bodyPr>
          <a:lstStyle/>
          <a:p>
            <a:pPr marL="48260">
              <a:lnSpc>
                <a:spcPct val="100000"/>
              </a:lnSpc>
              <a:spcBef>
                <a:spcPts val="65"/>
              </a:spcBef>
            </a:pPr>
            <a:r>
              <a:rPr sz="600" b="1" spc="-10" dirty="0">
                <a:latin typeface="Times New Roman"/>
                <a:cs typeface="Times New Roman"/>
              </a:rPr>
              <a:t>fibo(0)</a:t>
            </a:r>
            <a:endParaRPr sz="600">
              <a:latin typeface="Times New Roman"/>
              <a:cs typeface="Times New Roman"/>
            </a:endParaRPr>
          </a:p>
        </p:txBody>
      </p:sp>
      <p:grpSp>
        <p:nvGrpSpPr>
          <p:cNvPr id="53" name="object 53"/>
          <p:cNvGrpSpPr/>
          <p:nvPr/>
        </p:nvGrpSpPr>
        <p:grpSpPr>
          <a:xfrm>
            <a:off x="3172586" y="1772157"/>
            <a:ext cx="1198245" cy="855344"/>
            <a:chOff x="3172586" y="1772157"/>
            <a:chExt cx="1198245" cy="855344"/>
          </a:xfrm>
        </p:grpSpPr>
        <p:sp>
          <p:nvSpPr>
            <p:cNvPr id="54" name="object 54"/>
            <p:cNvSpPr/>
            <p:nvPr/>
          </p:nvSpPr>
          <p:spPr>
            <a:xfrm>
              <a:off x="3180588" y="1860422"/>
              <a:ext cx="1182370" cy="767080"/>
            </a:xfrm>
            <a:custGeom>
              <a:avLst/>
              <a:gdLst/>
              <a:ahLst/>
              <a:cxnLst/>
              <a:rect l="l" t="t" r="r" b="b"/>
              <a:pathLst>
                <a:path w="1182370" h="767080">
                  <a:moveTo>
                    <a:pt x="724662" y="766953"/>
                  </a:moveTo>
                  <a:lnTo>
                    <a:pt x="723150" y="762000"/>
                  </a:lnTo>
                  <a:lnTo>
                    <a:pt x="703453" y="696976"/>
                  </a:lnTo>
                  <a:lnTo>
                    <a:pt x="699008" y="694563"/>
                  </a:lnTo>
                  <a:lnTo>
                    <a:pt x="690626" y="697103"/>
                  </a:lnTo>
                  <a:lnTo>
                    <a:pt x="688213" y="701548"/>
                  </a:lnTo>
                  <a:lnTo>
                    <a:pt x="689610" y="705739"/>
                  </a:lnTo>
                  <a:lnTo>
                    <a:pt x="697052" y="730491"/>
                  </a:lnTo>
                  <a:lnTo>
                    <a:pt x="364109" y="421386"/>
                  </a:lnTo>
                  <a:lnTo>
                    <a:pt x="358736" y="427139"/>
                  </a:lnTo>
                  <a:lnTo>
                    <a:pt x="353314" y="421386"/>
                  </a:lnTo>
                  <a:lnTo>
                    <a:pt x="27203" y="730211"/>
                  </a:lnTo>
                  <a:lnTo>
                    <a:pt x="34417" y="705358"/>
                  </a:lnTo>
                  <a:lnTo>
                    <a:pt x="35687" y="701167"/>
                  </a:lnTo>
                  <a:lnTo>
                    <a:pt x="33274" y="696722"/>
                  </a:lnTo>
                  <a:lnTo>
                    <a:pt x="29083" y="695579"/>
                  </a:lnTo>
                  <a:lnTo>
                    <a:pt x="24892" y="694309"/>
                  </a:lnTo>
                  <a:lnTo>
                    <a:pt x="20447" y="696722"/>
                  </a:lnTo>
                  <a:lnTo>
                    <a:pt x="19227" y="701167"/>
                  </a:lnTo>
                  <a:lnTo>
                    <a:pt x="0" y="766953"/>
                  </a:lnTo>
                  <a:lnTo>
                    <a:pt x="21590" y="761873"/>
                  </a:lnTo>
                  <a:lnTo>
                    <a:pt x="71120" y="750189"/>
                  </a:lnTo>
                  <a:lnTo>
                    <a:pt x="73787" y="745998"/>
                  </a:lnTo>
                  <a:lnTo>
                    <a:pt x="72771" y="741680"/>
                  </a:lnTo>
                  <a:lnTo>
                    <a:pt x="71755" y="737489"/>
                  </a:lnTo>
                  <a:lnTo>
                    <a:pt x="67564" y="734822"/>
                  </a:lnTo>
                  <a:lnTo>
                    <a:pt x="38188" y="741705"/>
                  </a:lnTo>
                  <a:lnTo>
                    <a:pt x="358825" y="438073"/>
                  </a:lnTo>
                  <a:lnTo>
                    <a:pt x="686206" y="741997"/>
                  </a:lnTo>
                  <a:lnTo>
                    <a:pt x="661035" y="736346"/>
                  </a:lnTo>
                  <a:lnTo>
                    <a:pt x="656844" y="735457"/>
                  </a:lnTo>
                  <a:lnTo>
                    <a:pt x="652526" y="738124"/>
                  </a:lnTo>
                  <a:lnTo>
                    <a:pt x="651637" y="742442"/>
                  </a:lnTo>
                  <a:lnTo>
                    <a:pt x="650621" y="746633"/>
                  </a:lnTo>
                  <a:lnTo>
                    <a:pt x="653288" y="750951"/>
                  </a:lnTo>
                  <a:lnTo>
                    <a:pt x="657606" y="751840"/>
                  </a:lnTo>
                  <a:lnTo>
                    <a:pt x="724662" y="766953"/>
                  </a:lnTo>
                  <a:close/>
                </a:path>
                <a:path w="1182370" h="767080">
                  <a:moveTo>
                    <a:pt x="1181862" y="311277"/>
                  </a:moveTo>
                  <a:lnTo>
                    <a:pt x="1180630" y="308483"/>
                  </a:lnTo>
                  <a:lnTo>
                    <a:pt x="1152525" y="244348"/>
                  </a:lnTo>
                  <a:lnTo>
                    <a:pt x="1147826" y="242570"/>
                  </a:lnTo>
                  <a:lnTo>
                    <a:pt x="1143762" y="244348"/>
                  </a:lnTo>
                  <a:lnTo>
                    <a:pt x="1139825" y="245999"/>
                  </a:lnTo>
                  <a:lnTo>
                    <a:pt x="1137920" y="250698"/>
                  </a:lnTo>
                  <a:lnTo>
                    <a:pt x="1150112" y="278384"/>
                  </a:lnTo>
                  <a:lnTo>
                    <a:pt x="767461" y="0"/>
                  </a:lnTo>
                  <a:lnTo>
                    <a:pt x="762762" y="6477"/>
                  </a:lnTo>
                  <a:lnTo>
                    <a:pt x="757936" y="127"/>
                  </a:lnTo>
                  <a:lnTo>
                    <a:pt x="389915" y="277876"/>
                  </a:lnTo>
                  <a:lnTo>
                    <a:pt x="399923" y="254000"/>
                  </a:lnTo>
                  <a:lnTo>
                    <a:pt x="401574" y="249936"/>
                  </a:lnTo>
                  <a:lnTo>
                    <a:pt x="399669" y="245364"/>
                  </a:lnTo>
                  <a:lnTo>
                    <a:pt x="395605" y="243586"/>
                  </a:lnTo>
                  <a:lnTo>
                    <a:pt x="391541" y="241935"/>
                  </a:lnTo>
                  <a:lnTo>
                    <a:pt x="386969" y="243840"/>
                  </a:lnTo>
                  <a:lnTo>
                    <a:pt x="385318" y="247904"/>
                  </a:lnTo>
                  <a:lnTo>
                    <a:pt x="358775" y="311277"/>
                  </a:lnTo>
                  <a:lnTo>
                    <a:pt x="385406" y="308102"/>
                  </a:lnTo>
                  <a:lnTo>
                    <a:pt x="431292" y="302641"/>
                  </a:lnTo>
                  <a:lnTo>
                    <a:pt x="434467" y="298704"/>
                  </a:lnTo>
                  <a:lnTo>
                    <a:pt x="433451" y="290068"/>
                  </a:lnTo>
                  <a:lnTo>
                    <a:pt x="429514" y="286893"/>
                  </a:lnTo>
                  <a:lnTo>
                    <a:pt x="399478" y="290436"/>
                  </a:lnTo>
                  <a:lnTo>
                    <a:pt x="762825" y="16421"/>
                  </a:lnTo>
                  <a:lnTo>
                    <a:pt x="1140612" y="291160"/>
                  </a:lnTo>
                  <a:lnTo>
                    <a:pt x="1115060" y="288544"/>
                  </a:lnTo>
                  <a:lnTo>
                    <a:pt x="1110742" y="288163"/>
                  </a:lnTo>
                  <a:lnTo>
                    <a:pt x="1106805" y="291338"/>
                  </a:lnTo>
                  <a:lnTo>
                    <a:pt x="1106424" y="295656"/>
                  </a:lnTo>
                  <a:lnTo>
                    <a:pt x="1105916" y="300101"/>
                  </a:lnTo>
                  <a:lnTo>
                    <a:pt x="1109091" y="303911"/>
                  </a:lnTo>
                  <a:lnTo>
                    <a:pt x="1113536" y="304419"/>
                  </a:lnTo>
                  <a:lnTo>
                    <a:pt x="1181862" y="31127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3172587" y="1772170"/>
              <a:ext cx="1198245" cy="855344"/>
            </a:xfrm>
            <a:custGeom>
              <a:avLst/>
              <a:gdLst/>
              <a:ahLst/>
              <a:cxnLst/>
              <a:rect l="l" t="t" r="r" b="b"/>
              <a:pathLst>
                <a:path w="1198245" h="855344">
                  <a:moveTo>
                    <a:pt x="15875" y="791705"/>
                  </a:moveTo>
                  <a:lnTo>
                    <a:pt x="0" y="791705"/>
                  </a:lnTo>
                  <a:lnTo>
                    <a:pt x="0" y="855205"/>
                  </a:lnTo>
                  <a:lnTo>
                    <a:pt x="15875" y="855205"/>
                  </a:lnTo>
                  <a:lnTo>
                    <a:pt x="15875" y="791705"/>
                  </a:lnTo>
                  <a:close/>
                </a:path>
                <a:path w="1198245" h="855344">
                  <a:moveTo>
                    <a:pt x="15875" y="680580"/>
                  </a:moveTo>
                  <a:lnTo>
                    <a:pt x="0" y="680580"/>
                  </a:lnTo>
                  <a:lnTo>
                    <a:pt x="0" y="744080"/>
                  </a:lnTo>
                  <a:lnTo>
                    <a:pt x="15875" y="744080"/>
                  </a:lnTo>
                  <a:lnTo>
                    <a:pt x="15875" y="680580"/>
                  </a:lnTo>
                  <a:close/>
                </a:path>
                <a:path w="1198245" h="855344">
                  <a:moveTo>
                    <a:pt x="15875" y="569455"/>
                  </a:moveTo>
                  <a:lnTo>
                    <a:pt x="0" y="569455"/>
                  </a:lnTo>
                  <a:lnTo>
                    <a:pt x="0" y="632955"/>
                  </a:lnTo>
                  <a:lnTo>
                    <a:pt x="15875" y="632955"/>
                  </a:lnTo>
                  <a:lnTo>
                    <a:pt x="15875" y="569455"/>
                  </a:lnTo>
                  <a:close/>
                </a:path>
                <a:path w="1198245" h="855344">
                  <a:moveTo>
                    <a:pt x="15875" y="458330"/>
                  </a:moveTo>
                  <a:lnTo>
                    <a:pt x="0" y="458330"/>
                  </a:lnTo>
                  <a:lnTo>
                    <a:pt x="0" y="521830"/>
                  </a:lnTo>
                  <a:lnTo>
                    <a:pt x="15875" y="521830"/>
                  </a:lnTo>
                  <a:lnTo>
                    <a:pt x="15875" y="458330"/>
                  </a:lnTo>
                  <a:close/>
                </a:path>
                <a:path w="1198245" h="855344">
                  <a:moveTo>
                    <a:pt x="118237" y="449567"/>
                  </a:moveTo>
                  <a:lnTo>
                    <a:pt x="54737" y="449567"/>
                  </a:lnTo>
                  <a:lnTo>
                    <a:pt x="54737" y="465442"/>
                  </a:lnTo>
                  <a:lnTo>
                    <a:pt x="118237" y="465442"/>
                  </a:lnTo>
                  <a:lnTo>
                    <a:pt x="118237" y="449567"/>
                  </a:lnTo>
                  <a:close/>
                </a:path>
                <a:path w="1198245" h="855344">
                  <a:moveTo>
                    <a:pt x="195326" y="457441"/>
                  </a:moveTo>
                  <a:lnTo>
                    <a:pt x="181775" y="449567"/>
                  </a:lnTo>
                  <a:lnTo>
                    <a:pt x="135890" y="422897"/>
                  </a:lnTo>
                  <a:lnTo>
                    <a:pt x="132207" y="420611"/>
                  </a:lnTo>
                  <a:lnTo>
                    <a:pt x="127254" y="421881"/>
                  </a:lnTo>
                  <a:lnTo>
                    <a:pt x="122936" y="429501"/>
                  </a:lnTo>
                  <a:lnTo>
                    <a:pt x="124206" y="434327"/>
                  </a:lnTo>
                  <a:lnTo>
                    <a:pt x="163766" y="457441"/>
                  </a:lnTo>
                  <a:lnTo>
                    <a:pt x="124206" y="480555"/>
                  </a:lnTo>
                  <a:lnTo>
                    <a:pt x="122936" y="485508"/>
                  </a:lnTo>
                  <a:lnTo>
                    <a:pt x="125095" y="489191"/>
                  </a:lnTo>
                  <a:lnTo>
                    <a:pt x="127254" y="493001"/>
                  </a:lnTo>
                  <a:lnTo>
                    <a:pt x="132207" y="494271"/>
                  </a:lnTo>
                  <a:lnTo>
                    <a:pt x="181610" y="465442"/>
                  </a:lnTo>
                  <a:lnTo>
                    <a:pt x="195326" y="457441"/>
                  </a:lnTo>
                  <a:close/>
                </a:path>
                <a:path w="1198245" h="855344">
                  <a:moveTo>
                    <a:pt x="374650" y="336029"/>
                  </a:moveTo>
                  <a:lnTo>
                    <a:pt x="358775" y="336029"/>
                  </a:lnTo>
                  <a:lnTo>
                    <a:pt x="358775" y="399529"/>
                  </a:lnTo>
                  <a:lnTo>
                    <a:pt x="374650" y="399529"/>
                  </a:lnTo>
                  <a:lnTo>
                    <a:pt x="374650" y="336029"/>
                  </a:lnTo>
                  <a:close/>
                </a:path>
                <a:path w="1198245" h="855344">
                  <a:moveTo>
                    <a:pt x="374650" y="224904"/>
                  </a:moveTo>
                  <a:lnTo>
                    <a:pt x="358775" y="224904"/>
                  </a:lnTo>
                  <a:lnTo>
                    <a:pt x="358775" y="288404"/>
                  </a:lnTo>
                  <a:lnTo>
                    <a:pt x="374650" y="288404"/>
                  </a:lnTo>
                  <a:lnTo>
                    <a:pt x="374650" y="224904"/>
                  </a:lnTo>
                  <a:close/>
                </a:path>
                <a:path w="1198245" h="855344">
                  <a:moveTo>
                    <a:pt x="374650" y="113779"/>
                  </a:moveTo>
                  <a:lnTo>
                    <a:pt x="358775" y="113779"/>
                  </a:lnTo>
                  <a:lnTo>
                    <a:pt x="358775" y="177279"/>
                  </a:lnTo>
                  <a:lnTo>
                    <a:pt x="374650" y="177279"/>
                  </a:lnTo>
                  <a:lnTo>
                    <a:pt x="374650" y="113779"/>
                  </a:lnTo>
                  <a:close/>
                </a:path>
                <a:path w="1198245" h="855344">
                  <a:moveTo>
                    <a:pt x="400812" y="28816"/>
                  </a:moveTo>
                  <a:lnTo>
                    <a:pt x="362331" y="28816"/>
                  </a:lnTo>
                  <a:lnTo>
                    <a:pt x="358775" y="32372"/>
                  </a:lnTo>
                  <a:lnTo>
                    <a:pt x="358775" y="66154"/>
                  </a:lnTo>
                  <a:lnTo>
                    <a:pt x="374650" y="66154"/>
                  </a:lnTo>
                  <a:lnTo>
                    <a:pt x="374650" y="44691"/>
                  </a:lnTo>
                  <a:lnTo>
                    <a:pt x="400812" y="44691"/>
                  </a:lnTo>
                  <a:lnTo>
                    <a:pt x="400812" y="36817"/>
                  </a:lnTo>
                  <a:lnTo>
                    <a:pt x="400812" y="28816"/>
                  </a:lnTo>
                  <a:close/>
                </a:path>
                <a:path w="1198245" h="855344">
                  <a:moveTo>
                    <a:pt x="511937" y="28816"/>
                  </a:moveTo>
                  <a:lnTo>
                    <a:pt x="448437" y="28816"/>
                  </a:lnTo>
                  <a:lnTo>
                    <a:pt x="448437" y="44691"/>
                  </a:lnTo>
                  <a:lnTo>
                    <a:pt x="511937" y="44691"/>
                  </a:lnTo>
                  <a:lnTo>
                    <a:pt x="511937" y="28816"/>
                  </a:lnTo>
                  <a:close/>
                </a:path>
                <a:path w="1198245" h="855344">
                  <a:moveTo>
                    <a:pt x="599300" y="36830"/>
                  </a:moveTo>
                  <a:lnTo>
                    <a:pt x="585622" y="28816"/>
                  </a:lnTo>
                  <a:lnTo>
                    <a:pt x="540004" y="2146"/>
                  </a:lnTo>
                  <a:lnTo>
                    <a:pt x="536194" y="0"/>
                  </a:lnTo>
                  <a:lnTo>
                    <a:pt x="531368" y="1257"/>
                  </a:lnTo>
                  <a:lnTo>
                    <a:pt x="529082" y="5067"/>
                  </a:lnTo>
                  <a:lnTo>
                    <a:pt x="526923" y="8750"/>
                  </a:lnTo>
                  <a:lnTo>
                    <a:pt x="528193" y="13703"/>
                  </a:lnTo>
                  <a:lnTo>
                    <a:pt x="532003" y="15862"/>
                  </a:lnTo>
                  <a:lnTo>
                    <a:pt x="559562" y="31965"/>
                  </a:lnTo>
                  <a:lnTo>
                    <a:pt x="559562" y="41681"/>
                  </a:lnTo>
                  <a:lnTo>
                    <a:pt x="532003" y="57772"/>
                  </a:lnTo>
                  <a:lnTo>
                    <a:pt x="528193" y="59931"/>
                  </a:lnTo>
                  <a:lnTo>
                    <a:pt x="526923" y="64757"/>
                  </a:lnTo>
                  <a:lnTo>
                    <a:pt x="529082" y="68567"/>
                  </a:lnTo>
                  <a:lnTo>
                    <a:pt x="531368" y="72377"/>
                  </a:lnTo>
                  <a:lnTo>
                    <a:pt x="536194" y="73647"/>
                  </a:lnTo>
                  <a:lnTo>
                    <a:pt x="540004" y="71361"/>
                  </a:lnTo>
                  <a:lnTo>
                    <a:pt x="585787" y="44691"/>
                  </a:lnTo>
                  <a:lnTo>
                    <a:pt x="599300" y="36830"/>
                  </a:lnTo>
                  <a:close/>
                </a:path>
                <a:path w="1198245" h="855344">
                  <a:moveTo>
                    <a:pt x="610616" y="429501"/>
                  </a:moveTo>
                  <a:lnTo>
                    <a:pt x="608330" y="425691"/>
                  </a:lnTo>
                  <a:lnTo>
                    <a:pt x="606171" y="421881"/>
                  </a:lnTo>
                  <a:lnTo>
                    <a:pt x="601345" y="420611"/>
                  </a:lnTo>
                  <a:lnTo>
                    <a:pt x="597535" y="422897"/>
                  </a:lnTo>
                  <a:lnTo>
                    <a:pt x="538099" y="457454"/>
                  </a:lnTo>
                  <a:lnTo>
                    <a:pt x="597535" y="492112"/>
                  </a:lnTo>
                  <a:lnTo>
                    <a:pt x="601345" y="494271"/>
                  </a:lnTo>
                  <a:lnTo>
                    <a:pt x="606171" y="493001"/>
                  </a:lnTo>
                  <a:lnTo>
                    <a:pt x="608330" y="489191"/>
                  </a:lnTo>
                  <a:lnTo>
                    <a:pt x="610616" y="485508"/>
                  </a:lnTo>
                  <a:lnTo>
                    <a:pt x="609346" y="480555"/>
                  </a:lnTo>
                  <a:lnTo>
                    <a:pt x="605536" y="478396"/>
                  </a:lnTo>
                  <a:lnTo>
                    <a:pt x="583349" y="465442"/>
                  </a:lnTo>
                  <a:lnTo>
                    <a:pt x="574675" y="460375"/>
                  </a:lnTo>
                  <a:lnTo>
                    <a:pt x="574675" y="454520"/>
                  </a:lnTo>
                  <a:lnTo>
                    <a:pt x="583133" y="449567"/>
                  </a:lnTo>
                  <a:lnTo>
                    <a:pt x="605536" y="436486"/>
                  </a:lnTo>
                  <a:lnTo>
                    <a:pt x="609346" y="434327"/>
                  </a:lnTo>
                  <a:lnTo>
                    <a:pt x="610616" y="429501"/>
                  </a:lnTo>
                  <a:close/>
                </a:path>
                <a:path w="1198245" h="855344">
                  <a:moveTo>
                    <a:pt x="685800" y="449567"/>
                  </a:moveTo>
                  <a:lnTo>
                    <a:pt x="622300" y="449567"/>
                  </a:lnTo>
                  <a:lnTo>
                    <a:pt x="622300" y="465442"/>
                  </a:lnTo>
                  <a:lnTo>
                    <a:pt x="685800" y="465442"/>
                  </a:lnTo>
                  <a:lnTo>
                    <a:pt x="685800" y="449567"/>
                  </a:lnTo>
                  <a:close/>
                </a:path>
                <a:path w="1198245" h="855344">
                  <a:moveTo>
                    <a:pt x="740537" y="791578"/>
                  </a:moveTo>
                  <a:lnTo>
                    <a:pt x="724662" y="791578"/>
                  </a:lnTo>
                  <a:lnTo>
                    <a:pt x="724662" y="855078"/>
                  </a:lnTo>
                  <a:lnTo>
                    <a:pt x="740537" y="855078"/>
                  </a:lnTo>
                  <a:lnTo>
                    <a:pt x="740537" y="791578"/>
                  </a:lnTo>
                  <a:close/>
                </a:path>
                <a:path w="1198245" h="855344">
                  <a:moveTo>
                    <a:pt x="740537" y="680453"/>
                  </a:moveTo>
                  <a:lnTo>
                    <a:pt x="724662" y="680453"/>
                  </a:lnTo>
                  <a:lnTo>
                    <a:pt x="724662" y="743953"/>
                  </a:lnTo>
                  <a:lnTo>
                    <a:pt x="740537" y="743953"/>
                  </a:lnTo>
                  <a:lnTo>
                    <a:pt x="740537" y="680453"/>
                  </a:lnTo>
                  <a:close/>
                </a:path>
                <a:path w="1198245" h="855344">
                  <a:moveTo>
                    <a:pt x="740537" y="569328"/>
                  </a:moveTo>
                  <a:lnTo>
                    <a:pt x="724662" y="569328"/>
                  </a:lnTo>
                  <a:lnTo>
                    <a:pt x="724662" y="632828"/>
                  </a:lnTo>
                  <a:lnTo>
                    <a:pt x="740537" y="632828"/>
                  </a:lnTo>
                  <a:lnTo>
                    <a:pt x="740537" y="569328"/>
                  </a:lnTo>
                  <a:close/>
                </a:path>
                <a:path w="1198245" h="855344">
                  <a:moveTo>
                    <a:pt x="740537" y="458203"/>
                  </a:moveTo>
                  <a:lnTo>
                    <a:pt x="724662" y="458203"/>
                  </a:lnTo>
                  <a:lnTo>
                    <a:pt x="724662" y="521703"/>
                  </a:lnTo>
                  <a:lnTo>
                    <a:pt x="740537" y="521703"/>
                  </a:lnTo>
                  <a:lnTo>
                    <a:pt x="740537" y="458203"/>
                  </a:lnTo>
                  <a:close/>
                </a:path>
                <a:path w="1198245" h="855344">
                  <a:moveTo>
                    <a:pt x="1014603" y="8750"/>
                  </a:moveTo>
                  <a:lnTo>
                    <a:pt x="1012444" y="5067"/>
                  </a:lnTo>
                  <a:lnTo>
                    <a:pt x="1010158" y="1257"/>
                  </a:lnTo>
                  <a:lnTo>
                    <a:pt x="1005332" y="0"/>
                  </a:lnTo>
                  <a:lnTo>
                    <a:pt x="1001522" y="2146"/>
                  </a:lnTo>
                  <a:lnTo>
                    <a:pt x="942213" y="36830"/>
                  </a:lnTo>
                  <a:lnTo>
                    <a:pt x="1001522" y="71361"/>
                  </a:lnTo>
                  <a:lnTo>
                    <a:pt x="1005332" y="73647"/>
                  </a:lnTo>
                  <a:lnTo>
                    <a:pt x="1010158" y="72377"/>
                  </a:lnTo>
                  <a:lnTo>
                    <a:pt x="1012444" y="68567"/>
                  </a:lnTo>
                  <a:lnTo>
                    <a:pt x="1014603" y="64757"/>
                  </a:lnTo>
                  <a:lnTo>
                    <a:pt x="1013333" y="59931"/>
                  </a:lnTo>
                  <a:lnTo>
                    <a:pt x="1009523" y="57772"/>
                  </a:lnTo>
                  <a:lnTo>
                    <a:pt x="987120" y="44691"/>
                  </a:lnTo>
                  <a:lnTo>
                    <a:pt x="996950" y="44691"/>
                  </a:lnTo>
                  <a:lnTo>
                    <a:pt x="996950" y="28816"/>
                  </a:lnTo>
                  <a:lnTo>
                    <a:pt x="987336" y="28816"/>
                  </a:lnTo>
                  <a:lnTo>
                    <a:pt x="1009523" y="15862"/>
                  </a:lnTo>
                  <a:lnTo>
                    <a:pt x="1013333" y="13703"/>
                  </a:lnTo>
                  <a:lnTo>
                    <a:pt x="1014603" y="8750"/>
                  </a:lnTo>
                  <a:close/>
                </a:path>
                <a:path w="1198245" h="855344">
                  <a:moveTo>
                    <a:pt x="1108075" y="28816"/>
                  </a:moveTo>
                  <a:lnTo>
                    <a:pt x="1044575" y="28816"/>
                  </a:lnTo>
                  <a:lnTo>
                    <a:pt x="1044575" y="44691"/>
                  </a:lnTo>
                  <a:lnTo>
                    <a:pt x="1108075" y="44691"/>
                  </a:lnTo>
                  <a:lnTo>
                    <a:pt x="1108075" y="28816"/>
                  </a:lnTo>
                  <a:close/>
                </a:path>
                <a:path w="1198245" h="855344">
                  <a:moveTo>
                    <a:pt x="1197737" y="336029"/>
                  </a:moveTo>
                  <a:lnTo>
                    <a:pt x="1181862" y="336029"/>
                  </a:lnTo>
                  <a:lnTo>
                    <a:pt x="1181862" y="399529"/>
                  </a:lnTo>
                  <a:lnTo>
                    <a:pt x="1197737" y="399529"/>
                  </a:lnTo>
                  <a:lnTo>
                    <a:pt x="1197737" y="336029"/>
                  </a:lnTo>
                  <a:close/>
                </a:path>
                <a:path w="1198245" h="855344">
                  <a:moveTo>
                    <a:pt x="1197737" y="224904"/>
                  </a:moveTo>
                  <a:lnTo>
                    <a:pt x="1181862" y="224904"/>
                  </a:lnTo>
                  <a:lnTo>
                    <a:pt x="1181862" y="288404"/>
                  </a:lnTo>
                  <a:lnTo>
                    <a:pt x="1197737" y="288404"/>
                  </a:lnTo>
                  <a:lnTo>
                    <a:pt x="1197737" y="224904"/>
                  </a:lnTo>
                  <a:close/>
                </a:path>
                <a:path w="1198245" h="855344">
                  <a:moveTo>
                    <a:pt x="1197737" y="113779"/>
                  </a:moveTo>
                  <a:lnTo>
                    <a:pt x="1181862" y="113779"/>
                  </a:lnTo>
                  <a:lnTo>
                    <a:pt x="1181862" y="177279"/>
                  </a:lnTo>
                  <a:lnTo>
                    <a:pt x="1197737" y="177279"/>
                  </a:lnTo>
                  <a:lnTo>
                    <a:pt x="1197737" y="113779"/>
                  </a:lnTo>
                  <a:close/>
                </a:path>
                <a:path w="1198245" h="855344">
                  <a:moveTo>
                    <a:pt x="1197737" y="32372"/>
                  </a:moveTo>
                  <a:lnTo>
                    <a:pt x="1194308" y="28816"/>
                  </a:lnTo>
                  <a:lnTo>
                    <a:pt x="1155700" y="28816"/>
                  </a:lnTo>
                  <a:lnTo>
                    <a:pt x="1155700" y="44691"/>
                  </a:lnTo>
                  <a:lnTo>
                    <a:pt x="1181862" y="44691"/>
                  </a:lnTo>
                  <a:lnTo>
                    <a:pt x="1181862" y="66154"/>
                  </a:lnTo>
                  <a:lnTo>
                    <a:pt x="1197737" y="66154"/>
                  </a:lnTo>
                  <a:lnTo>
                    <a:pt x="1197737" y="44691"/>
                  </a:lnTo>
                  <a:lnTo>
                    <a:pt x="1197737" y="36817"/>
                  </a:lnTo>
                  <a:lnTo>
                    <a:pt x="1197737" y="32372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6" name="object 56"/>
          <p:cNvSpPr txBox="1"/>
          <p:nvPr/>
        </p:nvSpPr>
        <p:spPr>
          <a:xfrm>
            <a:off x="3145282" y="2065146"/>
            <a:ext cx="895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50" dirty="0">
                <a:latin typeface="Arial"/>
                <a:cs typeface="Arial"/>
              </a:rPr>
              <a:t>1</a:t>
            </a:r>
            <a:endParaRPr sz="900">
              <a:latin typeface="Arial"/>
              <a:cs typeface="Arial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3816222" y="2065146"/>
            <a:ext cx="895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50" dirty="0">
                <a:latin typeface="Arial"/>
                <a:cs typeface="Arial"/>
              </a:rPr>
              <a:t>0</a:t>
            </a:r>
            <a:endParaRPr sz="900">
              <a:latin typeface="Arial"/>
              <a:cs typeface="Arial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3526282" y="1649729"/>
            <a:ext cx="895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50" dirty="0">
                <a:latin typeface="Arial"/>
                <a:cs typeface="Arial"/>
              </a:rPr>
              <a:t>1</a:t>
            </a:r>
            <a:endParaRPr sz="900">
              <a:latin typeface="Arial"/>
              <a:cs typeface="Arial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4311522" y="1644141"/>
            <a:ext cx="895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50" dirty="0">
                <a:latin typeface="Arial"/>
                <a:cs typeface="Arial"/>
              </a:rPr>
              <a:t>1</a:t>
            </a:r>
            <a:endParaRPr sz="900">
              <a:latin typeface="Arial"/>
              <a:cs typeface="Arial"/>
            </a:endParaRPr>
          </a:p>
        </p:txBody>
      </p:sp>
      <p:grpSp>
        <p:nvGrpSpPr>
          <p:cNvPr id="60" name="object 60"/>
          <p:cNvGrpSpPr/>
          <p:nvPr/>
        </p:nvGrpSpPr>
        <p:grpSpPr>
          <a:xfrm>
            <a:off x="1692275" y="1278381"/>
            <a:ext cx="2259330" cy="490220"/>
            <a:chOff x="1692275" y="1278381"/>
            <a:chExt cx="2259330" cy="490220"/>
          </a:xfrm>
        </p:grpSpPr>
        <p:sp>
          <p:nvSpPr>
            <p:cNvPr id="61" name="object 61"/>
            <p:cNvSpPr/>
            <p:nvPr/>
          </p:nvSpPr>
          <p:spPr>
            <a:xfrm>
              <a:off x="1700149" y="1365630"/>
              <a:ext cx="2243455" cy="402590"/>
            </a:xfrm>
            <a:custGeom>
              <a:avLst/>
              <a:gdLst/>
              <a:ahLst/>
              <a:cxnLst/>
              <a:rect l="l" t="t" r="r" b="b"/>
              <a:pathLst>
                <a:path w="2243454" h="402589">
                  <a:moveTo>
                    <a:pt x="2243201" y="385445"/>
                  </a:moveTo>
                  <a:lnTo>
                    <a:pt x="2200148" y="331851"/>
                  </a:lnTo>
                  <a:lnTo>
                    <a:pt x="2197354" y="328422"/>
                  </a:lnTo>
                  <a:lnTo>
                    <a:pt x="2192401" y="327914"/>
                  </a:lnTo>
                  <a:lnTo>
                    <a:pt x="2188972" y="330708"/>
                  </a:lnTo>
                  <a:lnTo>
                    <a:pt x="2185543" y="333375"/>
                  </a:lnTo>
                  <a:lnTo>
                    <a:pt x="2185035" y="338467"/>
                  </a:lnTo>
                  <a:lnTo>
                    <a:pt x="2187702" y="341884"/>
                  </a:lnTo>
                  <a:lnTo>
                    <a:pt x="2203818" y="361861"/>
                  </a:lnTo>
                  <a:lnTo>
                    <a:pt x="1255395" y="127"/>
                  </a:lnTo>
                  <a:lnTo>
                    <a:pt x="1252601" y="7556"/>
                  </a:lnTo>
                  <a:lnTo>
                    <a:pt x="1250315" y="0"/>
                  </a:lnTo>
                  <a:lnTo>
                    <a:pt x="40970" y="364769"/>
                  </a:lnTo>
                  <a:lnTo>
                    <a:pt x="58547" y="345948"/>
                  </a:lnTo>
                  <a:lnTo>
                    <a:pt x="61468" y="342646"/>
                  </a:lnTo>
                  <a:lnTo>
                    <a:pt x="61341" y="337693"/>
                  </a:lnTo>
                  <a:lnTo>
                    <a:pt x="54864" y="331724"/>
                  </a:lnTo>
                  <a:lnTo>
                    <a:pt x="49911" y="331851"/>
                  </a:lnTo>
                  <a:lnTo>
                    <a:pt x="46863" y="335026"/>
                  </a:lnTo>
                  <a:lnTo>
                    <a:pt x="0" y="385445"/>
                  </a:lnTo>
                  <a:lnTo>
                    <a:pt x="71120" y="402463"/>
                  </a:lnTo>
                  <a:lnTo>
                    <a:pt x="75438" y="399796"/>
                  </a:lnTo>
                  <a:lnTo>
                    <a:pt x="76454" y="395490"/>
                  </a:lnTo>
                  <a:lnTo>
                    <a:pt x="77470" y="391287"/>
                  </a:lnTo>
                  <a:lnTo>
                    <a:pt x="75742" y="388493"/>
                  </a:lnTo>
                  <a:lnTo>
                    <a:pt x="74803" y="386969"/>
                  </a:lnTo>
                  <a:lnTo>
                    <a:pt x="45618" y="379984"/>
                  </a:lnTo>
                  <a:lnTo>
                    <a:pt x="1252232" y="15913"/>
                  </a:lnTo>
                  <a:lnTo>
                    <a:pt x="2198166" y="376732"/>
                  </a:lnTo>
                  <a:lnTo>
                    <a:pt x="2172843" y="380873"/>
                  </a:lnTo>
                  <a:lnTo>
                    <a:pt x="2168525" y="381635"/>
                  </a:lnTo>
                  <a:lnTo>
                    <a:pt x="2165604" y="385699"/>
                  </a:lnTo>
                  <a:lnTo>
                    <a:pt x="2166239" y="390017"/>
                  </a:lnTo>
                  <a:lnTo>
                    <a:pt x="2167001" y="394335"/>
                  </a:lnTo>
                  <a:lnTo>
                    <a:pt x="2171065" y="397268"/>
                  </a:lnTo>
                  <a:lnTo>
                    <a:pt x="2175383" y="396621"/>
                  </a:lnTo>
                  <a:lnTo>
                    <a:pt x="2232406" y="387223"/>
                  </a:lnTo>
                  <a:lnTo>
                    <a:pt x="2243201" y="38544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1692275" y="1278381"/>
              <a:ext cx="2259330" cy="473075"/>
            </a:xfrm>
            <a:custGeom>
              <a:avLst/>
              <a:gdLst/>
              <a:ahLst/>
              <a:cxnLst/>
              <a:rect l="l" t="t" r="r" b="b"/>
              <a:pathLst>
                <a:path w="2259329" h="473075">
                  <a:moveTo>
                    <a:pt x="15875" y="409194"/>
                  </a:moveTo>
                  <a:lnTo>
                    <a:pt x="0" y="409194"/>
                  </a:lnTo>
                  <a:lnTo>
                    <a:pt x="0" y="472694"/>
                  </a:lnTo>
                  <a:lnTo>
                    <a:pt x="15875" y="472694"/>
                  </a:lnTo>
                  <a:lnTo>
                    <a:pt x="15875" y="409194"/>
                  </a:lnTo>
                  <a:close/>
                </a:path>
                <a:path w="2259329" h="473075">
                  <a:moveTo>
                    <a:pt x="15875" y="298069"/>
                  </a:moveTo>
                  <a:lnTo>
                    <a:pt x="0" y="298069"/>
                  </a:lnTo>
                  <a:lnTo>
                    <a:pt x="0" y="361569"/>
                  </a:lnTo>
                  <a:lnTo>
                    <a:pt x="15875" y="361569"/>
                  </a:lnTo>
                  <a:lnTo>
                    <a:pt x="15875" y="298069"/>
                  </a:lnTo>
                  <a:close/>
                </a:path>
                <a:path w="2259329" h="473075">
                  <a:moveTo>
                    <a:pt x="15875" y="186944"/>
                  </a:moveTo>
                  <a:lnTo>
                    <a:pt x="0" y="186944"/>
                  </a:lnTo>
                  <a:lnTo>
                    <a:pt x="0" y="250444"/>
                  </a:lnTo>
                  <a:lnTo>
                    <a:pt x="15875" y="250444"/>
                  </a:lnTo>
                  <a:lnTo>
                    <a:pt x="15875" y="186944"/>
                  </a:lnTo>
                  <a:close/>
                </a:path>
                <a:path w="2259329" h="473075">
                  <a:moveTo>
                    <a:pt x="15875" y="75819"/>
                  </a:moveTo>
                  <a:lnTo>
                    <a:pt x="0" y="75819"/>
                  </a:lnTo>
                  <a:lnTo>
                    <a:pt x="0" y="139319"/>
                  </a:lnTo>
                  <a:lnTo>
                    <a:pt x="15875" y="139319"/>
                  </a:lnTo>
                  <a:lnTo>
                    <a:pt x="15875" y="75819"/>
                  </a:lnTo>
                  <a:close/>
                </a:path>
                <a:path w="2259329" h="473075">
                  <a:moveTo>
                    <a:pt x="80137" y="28956"/>
                  </a:moveTo>
                  <a:lnTo>
                    <a:pt x="16637" y="28956"/>
                  </a:lnTo>
                  <a:lnTo>
                    <a:pt x="16637" y="44831"/>
                  </a:lnTo>
                  <a:lnTo>
                    <a:pt x="80137" y="44831"/>
                  </a:lnTo>
                  <a:lnTo>
                    <a:pt x="80137" y="28956"/>
                  </a:lnTo>
                  <a:close/>
                </a:path>
                <a:path w="2259329" h="473075">
                  <a:moveTo>
                    <a:pt x="191262" y="28956"/>
                  </a:moveTo>
                  <a:lnTo>
                    <a:pt x="127762" y="28956"/>
                  </a:lnTo>
                  <a:lnTo>
                    <a:pt x="127762" y="44831"/>
                  </a:lnTo>
                  <a:lnTo>
                    <a:pt x="191262" y="44831"/>
                  </a:lnTo>
                  <a:lnTo>
                    <a:pt x="191262" y="28956"/>
                  </a:lnTo>
                  <a:close/>
                </a:path>
                <a:path w="2259329" h="473075">
                  <a:moveTo>
                    <a:pt x="302387" y="28956"/>
                  </a:moveTo>
                  <a:lnTo>
                    <a:pt x="238887" y="28956"/>
                  </a:lnTo>
                  <a:lnTo>
                    <a:pt x="238887" y="44831"/>
                  </a:lnTo>
                  <a:lnTo>
                    <a:pt x="302387" y="44831"/>
                  </a:lnTo>
                  <a:lnTo>
                    <a:pt x="302387" y="28956"/>
                  </a:lnTo>
                  <a:close/>
                </a:path>
                <a:path w="2259329" h="473075">
                  <a:moveTo>
                    <a:pt x="413512" y="28956"/>
                  </a:moveTo>
                  <a:lnTo>
                    <a:pt x="350012" y="28956"/>
                  </a:lnTo>
                  <a:lnTo>
                    <a:pt x="350012" y="44831"/>
                  </a:lnTo>
                  <a:lnTo>
                    <a:pt x="413512" y="44831"/>
                  </a:lnTo>
                  <a:lnTo>
                    <a:pt x="413512" y="28956"/>
                  </a:lnTo>
                  <a:close/>
                </a:path>
                <a:path w="2259329" h="473075">
                  <a:moveTo>
                    <a:pt x="524637" y="28956"/>
                  </a:moveTo>
                  <a:lnTo>
                    <a:pt x="461137" y="28956"/>
                  </a:lnTo>
                  <a:lnTo>
                    <a:pt x="461137" y="44831"/>
                  </a:lnTo>
                  <a:lnTo>
                    <a:pt x="524637" y="44831"/>
                  </a:lnTo>
                  <a:lnTo>
                    <a:pt x="524637" y="28956"/>
                  </a:lnTo>
                  <a:close/>
                </a:path>
                <a:path w="2259329" h="473075">
                  <a:moveTo>
                    <a:pt x="635762" y="28956"/>
                  </a:moveTo>
                  <a:lnTo>
                    <a:pt x="572262" y="28956"/>
                  </a:lnTo>
                  <a:lnTo>
                    <a:pt x="572262" y="44831"/>
                  </a:lnTo>
                  <a:lnTo>
                    <a:pt x="635762" y="44831"/>
                  </a:lnTo>
                  <a:lnTo>
                    <a:pt x="635762" y="28956"/>
                  </a:lnTo>
                  <a:close/>
                </a:path>
                <a:path w="2259329" h="473075">
                  <a:moveTo>
                    <a:pt x="746887" y="28956"/>
                  </a:moveTo>
                  <a:lnTo>
                    <a:pt x="683387" y="28956"/>
                  </a:lnTo>
                  <a:lnTo>
                    <a:pt x="683387" y="44831"/>
                  </a:lnTo>
                  <a:lnTo>
                    <a:pt x="746887" y="44831"/>
                  </a:lnTo>
                  <a:lnTo>
                    <a:pt x="746887" y="28956"/>
                  </a:lnTo>
                  <a:close/>
                </a:path>
                <a:path w="2259329" h="473075">
                  <a:moveTo>
                    <a:pt x="858012" y="28956"/>
                  </a:moveTo>
                  <a:lnTo>
                    <a:pt x="794512" y="28956"/>
                  </a:lnTo>
                  <a:lnTo>
                    <a:pt x="794512" y="44831"/>
                  </a:lnTo>
                  <a:lnTo>
                    <a:pt x="858012" y="44831"/>
                  </a:lnTo>
                  <a:lnTo>
                    <a:pt x="858012" y="28956"/>
                  </a:lnTo>
                  <a:close/>
                </a:path>
                <a:path w="2259329" h="473075">
                  <a:moveTo>
                    <a:pt x="969137" y="28956"/>
                  </a:moveTo>
                  <a:lnTo>
                    <a:pt x="905637" y="28956"/>
                  </a:lnTo>
                  <a:lnTo>
                    <a:pt x="905637" y="44831"/>
                  </a:lnTo>
                  <a:lnTo>
                    <a:pt x="969137" y="44831"/>
                  </a:lnTo>
                  <a:lnTo>
                    <a:pt x="969137" y="28956"/>
                  </a:lnTo>
                  <a:close/>
                </a:path>
                <a:path w="2259329" h="473075">
                  <a:moveTo>
                    <a:pt x="1089025" y="36830"/>
                  </a:moveTo>
                  <a:lnTo>
                    <a:pt x="1075499" y="28956"/>
                  </a:lnTo>
                  <a:lnTo>
                    <a:pt x="1029716" y="2286"/>
                  </a:lnTo>
                  <a:lnTo>
                    <a:pt x="1025906" y="0"/>
                  </a:lnTo>
                  <a:lnTo>
                    <a:pt x="1021080" y="1270"/>
                  </a:lnTo>
                  <a:lnTo>
                    <a:pt x="1018794" y="5080"/>
                  </a:lnTo>
                  <a:lnTo>
                    <a:pt x="1016635" y="8890"/>
                  </a:lnTo>
                  <a:lnTo>
                    <a:pt x="1017905" y="13716"/>
                  </a:lnTo>
                  <a:lnTo>
                    <a:pt x="1021715" y="15875"/>
                  </a:lnTo>
                  <a:lnTo>
                    <a:pt x="1044105" y="28956"/>
                  </a:lnTo>
                  <a:lnTo>
                    <a:pt x="1016762" y="28956"/>
                  </a:lnTo>
                  <a:lnTo>
                    <a:pt x="1016762" y="44831"/>
                  </a:lnTo>
                  <a:lnTo>
                    <a:pt x="1043889" y="44831"/>
                  </a:lnTo>
                  <a:lnTo>
                    <a:pt x="1021715" y="57785"/>
                  </a:lnTo>
                  <a:lnTo>
                    <a:pt x="1017905" y="59944"/>
                  </a:lnTo>
                  <a:lnTo>
                    <a:pt x="1016635" y="64897"/>
                  </a:lnTo>
                  <a:lnTo>
                    <a:pt x="1018794" y="68580"/>
                  </a:lnTo>
                  <a:lnTo>
                    <a:pt x="1021080" y="72390"/>
                  </a:lnTo>
                  <a:lnTo>
                    <a:pt x="1025906" y="73660"/>
                  </a:lnTo>
                  <a:lnTo>
                    <a:pt x="1029716" y="71501"/>
                  </a:lnTo>
                  <a:lnTo>
                    <a:pt x="1075334" y="44831"/>
                  </a:lnTo>
                  <a:lnTo>
                    <a:pt x="1089025" y="36830"/>
                  </a:lnTo>
                  <a:close/>
                </a:path>
                <a:path w="2259329" h="473075">
                  <a:moveTo>
                    <a:pt x="1504315" y="8890"/>
                  </a:moveTo>
                  <a:lnTo>
                    <a:pt x="1502156" y="5080"/>
                  </a:lnTo>
                  <a:lnTo>
                    <a:pt x="1499870" y="1270"/>
                  </a:lnTo>
                  <a:lnTo>
                    <a:pt x="1495044" y="0"/>
                  </a:lnTo>
                  <a:lnTo>
                    <a:pt x="1491234" y="2286"/>
                  </a:lnTo>
                  <a:lnTo>
                    <a:pt x="1431925" y="36830"/>
                  </a:lnTo>
                  <a:lnTo>
                    <a:pt x="1491234" y="71501"/>
                  </a:lnTo>
                  <a:lnTo>
                    <a:pt x="1495044" y="73660"/>
                  </a:lnTo>
                  <a:lnTo>
                    <a:pt x="1499870" y="72390"/>
                  </a:lnTo>
                  <a:lnTo>
                    <a:pt x="1502156" y="68580"/>
                  </a:lnTo>
                  <a:lnTo>
                    <a:pt x="1504315" y="64897"/>
                  </a:lnTo>
                  <a:lnTo>
                    <a:pt x="1503045" y="59944"/>
                  </a:lnTo>
                  <a:lnTo>
                    <a:pt x="1499235" y="57785"/>
                  </a:lnTo>
                  <a:lnTo>
                    <a:pt x="1477048" y="44831"/>
                  </a:lnTo>
                  <a:lnTo>
                    <a:pt x="1464437" y="37465"/>
                  </a:lnTo>
                  <a:lnTo>
                    <a:pt x="1464437" y="36207"/>
                  </a:lnTo>
                  <a:lnTo>
                    <a:pt x="1476832" y="28956"/>
                  </a:lnTo>
                  <a:lnTo>
                    <a:pt x="1499235" y="15875"/>
                  </a:lnTo>
                  <a:lnTo>
                    <a:pt x="1503045" y="13716"/>
                  </a:lnTo>
                  <a:lnTo>
                    <a:pt x="1504315" y="8890"/>
                  </a:lnTo>
                  <a:close/>
                </a:path>
                <a:path w="2259329" h="473075">
                  <a:moveTo>
                    <a:pt x="1575562" y="28956"/>
                  </a:moveTo>
                  <a:lnTo>
                    <a:pt x="1512062" y="28956"/>
                  </a:lnTo>
                  <a:lnTo>
                    <a:pt x="1512062" y="44831"/>
                  </a:lnTo>
                  <a:lnTo>
                    <a:pt x="1575562" y="44831"/>
                  </a:lnTo>
                  <a:lnTo>
                    <a:pt x="1575562" y="28956"/>
                  </a:lnTo>
                  <a:close/>
                </a:path>
                <a:path w="2259329" h="473075">
                  <a:moveTo>
                    <a:pt x="1686687" y="28956"/>
                  </a:moveTo>
                  <a:lnTo>
                    <a:pt x="1623187" y="28956"/>
                  </a:lnTo>
                  <a:lnTo>
                    <a:pt x="1623187" y="44831"/>
                  </a:lnTo>
                  <a:lnTo>
                    <a:pt x="1686687" y="44831"/>
                  </a:lnTo>
                  <a:lnTo>
                    <a:pt x="1686687" y="28956"/>
                  </a:lnTo>
                  <a:close/>
                </a:path>
                <a:path w="2259329" h="473075">
                  <a:moveTo>
                    <a:pt x="1797812" y="28956"/>
                  </a:moveTo>
                  <a:lnTo>
                    <a:pt x="1734312" y="28956"/>
                  </a:lnTo>
                  <a:lnTo>
                    <a:pt x="1734312" y="44831"/>
                  </a:lnTo>
                  <a:lnTo>
                    <a:pt x="1797812" y="44831"/>
                  </a:lnTo>
                  <a:lnTo>
                    <a:pt x="1797812" y="28956"/>
                  </a:lnTo>
                  <a:close/>
                </a:path>
                <a:path w="2259329" h="473075">
                  <a:moveTo>
                    <a:pt x="1908937" y="28956"/>
                  </a:moveTo>
                  <a:lnTo>
                    <a:pt x="1845437" y="28956"/>
                  </a:lnTo>
                  <a:lnTo>
                    <a:pt x="1845437" y="44831"/>
                  </a:lnTo>
                  <a:lnTo>
                    <a:pt x="1908937" y="44831"/>
                  </a:lnTo>
                  <a:lnTo>
                    <a:pt x="1908937" y="28956"/>
                  </a:lnTo>
                  <a:close/>
                </a:path>
                <a:path w="2259329" h="473075">
                  <a:moveTo>
                    <a:pt x="2020062" y="28956"/>
                  </a:moveTo>
                  <a:lnTo>
                    <a:pt x="1956562" y="28956"/>
                  </a:lnTo>
                  <a:lnTo>
                    <a:pt x="1956562" y="44831"/>
                  </a:lnTo>
                  <a:lnTo>
                    <a:pt x="2020062" y="44831"/>
                  </a:lnTo>
                  <a:lnTo>
                    <a:pt x="2020062" y="28956"/>
                  </a:lnTo>
                  <a:close/>
                </a:path>
                <a:path w="2259329" h="473075">
                  <a:moveTo>
                    <a:pt x="2131187" y="28956"/>
                  </a:moveTo>
                  <a:lnTo>
                    <a:pt x="2067687" y="28956"/>
                  </a:lnTo>
                  <a:lnTo>
                    <a:pt x="2067687" y="44831"/>
                  </a:lnTo>
                  <a:lnTo>
                    <a:pt x="2131187" y="44831"/>
                  </a:lnTo>
                  <a:lnTo>
                    <a:pt x="2131187" y="28956"/>
                  </a:lnTo>
                  <a:close/>
                </a:path>
                <a:path w="2259329" h="473075">
                  <a:moveTo>
                    <a:pt x="2242312" y="28956"/>
                  </a:moveTo>
                  <a:lnTo>
                    <a:pt x="2178812" y="28956"/>
                  </a:lnTo>
                  <a:lnTo>
                    <a:pt x="2178812" y="44831"/>
                  </a:lnTo>
                  <a:lnTo>
                    <a:pt x="2242312" y="44831"/>
                  </a:lnTo>
                  <a:lnTo>
                    <a:pt x="2242312" y="28956"/>
                  </a:lnTo>
                  <a:close/>
                </a:path>
                <a:path w="2259329" h="473075">
                  <a:moveTo>
                    <a:pt x="2258949" y="409194"/>
                  </a:moveTo>
                  <a:lnTo>
                    <a:pt x="2243074" y="409194"/>
                  </a:lnTo>
                  <a:lnTo>
                    <a:pt x="2243074" y="472694"/>
                  </a:lnTo>
                  <a:lnTo>
                    <a:pt x="2258949" y="472567"/>
                  </a:lnTo>
                  <a:lnTo>
                    <a:pt x="2258949" y="409194"/>
                  </a:lnTo>
                  <a:close/>
                </a:path>
                <a:path w="2259329" h="473075">
                  <a:moveTo>
                    <a:pt x="2258949" y="298069"/>
                  </a:moveTo>
                  <a:lnTo>
                    <a:pt x="2243074" y="298069"/>
                  </a:lnTo>
                  <a:lnTo>
                    <a:pt x="2243074" y="361569"/>
                  </a:lnTo>
                  <a:lnTo>
                    <a:pt x="2258949" y="361569"/>
                  </a:lnTo>
                  <a:lnTo>
                    <a:pt x="2258949" y="298069"/>
                  </a:lnTo>
                  <a:close/>
                </a:path>
                <a:path w="2259329" h="473075">
                  <a:moveTo>
                    <a:pt x="2258949" y="186944"/>
                  </a:moveTo>
                  <a:lnTo>
                    <a:pt x="2243074" y="186944"/>
                  </a:lnTo>
                  <a:lnTo>
                    <a:pt x="2243074" y="250444"/>
                  </a:lnTo>
                  <a:lnTo>
                    <a:pt x="2258949" y="250444"/>
                  </a:lnTo>
                  <a:lnTo>
                    <a:pt x="2258949" y="186944"/>
                  </a:lnTo>
                  <a:close/>
                </a:path>
                <a:path w="2259329" h="473075">
                  <a:moveTo>
                    <a:pt x="2258949" y="75819"/>
                  </a:moveTo>
                  <a:lnTo>
                    <a:pt x="2243074" y="75819"/>
                  </a:lnTo>
                  <a:lnTo>
                    <a:pt x="2243074" y="139319"/>
                  </a:lnTo>
                  <a:lnTo>
                    <a:pt x="2258949" y="139319"/>
                  </a:lnTo>
                  <a:lnTo>
                    <a:pt x="2258949" y="75819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3" name="object 63"/>
          <p:cNvSpPr txBox="1"/>
          <p:nvPr/>
        </p:nvSpPr>
        <p:spPr>
          <a:xfrm>
            <a:off x="3850385" y="1151889"/>
            <a:ext cx="895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50" dirty="0">
                <a:latin typeface="Arial"/>
                <a:cs typeface="Arial"/>
              </a:rPr>
              <a:t>2</a:t>
            </a:r>
            <a:endParaRPr sz="900">
              <a:latin typeface="Arial"/>
              <a:cs typeface="Arial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1701164" y="1150365"/>
            <a:ext cx="895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50" dirty="0">
                <a:latin typeface="Arial"/>
                <a:cs typeface="Arial"/>
              </a:rPr>
              <a:t>3</a:t>
            </a:r>
            <a:endParaRPr sz="900">
              <a:latin typeface="Arial"/>
              <a:cs typeface="Arial"/>
            </a:endParaRPr>
          </a:p>
        </p:txBody>
      </p:sp>
      <p:sp>
        <p:nvSpPr>
          <p:cNvPr id="65" name="object 65"/>
          <p:cNvSpPr/>
          <p:nvPr/>
        </p:nvSpPr>
        <p:spPr>
          <a:xfrm>
            <a:off x="2947923" y="1685924"/>
            <a:ext cx="1600200" cy="1143000"/>
          </a:xfrm>
          <a:custGeom>
            <a:avLst/>
            <a:gdLst/>
            <a:ahLst/>
            <a:cxnLst/>
            <a:rect l="l" t="t" r="r" b="b"/>
            <a:pathLst>
              <a:path w="1600200" h="1143000">
                <a:moveTo>
                  <a:pt x="0" y="190500"/>
                </a:moveTo>
                <a:lnTo>
                  <a:pt x="5034" y="146837"/>
                </a:lnTo>
                <a:lnTo>
                  <a:pt x="19375" y="106746"/>
                </a:lnTo>
                <a:lnTo>
                  <a:pt x="41877" y="71374"/>
                </a:lnTo>
                <a:lnTo>
                  <a:pt x="71398" y="41867"/>
                </a:lnTo>
                <a:lnTo>
                  <a:pt x="106792" y="19372"/>
                </a:lnTo>
                <a:lnTo>
                  <a:pt x="146917" y="5034"/>
                </a:lnTo>
                <a:lnTo>
                  <a:pt x="190626" y="0"/>
                </a:lnTo>
                <a:lnTo>
                  <a:pt x="1409700" y="0"/>
                </a:lnTo>
                <a:lnTo>
                  <a:pt x="1453402" y="5034"/>
                </a:lnTo>
                <a:lnTo>
                  <a:pt x="1493508" y="19372"/>
                </a:lnTo>
                <a:lnTo>
                  <a:pt x="1528878" y="41867"/>
                </a:lnTo>
                <a:lnTo>
                  <a:pt x="1558372" y="71374"/>
                </a:lnTo>
                <a:lnTo>
                  <a:pt x="1580850" y="106746"/>
                </a:lnTo>
                <a:lnTo>
                  <a:pt x="1595172" y="146837"/>
                </a:lnTo>
                <a:lnTo>
                  <a:pt x="1600200" y="190500"/>
                </a:lnTo>
                <a:lnTo>
                  <a:pt x="1600200" y="952500"/>
                </a:lnTo>
                <a:lnTo>
                  <a:pt x="1595172" y="996162"/>
                </a:lnTo>
                <a:lnTo>
                  <a:pt x="1580850" y="1036253"/>
                </a:lnTo>
                <a:lnTo>
                  <a:pt x="1558372" y="1071625"/>
                </a:lnTo>
                <a:lnTo>
                  <a:pt x="1528878" y="1101132"/>
                </a:lnTo>
                <a:lnTo>
                  <a:pt x="1493508" y="1123627"/>
                </a:lnTo>
                <a:lnTo>
                  <a:pt x="1453402" y="1137965"/>
                </a:lnTo>
                <a:lnTo>
                  <a:pt x="1409700" y="1143000"/>
                </a:lnTo>
                <a:lnTo>
                  <a:pt x="190626" y="1143000"/>
                </a:lnTo>
                <a:lnTo>
                  <a:pt x="146917" y="1137965"/>
                </a:lnTo>
                <a:lnTo>
                  <a:pt x="106792" y="1123627"/>
                </a:lnTo>
                <a:lnTo>
                  <a:pt x="71398" y="1101132"/>
                </a:lnTo>
                <a:lnTo>
                  <a:pt x="41877" y="1071625"/>
                </a:lnTo>
                <a:lnTo>
                  <a:pt x="19375" y="1036253"/>
                </a:lnTo>
                <a:lnTo>
                  <a:pt x="5034" y="996162"/>
                </a:lnTo>
                <a:lnTo>
                  <a:pt x="0" y="952500"/>
                </a:lnTo>
                <a:lnTo>
                  <a:pt x="0" y="190500"/>
                </a:lnTo>
                <a:close/>
              </a:path>
            </a:pathLst>
          </a:custGeom>
          <a:ln w="28575">
            <a:solidFill>
              <a:srgbClr val="00FF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 txBox="1"/>
          <p:nvPr/>
        </p:nvSpPr>
        <p:spPr>
          <a:xfrm>
            <a:off x="3705605" y="2169032"/>
            <a:ext cx="8699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0" dirty="0">
                <a:solidFill>
                  <a:srgbClr val="FFFFFF"/>
                </a:solidFill>
                <a:latin typeface="Times New Roman"/>
                <a:cs typeface="Times New Roman"/>
              </a:rPr>
              <a:t>0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67" name="object 67"/>
          <p:cNvSpPr/>
          <p:nvPr/>
        </p:nvSpPr>
        <p:spPr>
          <a:xfrm>
            <a:off x="38100" y="2105024"/>
            <a:ext cx="1638300" cy="1171575"/>
          </a:xfrm>
          <a:custGeom>
            <a:avLst/>
            <a:gdLst/>
            <a:ahLst/>
            <a:cxnLst/>
            <a:rect l="l" t="t" r="r" b="b"/>
            <a:pathLst>
              <a:path w="1638300" h="1171575">
                <a:moveTo>
                  <a:pt x="0" y="195325"/>
                </a:moveTo>
                <a:lnTo>
                  <a:pt x="5157" y="150516"/>
                </a:lnTo>
                <a:lnTo>
                  <a:pt x="19849" y="109394"/>
                </a:lnTo>
                <a:lnTo>
                  <a:pt x="42903" y="73128"/>
                </a:lnTo>
                <a:lnTo>
                  <a:pt x="73149" y="42887"/>
                </a:lnTo>
                <a:lnTo>
                  <a:pt x="109416" y="19840"/>
                </a:lnTo>
                <a:lnTo>
                  <a:pt x="150532" y="5154"/>
                </a:lnTo>
                <a:lnTo>
                  <a:pt x="195325" y="0"/>
                </a:lnTo>
                <a:lnTo>
                  <a:pt x="1442974" y="0"/>
                </a:lnTo>
                <a:lnTo>
                  <a:pt x="1487783" y="5154"/>
                </a:lnTo>
                <a:lnTo>
                  <a:pt x="1528905" y="19840"/>
                </a:lnTo>
                <a:lnTo>
                  <a:pt x="1565171" y="42887"/>
                </a:lnTo>
                <a:lnTo>
                  <a:pt x="1595412" y="73128"/>
                </a:lnTo>
                <a:lnTo>
                  <a:pt x="1618459" y="109394"/>
                </a:lnTo>
                <a:lnTo>
                  <a:pt x="1633145" y="150516"/>
                </a:lnTo>
                <a:lnTo>
                  <a:pt x="1638300" y="195325"/>
                </a:lnTo>
                <a:lnTo>
                  <a:pt x="1638300" y="976249"/>
                </a:lnTo>
                <a:lnTo>
                  <a:pt x="1633145" y="1021058"/>
                </a:lnTo>
                <a:lnTo>
                  <a:pt x="1618459" y="1062180"/>
                </a:lnTo>
                <a:lnTo>
                  <a:pt x="1595412" y="1098446"/>
                </a:lnTo>
                <a:lnTo>
                  <a:pt x="1565171" y="1128687"/>
                </a:lnTo>
                <a:lnTo>
                  <a:pt x="1528905" y="1151734"/>
                </a:lnTo>
                <a:lnTo>
                  <a:pt x="1487783" y="1166420"/>
                </a:lnTo>
                <a:lnTo>
                  <a:pt x="1442974" y="1171575"/>
                </a:lnTo>
                <a:lnTo>
                  <a:pt x="195325" y="1171575"/>
                </a:lnTo>
                <a:lnTo>
                  <a:pt x="150532" y="1166420"/>
                </a:lnTo>
                <a:lnTo>
                  <a:pt x="109416" y="1151734"/>
                </a:lnTo>
                <a:lnTo>
                  <a:pt x="73149" y="1128687"/>
                </a:lnTo>
                <a:lnTo>
                  <a:pt x="42903" y="1098446"/>
                </a:lnTo>
                <a:lnTo>
                  <a:pt x="19849" y="1062180"/>
                </a:lnTo>
                <a:lnTo>
                  <a:pt x="5157" y="1021058"/>
                </a:lnTo>
                <a:lnTo>
                  <a:pt x="0" y="976249"/>
                </a:lnTo>
                <a:lnTo>
                  <a:pt x="0" y="195325"/>
                </a:lnTo>
                <a:close/>
              </a:path>
            </a:pathLst>
          </a:custGeom>
          <a:ln w="28575">
            <a:solidFill>
              <a:srgbClr val="00FF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 txBox="1"/>
          <p:nvPr/>
        </p:nvSpPr>
        <p:spPr>
          <a:xfrm>
            <a:off x="814832" y="2520822"/>
            <a:ext cx="179070" cy="2444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2235">
              <a:lnSpc>
                <a:spcPts val="860"/>
              </a:lnSpc>
              <a:spcBef>
                <a:spcPts val="100"/>
              </a:spcBef>
            </a:pPr>
            <a:r>
              <a:rPr sz="900" b="1" spc="-50" dirty="0">
                <a:latin typeface="Arial"/>
                <a:cs typeface="Arial"/>
              </a:rPr>
              <a:t>0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ts val="860"/>
              </a:lnSpc>
            </a:pPr>
            <a:r>
              <a:rPr sz="900" spc="-50" dirty="0">
                <a:solidFill>
                  <a:srgbClr val="FFFFFF"/>
                </a:solidFill>
                <a:latin typeface="Times New Roman"/>
                <a:cs typeface="Times New Roman"/>
              </a:rPr>
              <a:t>0</a:t>
            </a:r>
            <a:endParaRPr sz="9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Fibonacci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26314"/>
            <a:ext cx="1755775" cy="486409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10" dirty="0">
                <a:latin typeface="Times New Roman"/>
                <a:cs typeface="Times New Roman"/>
              </a:rPr>
              <a:t>Comparação</a:t>
            </a:r>
            <a:r>
              <a:rPr sz="1300" spc="100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de</a:t>
            </a:r>
            <a:r>
              <a:rPr sz="1300" spc="110" dirty="0">
                <a:latin typeface="Times New Roman"/>
                <a:cs typeface="Times New Roman"/>
              </a:rPr>
              <a:t> </a:t>
            </a:r>
            <a:r>
              <a:rPr sz="1300" spc="40" dirty="0">
                <a:latin typeface="Times New Roman"/>
                <a:cs typeface="Times New Roman"/>
              </a:rPr>
              <a:t>tempo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-10" dirty="0">
                <a:latin typeface="Times New Roman"/>
                <a:cs typeface="Times New Roman"/>
              </a:rPr>
              <a:t>Execução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58469" y="2302001"/>
            <a:ext cx="502284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4620" indent="-121920">
              <a:lnSpc>
                <a:spcPct val="100000"/>
              </a:lnSpc>
              <a:spcBef>
                <a:spcPts val="10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134620" algn="l"/>
              </a:tabLst>
            </a:pPr>
            <a:r>
              <a:rPr sz="1200" spc="-10" dirty="0">
                <a:latin typeface="Times New Roman"/>
                <a:cs typeface="Times New Roman"/>
              </a:rPr>
              <a:t>Saída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1028700" y="1447799"/>
            <a:ext cx="2358390" cy="1638300"/>
            <a:chOff x="1028700" y="1447799"/>
            <a:chExt cx="2358390" cy="1638300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28700" y="1447799"/>
              <a:ext cx="2358263" cy="876300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28700" y="2757487"/>
              <a:ext cx="1759077" cy="328612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Material</a:t>
            </a:r>
            <a:r>
              <a:rPr spc="-135" dirty="0"/>
              <a:t> </a:t>
            </a:r>
            <a:r>
              <a:rPr spc="-10" dirty="0"/>
              <a:t>Complementar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25678"/>
            <a:ext cx="2672715" cy="158432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dirty="0">
                <a:latin typeface="Times New Roman"/>
                <a:cs typeface="Times New Roman"/>
              </a:rPr>
              <a:t>Vídeo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Aulas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Aula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28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-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Função: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definição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u="sng" spc="-10" dirty="0">
                <a:solidFill>
                  <a:srgbClr val="F49100"/>
                </a:solidFill>
                <a:uFill>
                  <a:solidFill>
                    <a:srgbClr val="F49100"/>
                  </a:solidFill>
                </a:uFill>
                <a:latin typeface="Times New Roman"/>
                <a:cs typeface="Times New Roman"/>
                <a:hlinkClick r:id="rId4"/>
              </a:rPr>
              <a:t>https://youtu.be/JiltwM2iqJE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Aula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29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-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Função: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declaração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u="sng" spc="-10" dirty="0">
                <a:solidFill>
                  <a:srgbClr val="F49100"/>
                </a:solidFill>
                <a:uFill>
                  <a:solidFill>
                    <a:srgbClr val="F49100"/>
                  </a:solidFill>
                </a:uFill>
                <a:latin typeface="Times New Roman"/>
                <a:cs typeface="Times New Roman"/>
                <a:hlinkClick r:id="rId5"/>
              </a:rPr>
              <a:t>https://youtu.be/yhC4MAqHBPw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Aula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30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-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Função: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variáveis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escopo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u="sng" spc="-10" dirty="0">
                <a:solidFill>
                  <a:srgbClr val="F49100"/>
                </a:solidFill>
                <a:uFill>
                  <a:solidFill>
                    <a:srgbClr val="F49100"/>
                  </a:solidFill>
                </a:uFill>
                <a:latin typeface="Times New Roman"/>
                <a:cs typeface="Times New Roman"/>
                <a:hlinkClick r:id="rId6"/>
              </a:rPr>
              <a:t>https://youtu.be/egIV7E7KvdI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Material</a:t>
            </a:r>
            <a:r>
              <a:rPr spc="-135" dirty="0"/>
              <a:t> </a:t>
            </a:r>
            <a:r>
              <a:rPr spc="-10" dirty="0"/>
              <a:t>Complementar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26314"/>
            <a:ext cx="3094355" cy="158432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dirty="0">
                <a:latin typeface="Times New Roman"/>
                <a:cs typeface="Times New Roman"/>
              </a:rPr>
              <a:t>Vídeo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Aulas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Aula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-145" dirty="0">
                <a:latin typeface="Times New Roman"/>
                <a:cs typeface="Times New Roman"/>
              </a:rPr>
              <a:t>31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-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Função: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passagem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parâmetros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u="sng" spc="-10" dirty="0">
                <a:solidFill>
                  <a:srgbClr val="F49100"/>
                </a:solidFill>
                <a:uFill>
                  <a:solidFill>
                    <a:srgbClr val="F49100"/>
                  </a:solidFill>
                </a:uFill>
                <a:latin typeface="Times New Roman"/>
                <a:cs typeface="Times New Roman"/>
                <a:hlinkClick r:id="rId2"/>
              </a:rPr>
              <a:t>https://youtu.be/JFpodcSZsHw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Aula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32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-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Função: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recursão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(parte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1)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  <a:tab pos="1746885" algn="l"/>
              </a:tabLst>
            </a:pPr>
            <a:r>
              <a:rPr sz="1200" u="sng" spc="50" dirty="0">
                <a:solidFill>
                  <a:srgbClr val="F49100"/>
                </a:solidFill>
                <a:uFill>
                  <a:solidFill>
                    <a:srgbClr val="F49100"/>
                  </a:solidFill>
                </a:uFill>
                <a:latin typeface="Times New Roman"/>
                <a:cs typeface="Times New Roman"/>
                <a:hlinkClick r:id="rId3"/>
              </a:rPr>
              <a:t>https://youtu.be/O</a:t>
            </a:r>
            <a:r>
              <a:rPr sz="1200" u="sng" dirty="0">
                <a:solidFill>
                  <a:srgbClr val="F49100"/>
                </a:solidFill>
                <a:uFill>
                  <a:solidFill>
                    <a:srgbClr val="F491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1200" u="sng" spc="-10" dirty="0">
                <a:solidFill>
                  <a:srgbClr val="F49100"/>
                </a:solidFill>
                <a:uFill>
                  <a:solidFill>
                    <a:srgbClr val="F49100"/>
                  </a:solidFill>
                </a:uFill>
                <a:latin typeface="Times New Roman"/>
                <a:cs typeface="Times New Roman"/>
                <a:hlinkClick r:id="rId3"/>
              </a:rPr>
              <a:t>z52PzkfY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Aula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45" dirty="0">
                <a:latin typeface="Times New Roman"/>
                <a:cs typeface="Times New Roman"/>
              </a:rPr>
              <a:t>33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-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Função: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recursão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(parte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2)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u="sng" spc="40" dirty="0">
                <a:solidFill>
                  <a:srgbClr val="F49100"/>
                </a:solidFill>
                <a:uFill>
                  <a:solidFill>
                    <a:srgbClr val="F49100"/>
                  </a:solidFill>
                </a:uFill>
                <a:latin typeface="Times New Roman"/>
                <a:cs typeface="Times New Roman"/>
                <a:hlinkClick r:id="rId4"/>
              </a:rPr>
              <a:t>https://youtu.be/clIhHcHB9n8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Função</a:t>
            </a:r>
            <a:r>
              <a:rPr spc="-100" dirty="0"/>
              <a:t> </a:t>
            </a:r>
            <a:r>
              <a:rPr spc="325" dirty="0">
                <a:latin typeface="Trebuchet MS"/>
                <a:cs typeface="Trebuchet MS"/>
              </a:rPr>
              <a:t>–</a:t>
            </a:r>
            <a:r>
              <a:rPr spc="-200" dirty="0">
                <a:latin typeface="Trebuchet MS"/>
                <a:cs typeface="Trebuchet MS"/>
              </a:rPr>
              <a:t> </a:t>
            </a:r>
            <a:r>
              <a:rPr dirty="0"/>
              <a:t>Ordem</a:t>
            </a:r>
            <a:r>
              <a:rPr spc="-60" dirty="0"/>
              <a:t> </a:t>
            </a:r>
            <a:r>
              <a:rPr dirty="0"/>
              <a:t>de</a:t>
            </a:r>
            <a:r>
              <a:rPr spc="-60" dirty="0"/>
              <a:t> </a:t>
            </a:r>
            <a:r>
              <a:rPr spc="-10" dirty="0"/>
              <a:t>Execução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40462" y="1765299"/>
            <a:ext cx="4050665" cy="1441450"/>
            <a:chOff x="140462" y="1765299"/>
            <a:chExt cx="4050665" cy="144145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190875" y="1807298"/>
              <a:ext cx="1000125" cy="1064425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66700" y="1807336"/>
              <a:ext cx="2500249" cy="1393062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1288287" y="1819274"/>
              <a:ext cx="1514475" cy="1085850"/>
            </a:xfrm>
            <a:custGeom>
              <a:avLst/>
              <a:gdLst/>
              <a:ahLst/>
              <a:cxnLst/>
              <a:rect l="l" t="t" r="r" b="b"/>
              <a:pathLst>
                <a:path w="1514475" h="1085850">
                  <a:moveTo>
                    <a:pt x="1495425" y="1066800"/>
                  </a:moveTo>
                  <a:lnTo>
                    <a:pt x="0" y="1066800"/>
                  </a:lnTo>
                  <a:lnTo>
                    <a:pt x="0" y="1085850"/>
                  </a:lnTo>
                  <a:lnTo>
                    <a:pt x="1514475" y="1085850"/>
                  </a:lnTo>
                  <a:lnTo>
                    <a:pt x="1514475" y="1076325"/>
                  </a:lnTo>
                  <a:lnTo>
                    <a:pt x="1495425" y="1076325"/>
                  </a:lnTo>
                  <a:lnTo>
                    <a:pt x="1495425" y="1066800"/>
                  </a:lnTo>
                  <a:close/>
                </a:path>
                <a:path w="1514475" h="1085850">
                  <a:moveTo>
                    <a:pt x="1495425" y="28575"/>
                  </a:moveTo>
                  <a:lnTo>
                    <a:pt x="1495425" y="1076325"/>
                  </a:lnTo>
                  <a:lnTo>
                    <a:pt x="1504950" y="1066800"/>
                  </a:lnTo>
                  <a:lnTo>
                    <a:pt x="1514475" y="1066800"/>
                  </a:lnTo>
                  <a:lnTo>
                    <a:pt x="1514475" y="38100"/>
                  </a:lnTo>
                  <a:lnTo>
                    <a:pt x="1504950" y="38100"/>
                  </a:lnTo>
                  <a:lnTo>
                    <a:pt x="1495425" y="28575"/>
                  </a:lnTo>
                  <a:close/>
                </a:path>
                <a:path w="1514475" h="1085850">
                  <a:moveTo>
                    <a:pt x="1514475" y="1066800"/>
                  </a:moveTo>
                  <a:lnTo>
                    <a:pt x="1504950" y="1066800"/>
                  </a:lnTo>
                  <a:lnTo>
                    <a:pt x="1495425" y="1076325"/>
                  </a:lnTo>
                  <a:lnTo>
                    <a:pt x="1514475" y="1076325"/>
                  </a:lnTo>
                  <a:lnTo>
                    <a:pt x="1514475" y="1066800"/>
                  </a:lnTo>
                  <a:close/>
                </a:path>
                <a:path w="1514475" h="1085850">
                  <a:moveTo>
                    <a:pt x="285750" y="0"/>
                  </a:moveTo>
                  <a:lnTo>
                    <a:pt x="228600" y="28575"/>
                  </a:lnTo>
                  <a:lnTo>
                    <a:pt x="285750" y="57150"/>
                  </a:lnTo>
                  <a:lnTo>
                    <a:pt x="285750" y="38100"/>
                  </a:lnTo>
                  <a:lnTo>
                    <a:pt x="276225" y="38100"/>
                  </a:lnTo>
                  <a:lnTo>
                    <a:pt x="276225" y="19050"/>
                  </a:lnTo>
                  <a:lnTo>
                    <a:pt x="285750" y="19050"/>
                  </a:lnTo>
                  <a:lnTo>
                    <a:pt x="285750" y="0"/>
                  </a:lnTo>
                  <a:close/>
                </a:path>
                <a:path w="1514475" h="1085850">
                  <a:moveTo>
                    <a:pt x="285750" y="19050"/>
                  </a:moveTo>
                  <a:lnTo>
                    <a:pt x="276225" y="19050"/>
                  </a:lnTo>
                  <a:lnTo>
                    <a:pt x="276225" y="38100"/>
                  </a:lnTo>
                  <a:lnTo>
                    <a:pt x="285750" y="38100"/>
                  </a:lnTo>
                  <a:lnTo>
                    <a:pt x="285750" y="19050"/>
                  </a:lnTo>
                  <a:close/>
                </a:path>
                <a:path w="1514475" h="1085850">
                  <a:moveTo>
                    <a:pt x="1514475" y="19050"/>
                  </a:moveTo>
                  <a:lnTo>
                    <a:pt x="285750" y="19050"/>
                  </a:lnTo>
                  <a:lnTo>
                    <a:pt x="285750" y="38100"/>
                  </a:lnTo>
                  <a:lnTo>
                    <a:pt x="1495425" y="38100"/>
                  </a:lnTo>
                  <a:lnTo>
                    <a:pt x="1495425" y="28575"/>
                  </a:lnTo>
                  <a:lnTo>
                    <a:pt x="1514475" y="28575"/>
                  </a:lnTo>
                  <a:lnTo>
                    <a:pt x="1514475" y="19050"/>
                  </a:lnTo>
                  <a:close/>
                </a:path>
                <a:path w="1514475" h="1085850">
                  <a:moveTo>
                    <a:pt x="1514475" y="28575"/>
                  </a:moveTo>
                  <a:lnTo>
                    <a:pt x="1495425" y="28575"/>
                  </a:lnTo>
                  <a:lnTo>
                    <a:pt x="1504950" y="38100"/>
                  </a:lnTo>
                  <a:lnTo>
                    <a:pt x="1514475" y="38100"/>
                  </a:lnTo>
                  <a:lnTo>
                    <a:pt x="1514475" y="2857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64287" y="1771649"/>
              <a:ext cx="1450340" cy="1428750"/>
            </a:xfrm>
            <a:custGeom>
              <a:avLst/>
              <a:gdLst/>
              <a:ahLst/>
              <a:cxnLst/>
              <a:rect l="l" t="t" r="r" b="b"/>
              <a:pathLst>
                <a:path w="1450339" h="1428750">
                  <a:moveTo>
                    <a:pt x="231012" y="152400"/>
                  </a:moveTo>
                  <a:lnTo>
                    <a:pt x="1252562" y="152400"/>
                  </a:lnTo>
                  <a:lnTo>
                    <a:pt x="1252562" y="0"/>
                  </a:lnTo>
                  <a:lnTo>
                    <a:pt x="231012" y="0"/>
                  </a:lnTo>
                  <a:lnTo>
                    <a:pt x="231012" y="152400"/>
                  </a:lnTo>
                  <a:close/>
                </a:path>
                <a:path w="1450339" h="1428750">
                  <a:moveTo>
                    <a:pt x="2412" y="1200150"/>
                  </a:moveTo>
                  <a:lnTo>
                    <a:pt x="1023962" y="1200150"/>
                  </a:lnTo>
                  <a:lnTo>
                    <a:pt x="1023962" y="1047750"/>
                  </a:lnTo>
                  <a:lnTo>
                    <a:pt x="2412" y="1047750"/>
                  </a:lnTo>
                  <a:lnTo>
                    <a:pt x="2412" y="1200150"/>
                  </a:lnTo>
                  <a:close/>
                </a:path>
                <a:path w="1450339" h="1428750">
                  <a:moveTo>
                    <a:pt x="0" y="1428750"/>
                  </a:moveTo>
                  <a:lnTo>
                    <a:pt x="1450213" y="1428750"/>
                  </a:lnTo>
                  <a:lnTo>
                    <a:pt x="1450213" y="1276350"/>
                  </a:lnTo>
                  <a:lnTo>
                    <a:pt x="0" y="1276350"/>
                  </a:lnTo>
                  <a:lnTo>
                    <a:pt x="0" y="1428750"/>
                  </a:lnTo>
                  <a:close/>
                </a:path>
                <a:path w="1450339" h="1428750">
                  <a:moveTo>
                    <a:pt x="2412" y="752475"/>
                  </a:moveTo>
                  <a:lnTo>
                    <a:pt x="1023962" y="752475"/>
                  </a:lnTo>
                  <a:lnTo>
                    <a:pt x="1023962" y="600075"/>
                  </a:lnTo>
                  <a:lnTo>
                    <a:pt x="2412" y="600075"/>
                  </a:lnTo>
                  <a:lnTo>
                    <a:pt x="2412" y="752475"/>
                  </a:lnTo>
                  <a:close/>
                </a:path>
              </a:pathLst>
            </a:custGeom>
            <a:ln w="12700">
              <a:solidFill>
                <a:srgbClr val="0850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40462" y="2438399"/>
              <a:ext cx="126364" cy="714375"/>
            </a:xfrm>
            <a:custGeom>
              <a:avLst/>
              <a:gdLst/>
              <a:ahLst/>
              <a:cxnLst/>
              <a:rect l="l" t="t" r="r" b="b"/>
              <a:pathLst>
                <a:path w="126364" h="714375">
                  <a:moveTo>
                    <a:pt x="66675" y="657225"/>
                  </a:moveTo>
                  <a:lnTo>
                    <a:pt x="66675" y="714375"/>
                  </a:lnTo>
                  <a:lnTo>
                    <a:pt x="104775" y="695325"/>
                  </a:lnTo>
                  <a:lnTo>
                    <a:pt x="76200" y="695325"/>
                  </a:lnTo>
                  <a:lnTo>
                    <a:pt x="76200" y="676275"/>
                  </a:lnTo>
                  <a:lnTo>
                    <a:pt x="104775" y="676275"/>
                  </a:lnTo>
                  <a:lnTo>
                    <a:pt x="66675" y="657225"/>
                  </a:lnTo>
                  <a:close/>
                </a:path>
                <a:path w="126364" h="714375">
                  <a:moveTo>
                    <a:pt x="126237" y="0"/>
                  </a:moveTo>
                  <a:lnTo>
                    <a:pt x="0" y="0"/>
                  </a:lnTo>
                  <a:lnTo>
                    <a:pt x="0" y="695325"/>
                  </a:lnTo>
                  <a:lnTo>
                    <a:pt x="66675" y="695325"/>
                  </a:lnTo>
                  <a:lnTo>
                    <a:pt x="66675" y="685800"/>
                  </a:lnTo>
                  <a:lnTo>
                    <a:pt x="19050" y="685800"/>
                  </a:lnTo>
                  <a:lnTo>
                    <a:pt x="9525" y="676275"/>
                  </a:lnTo>
                  <a:lnTo>
                    <a:pt x="19050" y="676275"/>
                  </a:lnTo>
                  <a:lnTo>
                    <a:pt x="19050" y="19050"/>
                  </a:lnTo>
                  <a:lnTo>
                    <a:pt x="9525" y="19050"/>
                  </a:lnTo>
                  <a:lnTo>
                    <a:pt x="19050" y="9525"/>
                  </a:lnTo>
                  <a:lnTo>
                    <a:pt x="126237" y="9525"/>
                  </a:lnTo>
                  <a:lnTo>
                    <a:pt x="126237" y="0"/>
                  </a:lnTo>
                  <a:close/>
                </a:path>
                <a:path w="126364" h="714375">
                  <a:moveTo>
                    <a:pt x="104775" y="676275"/>
                  </a:moveTo>
                  <a:lnTo>
                    <a:pt x="76200" y="676275"/>
                  </a:lnTo>
                  <a:lnTo>
                    <a:pt x="76200" y="695325"/>
                  </a:lnTo>
                  <a:lnTo>
                    <a:pt x="104775" y="695325"/>
                  </a:lnTo>
                  <a:lnTo>
                    <a:pt x="123825" y="685800"/>
                  </a:lnTo>
                  <a:lnTo>
                    <a:pt x="104775" y="676275"/>
                  </a:lnTo>
                  <a:close/>
                </a:path>
                <a:path w="126364" h="714375">
                  <a:moveTo>
                    <a:pt x="19050" y="676275"/>
                  </a:moveTo>
                  <a:lnTo>
                    <a:pt x="9525" y="676275"/>
                  </a:lnTo>
                  <a:lnTo>
                    <a:pt x="19050" y="685800"/>
                  </a:lnTo>
                  <a:lnTo>
                    <a:pt x="19050" y="676275"/>
                  </a:lnTo>
                  <a:close/>
                </a:path>
                <a:path w="126364" h="714375">
                  <a:moveTo>
                    <a:pt x="66675" y="676275"/>
                  </a:moveTo>
                  <a:lnTo>
                    <a:pt x="19050" y="676275"/>
                  </a:lnTo>
                  <a:lnTo>
                    <a:pt x="19050" y="685800"/>
                  </a:lnTo>
                  <a:lnTo>
                    <a:pt x="66675" y="685800"/>
                  </a:lnTo>
                  <a:lnTo>
                    <a:pt x="66675" y="676275"/>
                  </a:lnTo>
                  <a:close/>
                </a:path>
                <a:path w="126364" h="714375">
                  <a:moveTo>
                    <a:pt x="19050" y="9525"/>
                  </a:moveTo>
                  <a:lnTo>
                    <a:pt x="9525" y="19050"/>
                  </a:lnTo>
                  <a:lnTo>
                    <a:pt x="19050" y="19050"/>
                  </a:lnTo>
                  <a:lnTo>
                    <a:pt x="19050" y="9525"/>
                  </a:lnTo>
                  <a:close/>
                </a:path>
                <a:path w="126364" h="714375">
                  <a:moveTo>
                    <a:pt x="126237" y="9525"/>
                  </a:moveTo>
                  <a:lnTo>
                    <a:pt x="19050" y="9525"/>
                  </a:lnTo>
                  <a:lnTo>
                    <a:pt x="19050" y="19050"/>
                  </a:lnTo>
                  <a:lnTo>
                    <a:pt x="126237" y="19050"/>
                  </a:lnTo>
                  <a:lnTo>
                    <a:pt x="126237" y="952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261874" y="968120"/>
            <a:ext cx="3822700" cy="7188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-20" dirty="0">
                <a:latin typeface="Times New Roman"/>
                <a:cs typeface="Times New Roman"/>
              </a:rPr>
              <a:t>Ao</a:t>
            </a:r>
            <a:r>
              <a:rPr sz="130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chamar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uma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função,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o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programa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que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65" dirty="0">
                <a:latin typeface="Times New Roman"/>
                <a:cs typeface="Times New Roman"/>
              </a:rPr>
              <a:t>chamou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-50" dirty="0">
                <a:latin typeface="Times New Roman"/>
                <a:cs typeface="Times New Roman"/>
              </a:rPr>
              <a:t>é </a:t>
            </a:r>
            <a:r>
              <a:rPr sz="1300" spc="55" dirty="0">
                <a:latin typeface="Times New Roman"/>
                <a:cs typeface="Times New Roman"/>
              </a:rPr>
              <a:t>pausado</a:t>
            </a:r>
            <a:r>
              <a:rPr sz="1300" spc="-1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até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que</a:t>
            </a:r>
            <a:r>
              <a:rPr sz="1300" spc="-2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função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termine</a:t>
            </a:r>
            <a:r>
              <a:rPr sz="1300" spc="-1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sua</a:t>
            </a:r>
            <a:r>
              <a:rPr sz="1300" spc="-2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execução</a:t>
            </a:r>
            <a:endParaRPr sz="1300">
              <a:latin typeface="Times New Roman"/>
              <a:cs typeface="Times New Roman"/>
            </a:endParaRPr>
          </a:p>
          <a:p>
            <a:pPr marL="149860" indent="-139700">
              <a:lnSpc>
                <a:spcPct val="100000"/>
              </a:lnSpc>
              <a:spcBef>
                <a:spcPts val="780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  <a:tab pos="2945130" algn="l"/>
              </a:tabLst>
            </a:pPr>
            <a:r>
              <a:rPr sz="1300" spc="-10" dirty="0">
                <a:latin typeface="Times New Roman"/>
                <a:cs typeface="Times New Roman"/>
              </a:rPr>
              <a:t>Exemplo</a:t>
            </a:r>
            <a:r>
              <a:rPr sz="1300" dirty="0">
                <a:latin typeface="Times New Roman"/>
                <a:cs typeface="Times New Roman"/>
              </a:rPr>
              <a:t>	</a:t>
            </a:r>
            <a:r>
              <a:rPr sz="1200" spc="-320" dirty="0">
                <a:solidFill>
                  <a:srgbClr val="0AD0D9"/>
                </a:solidFill>
                <a:latin typeface="DejaVu Sans"/>
                <a:cs typeface="DejaVu Sans"/>
              </a:rPr>
              <a:t>⚫</a:t>
            </a:r>
            <a:r>
              <a:rPr sz="1200" spc="10" dirty="0">
                <a:solidFill>
                  <a:srgbClr val="0AD0D9"/>
                </a:solidFill>
                <a:latin typeface="DejaVu Sans"/>
                <a:cs typeface="DejaVu Sans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Saída</a:t>
            </a:r>
            <a:endParaRPr sz="13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Função</a:t>
            </a:r>
            <a:r>
              <a:rPr spc="-40" dirty="0"/>
              <a:t> </a:t>
            </a:r>
            <a:r>
              <a:rPr dirty="0"/>
              <a:t>-</a:t>
            </a:r>
            <a:r>
              <a:rPr spc="-60" dirty="0"/>
              <a:t> </a:t>
            </a:r>
            <a:r>
              <a:rPr spc="-10" dirty="0"/>
              <a:t>Estrutura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67485"/>
            <a:ext cx="208026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dirty="0">
                <a:latin typeface="Times New Roman"/>
                <a:cs typeface="Times New Roman"/>
              </a:rPr>
              <a:t>Forma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geral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uma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função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61874" y="2394330"/>
            <a:ext cx="3891279" cy="421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10" dirty="0">
                <a:latin typeface="Times New Roman"/>
                <a:cs typeface="Times New Roman"/>
              </a:rPr>
              <a:t>Toda</a:t>
            </a:r>
            <a:r>
              <a:rPr sz="1300" spc="8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função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começa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com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o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comando</a:t>
            </a:r>
            <a:r>
              <a:rPr sz="1300" spc="80" dirty="0">
                <a:latin typeface="Times New Roman"/>
                <a:cs typeface="Times New Roman"/>
              </a:rPr>
              <a:t> </a:t>
            </a:r>
            <a:r>
              <a:rPr sz="1300" b="1" spc="50" dirty="0">
                <a:latin typeface="Times New Roman"/>
                <a:cs typeface="Times New Roman"/>
              </a:rPr>
              <a:t>def</a:t>
            </a:r>
            <a:r>
              <a:rPr sz="1300" spc="50" dirty="0">
                <a:latin typeface="Times New Roman"/>
                <a:cs typeface="Times New Roman"/>
              </a:rPr>
              <a:t>,</a:t>
            </a:r>
            <a:r>
              <a:rPr sz="1300" spc="9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seguido</a:t>
            </a:r>
            <a:r>
              <a:rPr sz="1300" spc="35" dirty="0">
                <a:latin typeface="Times New Roman"/>
                <a:cs typeface="Times New Roman"/>
              </a:rPr>
              <a:t> de </a:t>
            </a:r>
            <a:r>
              <a:rPr sz="1300" spc="85" dirty="0">
                <a:latin typeface="Times New Roman"/>
                <a:cs typeface="Times New Roman"/>
              </a:rPr>
              <a:t>um</a:t>
            </a:r>
            <a:r>
              <a:rPr sz="1300" spc="95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nome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associado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a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aquela</a:t>
            </a:r>
            <a:r>
              <a:rPr sz="1300" spc="7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função,</a:t>
            </a:r>
            <a:r>
              <a:rPr sz="1300" spc="145" dirty="0">
                <a:latin typeface="Times New Roman"/>
                <a:cs typeface="Times New Roman"/>
              </a:rPr>
              <a:t> </a:t>
            </a:r>
            <a:r>
              <a:rPr sz="1300" b="1" spc="70" dirty="0">
                <a:latin typeface="Times New Roman"/>
                <a:cs typeface="Times New Roman"/>
              </a:rPr>
              <a:t>nomefunção</a:t>
            </a:r>
            <a:endParaRPr sz="1300">
              <a:latin typeface="Times New Roman"/>
              <a:cs typeface="Times New Roman"/>
            </a:endParaRPr>
          </a:p>
        </p:txBody>
      </p:sp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219200" y="1514474"/>
            <a:ext cx="2121662" cy="65722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Função</a:t>
            </a:r>
            <a:r>
              <a:rPr spc="-40" dirty="0"/>
              <a:t> </a:t>
            </a:r>
            <a:r>
              <a:rPr dirty="0"/>
              <a:t>-</a:t>
            </a:r>
            <a:r>
              <a:rPr spc="-60" dirty="0"/>
              <a:t> </a:t>
            </a:r>
            <a:r>
              <a:rPr spc="-10" dirty="0"/>
              <a:t>Corpo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26314"/>
            <a:ext cx="3899535" cy="88963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100" dirty="0">
                <a:latin typeface="Times New Roman"/>
                <a:cs typeface="Times New Roman"/>
              </a:rPr>
              <a:t>O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corpo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da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função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é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sua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alma.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10" dirty="0">
                <a:latin typeface="Times New Roman"/>
                <a:cs typeface="Times New Roman"/>
              </a:rPr>
              <a:t>É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formado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pelos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comandos </a:t>
            </a:r>
            <a:r>
              <a:rPr sz="1200" spc="55" dirty="0">
                <a:latin typeface="Times New Roman"/>
                <a:cs typeface="Times New Roman"/>
              </a:rPr>
              <a:t>que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a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função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deve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executar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Ele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processa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os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parâmetros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(se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houver),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realiza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outras</a:t>
            </a:r>
            <a:endParaRPr sz="1200">
              <a:latin typeface="Times New Roman"/>
              <a:cs typeface="Times New Roman"/>
            </a:endParaRPr>
          </a:p>
          <a:p>
            <a:pPr marL="332105">
              <a:lnSpc>
                <a:spcPct val="100000"/>
              </a:lnSpc>
              <a:spcBef>
                <a:spcPts val="5"/>
              </a:spcBef>
            </a:pPr>
            <a:r>
              <a:rPr sz="1200" dirty="0">
                <a:latin typeface="Times New Roman"/>
                <a:cs typeface="Times New Roman"/>
              </a:rPr>
              <a:t>tarefas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gera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saídas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(se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necessário)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966724" y="1921636"/>
            <a:ext cx="2506980" cy="1393190"/>
            <a:chOff x="966724" y="1921636"/>
            <a:chExt cx="2506980" cy="139319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66724" y="1921636"/>
              <a:ext cx="2500249" cy="1393062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1188212" y="2033523"/>
              <a:ext cx="2279015" cy="476250"/>
            </a:xfrm>
            <a:custGeom>
              <a:avLst/>
              <a:gdLst/>
              <a:ahLst/>
              <a:cxnLst/>
              <a:rect l="l" t="t" r="r" b="b"/>
              <a:pathLst>
                <a:path w="2279015" h="476250">
                  <a:moveTo>
                    <a:pt x="0" y="476250"/>
                  </a:moveTo>
                  <a:lnTo>
                    <a:pt x="2278888" y="476250"/>
                  </a:lnTo>
                  <a:lnTo>
                    <a:pt x="2278888" y="0"/>
                  </a:lnTo>
                  <a:lnTo>
                    <a:pt x="0" y="0"/>
                  </a:lnTo>
                  <a:lnTo>
                    <a:pt x="0" y="476250"/>
                  </a:lnTo>
                  <a:close/>
                </a:path>
              </a:pathLst>
            </a:custGeom>
            <a:ln w="12699">
              <a:solidFill>
                <a:srgbClr val="0850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Função</a:t>
            </a:r>
            <a:r>
              <a:rPr spc="-40" dirty="0"/>
              <a:t> </a:t>
            </a:r>
            <a:r>
              <a:rPr dirty="0"/>
              <a:t>-</a:t>
            </a:r>
            <a:r>
              <a:rPr spc="-60" dirty="0"/>
              <a:t> </a:t>
            </a:r>
            <a:r>
              <a:rPr spc="-10" dirty="0"/>
              <a:t>Corpo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67485"/>
            <a:ext cx="4017010" cy="181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25019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10" dirty="0">
                <a:latin typeface="Times New Roman"/>
                <a:cs typeface="Times New Roman"/>
              </a:rPr>
              <a:t>De</a:t>
            </a:r>
            <a:r>
              <a:rPr sz="1300" spc="75" dirty="0">
                <a:latin typeface="Times New Roman"/>
                <a:cs typeface="Times New Roman"/>
              </a:rPr>
              <a:t> </a:t>
            </a:r>
            <a:r>
              <a:rPr sz="1300" spc="65" dirty="0">
                <a:latin typeface="Times New Roman"/>
                <a:cs typeface="Times New Roman"/>
              </a:rPr>
              <a:t>modo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geral,</a:t>
            </a:r>
            <a:r>
              <a:rPr sz="1300" spc="9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evita-se</a:t>
            </a:r>
            <a:r>
              <a:rPr sz="1300" spc="7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fazer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operações</a:t>
            </a:r>
            <a:r>
              <a:rPr sz="1300" spc="7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7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leitura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-50" dirty="0">
                <a:latin typeface="Times New Roman"/>
                <a:cs typeface="Times New Roman"/>
              </a:rPr>
              <a:t>e </a:t>
            </a:r>
            <a:r>
              <a:rPr sz="1300" spc="10" dirty="0">
                <a:latin typeface="Times New Roman"/>
                <a:cs typeface="Times New Roman"/>
              </a:rPr>
              <a:t>escrita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dentro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de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uma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função</a:t>
            </a:r>
            <a:endParaRPr sz="1300">
              <a:latin typeface="Times New Roman"/>
              <a:cs typeface="Times New Roman"/>
            </a:endParaRPr>
          </a:p>
          <a:p>
            <a:pPr marL="330200" marR="9207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spc="20" dirty="0">
                <a:latin typeface="Times New Roman"/>
                <a:cs typeface="Times New Roman"/>
              </a:rPr>
              <a:t>Uma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função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é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construída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com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o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45" dirty="0">
                <a:latin typeface="Times New Roman"/>
                <a:cs typeface="Times New Roman"/>
              </a:rPr>
              <a:t>intuito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realizar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45" dirty="0">
                <a:latin typeface="Times New Roman"/>
                <a:cs typeface="Times New Roman"/>
              </a:rPr>
              <a:t>uma 	</a:t>
            </a:r>
            <a:r>
              <a:rPr sz="1200" dirty="0">
                <a:latin typeface="Times New Roman"/>
                <a:cs typeface="Times New Roman"/>
              </a:rPr>
              <a:t>tarefa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específica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bem-</a:t>
            </a:r>
            <a:r>
              <a:rPr sz="1200" spc="-10" dirty="0">
                <a:latin typeface="Times New Roman"/>
                <a:cs typeface="Times New Roman"/>
              </a:rPr>
              <a:t>definida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-30" dirty="0">
                <a:latin typeface="Times New Roman"/>
                <a:cs typeface="Times New Roman"/>
              </a:rPr>
              <a:t>As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operações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entrada</a:t>
            </a:r>
            <a:r>
              <a:rPr sz="1200" dirty="0">
                <a:latin typeface="Times New Roman"/>
                <a:cs typeface="Times New Roman"/>
              </a:rPr>
              <a:t> e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saída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dados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70" dirty="0">
                <a:latin typeface="Times New Roman"/>
                <a:cs typeface="Times New Roman"/>
              </a:rPr>
              <a:t>(</a:t>
            </a:r>
            <a:r>
              <a:rPr sz="1200" b="1" spc="70" dirty="0">
                <a:latin typeface="Times New Roman"/>
                <a:cs typeface="Times New Roman"/>
              </a:rPr>
              <a:t>input</a:t>
            </a:r>
            <a:r>
              <a:rPr sz="1200" b="1" spc="-5" dirty="0">
                <a:latin typeface="Times New Roman"/>
                <a:cs typeface="Times New Roman"/>
              </a:rPr>
              <a:t> </a:t>
            </a:r>
            <a:r>
              <a:rPr sz="1200" b="1" spc="60" dirty="0">
                <a:latin typeface="Times New Roman"/>
                <a:cs typeface="Times New Roman"/>
              </a:rPr>
              <a:t>()</a:t>
            </a:r>
            <a:r>
              <a:rPr sz="1200" b="1" spc="25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e</a:t>
            </a:r>
            <a:endParaRPr sz="1200">
              <a:latin typeface="Times New Roman"/>
              <a:cs typeface="Times New Roman"/>
            </a:endParaRPr>
          </a:p>
          <a:p>
            <a:pPr marL="332105">
              <a:lnSpc>
                <a:spcPct val="100000"/>
              </a:lnSpc>
            </a:pPr>
            <a:r>
              <a:rPr sz="1200" b="1" spc="50" dirty="0">
                <a:latin typeface="Times New Roman"/>
                <a:cs typeface="Times New Roman"/>
              </a:rPr>
              <a:t>print()</a:t>
            </a:r>
            <a:r>
              <a:rPr sz="1200" spc="50" dirty="0">
                <a:latin typeface="Times New Roman"/>
                <a:cs typeface="Times New Roman"/>
              </a:rPr>
              <a:t>)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devem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ser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feitas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60" dirty="0">
                <a:latin typeface="Times New Roman"/>
                <a:cs typeface="Times New Roman"/>
              </a:rPr>
              <a:t>em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60" dirty="0">
                <a:latin typeface="Times New Roman"/>
                <a:cs typeface="Times New Roman"/>
              </a:rPr>
              <a:t>quem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chamou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função</a:t>
            </a:r>
            <a:endParaRPr sz="1200">
              <a:latin typeface="Times New Roman"/>
              <a:cs typeface="Times New Roman"/>
            </a:endParaRPr>
          </a:p>
          <a:p>
            <a:pPr marL="330200" marR="5080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spc="20" dirty="0">
                <a:latin typeface="Times New Roman"/>
                <a:cs typeface="Times New Roman"/>
              </a:rPr>
              <a:t>Isso assegura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que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a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função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construída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possa ser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utilizada 	</a:t>
            </a:r>
            <a:r>
              <a:rPr sz="1200" spc="50" dirty="0">
                <a:latin typeface="Times New Roman"/>
                <a:cs typeface="Times New Roman"/>
              </a:rPr>
              <a:t>nas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mais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diversas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aplicações,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45" dirty="0">
                <a:latin typeface="Times New Roman"/>
                <a:cs typeface="Times New Roman"/>
              </a:rPr>
              <a:t>garantindo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sua 	</a:t>
            </a:r>
            <a:r>
              <a:rPr sz="1200" spc="-10" dirty="0">
                <a:latin typeface="Times New Roman"/>
                <a:cs typeface="Times New Roman"/>
              </a:rPr>
              <a:t>generalidade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1874" y="926314"/>
            <a:ext cx="3842385" cy="135953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-70" dirty="0">
                <a:latin typeface="Times New Roman"/>
                <a:cs typeface="Times New Roman"/>
              </a:rPr>
              <a:t>A</a:t>
            </a:r>
            <a:r>
              <a:rPr sz="1300" spc="9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lista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parâmetros</a:t>
            </a:r>
            <a:r>
              <a:rPr sz="1300" spc="9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é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uma</a:t>
            </a:r>
            <a:r>
              <a:rPr sz="1300" spc="9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lista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variáveis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nome1,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nome2,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...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,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nomeN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30" dirty="0">
                <a:latin typeface="Times New Roman"/>
                <a:cs typeface="Times New Roman"/>
              </a:rPr>
              <a:t>Pode-se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definir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quantos</a:t>
            </a:r>
            <a:r>
              <a:rPr sz="1200" spc="30" dirty="0">
                <a:latin typeface="Times New Roman"/>
                <a:cs typeface="Times New Roman"/>
              </a:rPr>
              <a:t> parâmetros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achar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necessários</a:t>
            </a:r>
            <a:endParaRPr sz="12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645"/>
              </a:spcBef>
              <a:buClr>
                <a:srgbClr val="0E6EC5"/>
              </a:buClr>
              <a:buFont typeface="DejaVu Sans"/>
              <a:buChar char="⚫"/>
            </a:pPr>
            <a:endParaRPr sz="1200">
              <a:latin typeface="Times New Roman"/>
              <a:cs typeface="Times New Roman"/>
            </a:endParaRPr>
          </a:p>
          <a:p>
            <a:pPr marL="149225" marR="83185" indent="-139700">
              <a:lnSpc>
                <a:spcPct val="100000"/>
              </a:lnSpc>
              <a:spcBef>
                <a:spcPts val="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dirty="0">
                <a:latin typeface="Times New Roman"/>
                <a:cs typeface="Times New Roman"/>
              </a:rPr>
              <a:t>Pode-se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deixar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os</a:t>
            </a:r>
            <a:r>
              <a:rPr sz="1300" spc="85" dirty="0">
                <a:latin typeface="Times New Roman"/>
                <a:cs typeface="Times New Roman"/>
              </a:rPr>
              <a:t> </a:t>
            </a:r>
            <a:r>
              <a:rPr sz="1300" spc="45" dirty="0">
                <a:latin typeface="Times New Roman"/>
                <a:cs typeface="Times New Roman"/>
              </a:rPr>
              <a:t>parênteses</a:t>
            </a:r>
            <a:r>
              <a:rPr sz="1300" spc="8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vazios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se</a:t>
            </a:r>
            <a:r>
              <a:rPr sz="1300" spc="7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</a:t>
            </a:r>
            <a:r>
              <a:rPr sz="1300" spc="8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função</a:t>
            </a:r>
            <a:r>
              <a:rPr sz="1300" spc="105" dirty="0">
                <a:latin typeface="Times New Roman"/>
                <a:cs typeface="Times New Roman"/>
              </a:rPr>
              <a:t> </a:t>
            </a:r>
            <a:r>
              <a:rPr sz="1300" spc="35" dirty="0">
                <a:latin typeface="Times New Roman"/>
                <a:cs typeface="Times New Roman"/>
              </a:rPr>
              <a:t>não </a:t>
            </a:r>
            <a:r>
              <a:rPr sz="1300" dirty="0">
                <a:latin typeface="Times New Roman"/>
                <a:cs typeface="Times New Roman"/>
              </a:rPr>
              <a:t>recebe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spc="85" dirty="0">
                <a:latin typeface="Times New Roman"/>
                <a:cs typeface="Times New Roman"/>
              </a:rPr>
              <a:t>nenhum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parâmetro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entrada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Função</a:t>
            </a:r>
            <a:r>
              <a:rPr spc="-40" dirty="0"/>
              <a:t> </a:t>
            </a:r>
            <a:r>
              <a:rPr dirty="0"/>
              <a:t>-</a:t>
            </a:r>
            <a:r>
              <a:rPr spc="-60" dirty="0"/>
              <a:t> </a:t>
            </a:r>
            <a:r>
              <a:rPr spc="-10" dirty="0"/>
              <a:t>Parâmetros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09673" y="2514637"/>
            <a:ext cx="892975" cy="507199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261874" y="967485"/>
            <a:ext cx="4030979" cy="14268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169545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20" dirty="0">
                <a:latin typeface="Times New Roman"/>
                <a:cs typeface="Times New Roman"/>
              </a:rPr>
              <a:t>É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por</a:t>
            </a:r>
            <a:r>
              <a:rPr sz="1300" spc="20" dirty="0">
                <a:latin typeface="Times New Roman"/>
                <a:cs typeface="Times New Roman"/>
              </a:rPr>
              <a:t> meio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dos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parâmetros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que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uma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função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recebe </a:t>
            </a:r>
            <a:r>
              <a:rPr sz="1300" spc="20" dirty="0">
                <a:latin typeface="Times New Roman"/>
                <a:cs typeface="Times New Roman"/>
              </a:rPr>
              <a:t>informação </a:t>
            </a:r>
            <a:r>
              <a:rPr sz="1300" spc="65" dirty="0">
                <a:latin typeface="Times New Roman"/>
                <a:cs typeface="Times New Roman"/>
              </a:rPr>
              <a:t>do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programa</a:t>
            </a:r>
            <a:r>
              <a:rPr sz="1300" spc="70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principal</a:t>
            </a:r>
            <a:r>
              <a:rPr sz="1300" spc="100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(isto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é,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65" dirty="0">
                <a:latin typeface="Times New Roman"/>
                <a:cs typeface="Times New Roman"/>
              </a:rPr>
              <a:t>quem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-50" dirty="0">
                <a:latin typeface="Times New Roman"/>
                <a:cs typeface="Times New Roman"/>
              </a:rPr>
              <a:t>a </a:t>
            </a:r>
            <a:r>
              <a:rPr sz="1300" spc="50" dirty="0">
                <a:latin typeface="Times New Roman"/>
                <a:cs typeface="Times New Roman"/>
              </a:rPr>
              <a:t>chamou)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Não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é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preciso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fazer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leitura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das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variáveis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dos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parâmetros</a:t>
            </a:r>
            <a:endParaRPr sz="1200">
              <a:latin typeface="Times New Roman"/>
              <a:cs typeface="Times New Roman"/>
            </a:endParaRPr>
          </a:p>
          <a:p>
            <a:pPr marL="332105">
              <a:lnSpc>
                <a:spcPct val="100000"/>
              </a:lnSpc>
            </a:pPr>
            <a:r>
              <a:rPr sz="1200" spc="60" dirty="0">
                <a:latin typeface="Times New Roman"/>
                <a:cs typeface="Times New Roman"/>
              </a:rPr>
              <a:t>dentro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função</a:t>
            </a:r>
            <a:endParaRPr sz="1200">
              <a:latin typeface="Times New Roman"/>
              <a:cs typeface="Times New Roman"/>
            </a:endParaRPr>
          </a:p>
          <a:p>
            <a:pPr marL="330200" marR="322580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spc="10" dirty="0">
                <a:latin typeface="Times New Roman"/>
                <a:cs typeface="Times New Roman"/>
              </a:rPr>
              <a:t>Na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chamada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abaixo,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parâmetro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x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recebeu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valor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5 	</a:t>
            </a:r>
            <a:r>
              <a:rPr sz="1200" spc="60" dirty="0">
                <a:latin typeface="Times New Roman"/>
                <a:cs typeface="Times New Roman"/>
              </a:rPr>
              <a:t>enquanto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parâmetro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recebeu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valor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z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Função</a:t>
            </a:r>
            <a:r>
              <a:rPr spc="-40" dirty="0"/>
              <a:t> </a:t>
            </a:r>
            <a:r>
              <a:rPr dirty="0"/>
              <a:t>-</a:t>
            </a:r>
            <a:r>
              <a:rPr spc="-60" dirty="0"/>
              <a:t> </a:t>
            </a:r>
            <a:r>
              <a:rPr spc="-10" dirty="0"/>
              <a:t>Parâmetros</a:t>
            </a:r>
          </a:p>
        </p:txBody>
      </p:sp>
      <p:grpSp>
        <p:nvGrpSpPr>
          <p:cNvPr id="7" name="object 7"/>
          <p:cNvGrpSpPr/>
          <p:nvPr/>
        </p:nvGrpSpPr>
        <p:grpSpPr>
          <a:xfrm>
            <a:off x="990600" y="2460980"/>
            <a:ext cx="2529205" cy="807720"/>
            <a:chOff x="990600" y="2460980"/>
            <a:chExt cx="2529205" cy="807720"/>
          </a:xfrm>
        </p:grpSpPr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90600" y="2460980"/>
              <a:ext cx="2528824" cy="807237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2201291" y="2519171"/>
              <a:ext cx="400685" cy="372110"/>
            </a:xfrm>
            <a:custGeom>
              <a:avLst/>
              <a:gdLst/>
              <a:ahLst/>
              <a:cxnLst/>
              <a:rect l="l" t="t" r="r" b="b"/>
              <a:pathLst>
                <a:path w="400685" h="372110">
                  <a:moveTo>
                    <a:pt x="318008" y="0"/>
                  </a:moveTo>
                  <a:lnTo>
                    <a:pt x="200151" y="102743"/>
                  </a:lnTo>
                  <a:lnTo>
                    <a:pt x="82423" y="0"/>
                  </a:lnTo>
                  <a:lnTo>
                    <a:pt x="0" y="94614"/>
                  </a:lnTo>
                  <a:lnTo>
                    <a:pt x="104775" y="185927"/>
                  </a:lnTo>
                  <a:lnTo>
                    <a:pt x="0" y="277240"/>
                  </a:lnTo>
                  <a:lnTo>
                    <a:pt x="82423" y="371856"/>
                  </a:lnTo>
                  <a:lnTo>
                    <a:pt x="200151" y="269113"/>
                  </a:lnTo>
                  <a:lnTo>
                    <a:pt x="318008" y="371856"/>
                  </a:lnTo>
                  <a:lnTo>
                    <a:pt x="400431" y="277240"/>
                  </a:lnTo>
                  <a:lnTo>
                    <a:pt x="295656" y="185927"/>
                  </a:lnTo>
                  <a:lnTo>
                    <a:pt x="400431" y="94614"/>
                  </a:lnTo>
                  <a:lnTo>
                    <a:pt x="318008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201291" y="2519171"/>
              <a:ext cx="400685" cy="372110"/>
            </a:xfrm>
            <a:custGeom>
              <a:avLst/>
              <a:gdLst/>
              <a:ahLst/>
              <a:cxnLst/>
              <a:rect l="l" t="t" r="r" b="b"/>
              <a:pathLst>
                <a:path w="400685" h="372110">
                  <a:moveTo>
                    <a:pt x="0" y="94614"/>
                  </a:moveTo>
                  <a:lnTo>
                    <a:pt x="82423" y="0"/>
                  </a:lnTo>
                  <a:lnTo>
                    <a:pt x="200151" y="102743"/>
                  </a:lnTo>
                  <a:lnTo>
                    <a:pt x="318008" y="0"/>
                  </a:lnTo>
                  <a:lnTo>
                    <a:pt x="400431" y="94614"/>
                  </a:lnTo>
                  <a:lnTo>
                    <a:pt x="295656" y="185927"/>
                  </a:lnTo>
                  <a:lnTo>
                    <a:pt x="400431" y="277240"/>
                  </a:lnTo>
                  <a:lnTo>
                    <a:pt x="318008" y="371856"/>
                  </a:lnTo>
                  <a:lnTo>
                    <a:pt x="200151" y="269113"/>
                  </a:lnTo>
                  <a:lnTo>
                    <a:pt x="82423" y="371856"/>
                  </a:lnTo>
                  <a:lnTo>
                    <a:pt x="0" y="277240"/>
                  </a:lnTo>
                  <a:lnTo>
                    <a:pt x="104775" y="185927"/>
                  </a:lnTo>
                  <a:lnTo>
                    <a:pt x="0" y="94614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491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1069</Words>
  <Application>Microsoft Office PowerPoint</Application>
  <PresentationFormat>Custom</PresentationFormat>
  <Paragraphs>215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4" baseType="lpstr">
      <vt:lpstr>Arial</vt:lpstr>
      <vt:lpstr>Carlito</vt:lpstr>
      <vt:lpstr>DejaVu Sans</vt:lpstr>
      <vt:lpstr>Times New Roman</vt:lpstr>
      <vt:lpstr>Trebuchet MS</vt:lpstr>
      <vt:lpstr>Office Theme</vt:lpstr>
      <vt:lpstr>PowerPoint Presentation</vt:lpstr>
      <vt:lpstr>Função</vt:lpstr>
      <vt:lpstr>Função</vt:lpstr>
      <vt:lpstr>Função – Ordem de Execução</vt:lpstr>
      <vt:lpstr>Função - Estrutura</vt:lpstr>
      <vt:lpstr>Função - Corpo</vt:lpstr>
      <vt:lpstr>Função - Corpo</vt:lpstr>
      <vt:lpstr>Função - Parâmetros</vt:lpstr>
      <vt:lpstr>Função - Parâmetros</vt:lpstr>
      <vt:lpstr>Função - Parâmetros</vt:lpstr>
      <vt:lpstr>Função - Retorno</vt:lpstr>
      <vt:lpstr>Função - Retorno</vt:lpstr>
      <vt:lpstr>Declaração de Funções</vt:lpstr>
      <vt:lpstr>Declaração de Funções</vt:lpstr>
      <vt:lpstr>Variáveis dentro da função</vt:lpstr>
      <vt:lpstr>Variáveis dentro da função</vt:lpstr>
      <vt:lpstr>Variáveis dentro da função</vt:lpstr>
      <vt:lpstr>Variáveis dentro da função</vt:lpstr>
      <vt:lpstr>Passagem de Parâmetros</vt:lpstr>
      <vt:lpstr>Passagem de Parâmetros</vt:lpstr>
      <vt:lpstr>Passagem de Parâmetros</vt:lpstr>
      <vt:lpstr>Passagem de Parâmetros</vt:lpstr>
      <vt:lpstr>Passagem de Parâmetros</vt:lpstr>
      <vt:lpstr>Recursão</vt:lpstr>
      <vt:lpstr>Recursão</vt:lpstr>
      <vt:lpstr>Recursão</vt:lpstr>
      <vt:lpstr>Recursão</vt:lpstr>
      <vt:lpstr>Recursão - fatorial</vt:lpstr>
      <vt:lpstr>Recursão</vt:lpstr>
      <vt:lpstr>Recursão</vt:lpstr>
      <vt:lpstr>Recursão</vt:lpstr>
      <vt:lpstr>Recursão</vt:lpstr>
      <vt:lpstr>Fibonacci</vt:lpstr>
      <vt:lpstr>Fibonacci</vt:lpstr>
      <vt:lpstr>Fibonacci</vt:lpstr>
      <vt:lpstr>Fibonacci</vt:lpstr>
      <vt:lpstr>Material Complementar</vt:lpstr>
      <vt:lpstr>Material Complementar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Backes</dc:creator>
  <cp:lastModifiedBy>Eduardo Cunha Campos</cp:lastModifiedBy>
  <cp:revision>1</cp:revision>
  <dcterms:created xsi:type="dcterms:W3CDTF">2024-02-22T17:46:54Z</dcterms:created>
  <dcterms:modified xsi:type="dcterms:W3CDTF">2024-02-22T17:53:50Z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2022-05-30T00:00:00Z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2024-02-22T00:00:00Z</vt:filetime>
  </property>
  <property fmtid="{D5CDD505-2E9C-101B-9397-08002B2CF9AE}" pid="5" name="Producer">
    <vt:lpwstr>3-Heights(TM) PDF Security Shell 4.8.25.2 (http://www.pdf-tools.com)</vt:lpwstr>
  </property>
</Properties>
</file>