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</p:sldIdLst>
  <p:sldSz cx="4572000" cy="3435350"/>
  <p:notesSz cx="4572000" cy="3435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3" d="100"/>
          <a:sy n="153" d="100"/>
        </p:scale>
        <p:origin x="1555" y="10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2900" y="1062990"/>
            <a:ext cx="3886200" cy="720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85800" y="1920240"/>
            <a:ext cx="3200400" cy="857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330" y="0"/>
            <a:ext cx="4572711" cy="51028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28600" y="788670"/>
            <a:ext cx="1988820" cy="226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54580" y="788670"/>
            <a:ext cx="1988820" cy="226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330" y="0"/>
            <a:ext cx="4572711" cy="51028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330" y="0"/>
            <a:ext cx="4572711" cy="51028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6154" y="129921"/>
            <a:ext cx="3981450" cy="7895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1874" y="926314"/>
            <a:ext cx="3949065" cy="1730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54480" y="3188970"/>
            <a:ext cx="146304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28600" y="3188970"/>
            <a:ext cx="105156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291840" y="3188970"/>
            <a:ext cx="105156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3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0sdtkjISZIE" TargetMode="External"/><Relationship Id="rId2" Type="http://schemas.openxmlformats.org/officeDocument/2006/relationships/hyperlink" Target="https://youtu.be/Y05YeBAFCr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eJHpe_-izj4" TargetMode="External"/><Relationship Id="rId4" Type="http://schemas.openxmlformats.org/officeDocument/2006/relationships/hyperlink" Target="https://youtu.be/ZMkN0BXd-3o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youtu.be/EXMr1u2bnj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AZyH-ueMvhY" TargetMode="External"/><Relationship Id="rId5" Type="http://schemas.openxmlformats.org/officeDocument/2006/relationships/hyperlink" Target="https://youtu.be/fhekxMRM4Ts" TargetMode="External"/><Relationship Id="rId4" Type="http://schemas.openxmlformats.org/officeDocument/2006/relationships/hyperlink" Target="https://youtu.be/oui2ObnvYC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8807" y="630935"/>
            <a:ext cx="4128516" cy="12115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8807" y="2403475"/>
            <a:ext cx="3954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Prof. Eduardo Campos (CEFET-MG)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Listas</a:t>
            </a:r>
            <a:r>
              <a:rPr spc="-60" dirty="0"/>
              <a:t> </a:t>
            </a:r>
            <a:r>
              <a:rPr dirty="0"/>
              <a:t>-</a:t>
            </a:r>
            <a:r>
              <a:rPr spc="-80" dirty="0"/>
              <a:t> </a:t>
            </a:r>
            <a:r>
              <a:rPr spc="-10" dirty="0"/>
              <a:t>declaração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26314"/>
            <a:ext cx="4026535" cy="145605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20" dirty="0">
                <a:latin typeface="Times New Roman"/>
                <a:cs typeface="Times New Roman"/>
              </a:rPr>
              <a:t>Existem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várias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maneiras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criar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lista</a:t>
            </a:r>
            <a:endParaRPr sz="1300">
              <a:latin typeface="Times New Roman"/>
              <a:cs typeface="Times New Roman"/>
            </a:endParaRPr>
          </a:p>
          <a:p>
            <a:pPr marL="330200" marR="28130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10" dirty="0">
                <a:latin typeface="Times New Roman"/>
                <a:cs typeface="Times New Roman"/>
              </a:rPr>
              <a:t>Uma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das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mais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simples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é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definir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elementos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lista 	</a:t>
            </a:r>
            <a:r>
              <a:rPr sz="1200" spc="55" dirty="0">
                <a:latin typeface="Times New Roman"/>
                <a:cs typeface="Times New Roman"/>
              </a:rPr>
              <a:t>entre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colchetes</a:t>
            </a:r>
            <a:endParaRPr sz="120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254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spc="20" dirty="0">
                <a:latin typeface="Times New Roman"/>
                <a:cs typeface="Times New Roman"/>
              </a:rPr>
              <a:t>Os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spc="45" dirty="0">
                <a:latin typeface="Times New Roman"/>
                <a:cs typeface="Times New Roman"/>
              </a:rPr>
              <a:t>elementos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55" dirty="0">
                <a:latin typeface="Times New Roman"/>
                <a:cs typeface="Times New Roman"/>
              </a:rPr>
              <a:t>da</a:t>
            </a:r>
            <a:r>
              <a:rPr sz="1050" spc="25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lista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devem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ser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separados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por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vírgulas</a:t>
            </a:r>
            <a:endParaRPr sz="105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254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spc="10" dirty="0">
                <a:latin typeface="Times New Roman"/>
                <a:cs typeface="Times New Roman"/>
              </a:rPr>
              <a:t>Se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75" dirty="0">
                <a:latin typeface="Times New Roman"/>
                <a:cs typeface="Times New Roman"/>
              </a:rPr>
              <a:t>nenhum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elemento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for</a:t>
            </a:r>
            <a:r>
              <a:rPr sz="1050" spc="-45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definido,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temos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65" dirty="0">
                <a:latin typeface="Times New Roman"/>
                <a:cs typeface="Times New Roman"/>
              </a:rPr>
              <a:t>uma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lista</a:t>
            </a:r>
            <a:r>
              <a:rPr sz="1050" spc="-5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vazia</a:t>
            </a:r>
            <a:endParaRPr sz="105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284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Também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podemos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usar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função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b="1" spc="50" dirty="0">
                <a:latin typeface="Times New Roman"/>
                <a:cs typeface="Times New Roman"/>
              </a:rPr>
              <a:t>range()</a:t>
            </a:r>
            <a:r>
              <a:rPr sz="1200" b="1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para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gerar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uma 	</a:t>
            </a:r>
            <a:r>
              <a:rPr sz="1200" dirty="0">
                <a:latin typeface="Times New Roman"/>
                <a:cs typeface="Times New Roman"/>
              </a:rPr>
              <a:t>lista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valores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28600" y="2374099"/>
            <a:ext cx="3850640" cy="1036319"/>
            <a:chOff x="228600" y="2374099"/>
            <a:chExt cx="3850640" cy="1036319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71800" y="2666999"/>
              <a:ext cx="1107287" cy="44291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8600" y="2374099"/>
              <a:ext cx="2593213" cy="10358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Listas</a:t>
            </a:r>
            <a:r>
              <a:rPr spc="-60" dirty="0"/>
              <a:t> </a:t>
            </a:r>
            <a:r>
              <a:rPr dirty="0"/>
              <a:t>-</a:t>
            </a:r>
            <a:r>
              <a:rPr spc="-80" dirty="0"/>
              <a:t> </a:t>
            </a:r>
            <a:r>
              <a:rPr spc="-10" dirty="0"/>
              <a:t>declaração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7485"/>
            <a:ext cx="3898265" cy="1426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221615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Em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lista,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os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elementos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são</a:t>
            </a:r>
            <a:r>
              <a:rPr sz="1300" spc="-10" dirty="0">
                <a:latin typeface="Times New Roman"/>
                <a:cs typeface="Times New Roman"/>
              </a:rPr>
              <a:t> acessados </a:t>
            </a:r>
            <a:r>
              <a:rPr sz="1300" spc="20" dirty="0">
                <a:latin typeface="Times New Roman"/>
                <a:cs typeface="Times New Roman"/>
              </a:rPr>
              <a:t>especificando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o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índice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desejado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entre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colchetes.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A </a:t>
            </a:r>
            <a:r>
              <a:rPr sz="1300" spc="55" dirty="0">
                <a:latin typeface="Times New Roman"/>
                <a:cs typeface="Times New Roman"/>
              </a:rPr>
              <a:t>numeração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começa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sempre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zero</a:t>
            </a:r>
            <a:endParaRPr sz="1300">
              <a:latin typeface="Times New Roman"/>
              <a:cs typeface="Times New Roman"/>
            </a:endParaRPr>
          </a:p>
          <a:p>
            <a:pPr marL="330200" marR="1841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Isto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significa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</a:t>
            </a:r>
            <a:r>
              <a:rPr sz="1200" spc="45" dirty="0">
                <a:latin typeface="Times New Roman"/>
                <a:cs typeface="Times New Roman"/>
              </a:rPr>
              <a:t> elementos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terá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índices 	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3: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compras[0],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compras[1],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compras[2]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e 	</a:t>
            </a:r>
            <a:r>
              <a:rPr sz="1200" spc="-10" dirty="0">
                <a:latin typeface="Times New Roman"/>
                <a:cs typeface="Times New Roman"/>
              </a:rPr>
              <a:t>compras[3]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70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função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b="1" spc="75" dirty="0">
                <a:latin typeface="Times New Roman"/>
                <a:cs typeface="Times New Roman"/>
              </a:rPr>
              <a:t>len()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retorna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número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elementos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lista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300" y="2390774"/>
            <a:ext cx="2514600" cy="10287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641854" y="2672333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37154" y="2672333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32453" y="2672333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436018" y="2852705"/>
          <a:ext cx="206248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Miojo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Leite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Pão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4128008" y="2672333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96589" y="3243833"/>
            <a:ext cx="5035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latin typeface="Arial"/>
                <a:cs typeface="Arial"/>
              </a:rPr>
              <a:t>compras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Lista</a:t>
            </a:r>
            <a:r>
              <a:rPr spc="-75" dirty="0"/>
              <a:t> </a:t>
            </a:r>
            <a:r>
              <a:rPr dirty="0"/>
              <a:t>=</a:t>
            </a:r>
            <a:r>
              <a:rPr spc="-65" dirty="0"/>
              <a:t> </a:t>
            </a:r>
            <a:r>
              <a:rPr spc="-10" dirty="0"/>
              <a:t>variável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8120"/>
            <a:ext cx="3926840" cy="1534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20" dirty="0">
                <a:latin typeface="Times New Roman"/>
                <a:cs typeface="Times New Roman"/>
              </a:rPr>
              <a:t>Cada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elemento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da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lista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tem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todas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as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características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de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variável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pode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aparecer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em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expressões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e </a:t>
            </a:r>
            <a:r>
              <a:rPr sz="1300" spc="20" dirty="0">
                <a:latin typeface="Times New Roman"/>
                <a:cs typeface="Times New Roman"/>
              </a:rPr>
              <a:t>atribuições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(respeitando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os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seus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tipos)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notas[2]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x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+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notas[3]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notas[3]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&gt;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60: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785"/>
              </a:spcBef>
              <a:buClr>
                <a:srgbClr val="0E6EC5"/>
              </a:buClr>
              <a:buFont typeface="DejaVu Sans"/>
              <a:buChar char="⚫"/>
            </a:pPr>
            <a:endParaRPr sz="12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-40" dirty="0">
                <a:latin typeface="Times New Roman"/>
                <a:cs typeface="Times New Roman"/>
              </a:rPr>
              <a:t>Ex: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somar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todos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os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elementos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lista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47800" y="2540799"/>
            <a:ext cx="1407287" cy="73579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Percorrendo</a:t>
            </a:r>
            <a:r>
              <a:rPr spc="-55" dirty="0"/>
              <a:t> </a:t>
            </a:r>
            <a:r>
              <a:rPr dirty="0"/>
              <a:t>uma</a:t>
            </a:r>
            <a:r>
              <a:rPr spc="-40" dirty="0"/>
              <a:t> </a:t>
            </a:r>
            <a:r>
              <a:rPr spc="-20" dirty="0"/>
              <a:t>lista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609725" y="2150274"/>
            <a:ext cx="2314575" cy="1240790"/>
            <a:chOff x="1609725" y="2150274"/>
            <a:chExt cx="2314575" cy="12407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9725" y="2150274"/>
              <a:ext cx="2314575" cy="53577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9725" y="2683674"/>
              <a:ext cx="600075" cy="70722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261874" y="967485"/>
            <a:ext cx="3759200" cy="1901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Podemos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usar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comando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repetição </a:t>
            </a:r>
            <a:r>
              <a:rPr sz="1300" spc="30" dirty="0">
                <a:latin typeface="Times New Roman"/>
                <a:cs typeface="Times New Roman"/>
              </a:rPr>
              <a:t>(preferencialmente o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for)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para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percorrer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a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lista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2 </a:t>
            </a:r>
            <a:r>
              <a:rPr sz="1300" spc="-10" dirty="0">
                <a:latin typeface="Times New Roman"/>
                <a:cs typeface="Times New Roman"/>
              </a:rPr>
              <a:t>formas</a:t>
            </a:r>
            <a:endParaRPr sz="13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Forma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1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Percorrer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os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índices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35" dirty="0">
                <a:latin typeface="Times New Roman"/>
                <a:cs typeface="Times New Roman"/>
              </a:rPr>
              <a:t>elementos</a:t>
            </a:r>
            <a:endParaRPr sz="1200">
              <a:latin typeface="Times New Roman"/>
              <a:cs typeface="Times New Roman"/>
            </a:endParaRPr>
          </a:p>
          <a:p>
            <a:pPr marL="593725">
              <a:lnSpc>
                <a:spcPct val="100000"/>
              </a:lnSpc>
              <a:spcBef>
                <a:spcPts val="1010"/>
              </a:spcBef>
            </a:pPr>
            <a:r>
              <a:rPr sz="1300" spc="-10" dirty="0">
                <a:latin typeface="Times New Roman"/>
                <a:cs typeface="Times New Roman"/>
              </a:rPr>
              <a:t>Exemplo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50"/>
              </a:spcBef>
            </a:pPr>
            <a:endParaRPr sz="1300">
              <a:latin typeface="Times New Roman"/>
              <a:cs typeface="Times New Roman"/>
            </a:endParaRPr>
          </a:p>
          <a:p>
            <a:pPr marL="593725">
              <a:lnSpc>
                <a:spcPct val="100000"/>
              </a:lnSpc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Percorrendo</a:t>
            </a:r>
            <a:r>
              <a:rPr spc="-55" dirty="0"/>
              <a:t> </a:t>
            </a:r>
            <a:r>
              <a:rPr dirty="0"/>
              <a:t>uma</a:t>
            </a:r>
            <a:r>
              <a:rPr spc="-40" dirty="0"/>
              <a:t> </a:t>
            </a:r>
            <a:r>
              <a:rPr spc="-20" dirty="0"/>
              <a:t>lista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1547749" y="2200312"/>
            <a:ext cx="2300605" cy="1219200"/>
            <a:chOff x="1547749" y="2200312"/>
            <a:chExt cx="2300605" cy="1219200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47749" y="2200312"/>
              <a:ext cx="2300224" cy="47862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47749" y="2719387"/>
              <a:ext cx="471487" cy="700087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261874" y="968120"/>
            <a:ext cx="3759200" cy="1930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Podemos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usar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comando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repetição </a:t>
            </a:r>
            <a:r>
              <a:rPr sz="1300" spc="30" dirty="0">
                <a:latin typeface="Times New Roman"/>
                <a:cs typeface="Times New Roman"/>
              </a:rPr>
              <a:t>(preferencialmente o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for)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para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percorrer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a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lista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2 </a:t>
            </a:r>
            <a:r>
              <a:rPr sz="1300" spc="-10" dirty="0">
                <a:latin typeface="Times New Roman"/>
                <a:cs typeface="Times New Roman"/>
              </a:rPr>
              <a:t>formas</a:t>
            </a:r>
            <a:endParaRPr sz="13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31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Forma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  <a:p>
            <a:pPr marL="330200" marR="4127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20" dirty="0">
                <a:latin typeface="Times New Roman"/>
                <a:cs typeface="Times New Roman"/>
              </a:rPr>
              <a:t>Percorrer apenas os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elementos.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Isso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evita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manipular 	</a:t>
            </a:r>
            <a:r>
              <a:rPr sz="1200" spc="20" dirty="0">
                <a:latin typeface="Times New Roman"/>
                <a:cs typeface="Times New Roman"/>
              </a:rPr>
              <a:t>explicitamente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índice</a:t>
            </a:r>
            <a:endParaRPr sz="1200">
              <a:latin typeface="Times New Roman"/>
              <a:cs typeface="Times New Roman"/>
            </a:endParaRPr>
          </a:p>
          <a:p>
            <a:pPr marL="546100">
              <a:lnSpc>
                <a:spcPts val="1360"/>
              </a:lnSpc>
            </a:pPr>
            <a:r>
              <a:rPr sz="1300" spc="-10" dirty="0">
                <a:latin typeface="Times New Roman"/>
                <a:cs typeface="Times New Roman"/>
              </a:rPr>
              <a:t>Exemplo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44"/>
              </a:spcBef>
            </a:pPr>
            <a:endParaRPr sz="1300">
              <a:latin typeface="Times New Roman"/>
              <a:cs typeface="Times New Roman"/>
            </a:endParaRPr>
          </a:p>
          <a:p>
            <a:pPr marL="546100">
              <a:lnSpc>
                <a:spcPct val="100000"/>
              </a:lnSpc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Listas</a:t>
            </a:r>
            <a:r>
              <a:rPr spc="-60" dirty="0"/>
              <a:t> </a:t>
            </a:r>
            <a:r>
              <a:rPr dirty="0"/>
              <a:t>-</a:t>
            </a:r>
            <a:r>
              <a:rPr spc="-80" dirty="0"/>
              <a:t> </a:t>
            </a:r>
            <a:r>
              <a:rPr spc="-10" dirty="0"/>
              <a:t>Problema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dirty="0"/>
              <a:t>Voltando</a:t>
            </a:r>
            <a:r>
              <a:rPr spc="60" dirty="0"/>
              <a:t> </a:t>
            </a:r>
            <a:r>
              <a:rPr dirty="0"/>
              <a:t>ao</a:t>
            </a:r>
            <a:r>
              <a:rPr spc="75" dirty="0"/>
              <a:t> </a:t>
            </a:r>
            <a:r>
              <a:rPr spc="45" dirty="0"/>
              <a:t>problema</a:t>
            </a:r>
            <a:r>
              <a:rPr spc="80" dirty="0"/>
              <a:t> </a:t>
            </a:r>
            <a:r>
              <a:rPr spc="35" dirty="0"/>
              <a:t>anterior</a:t>
            </a: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leia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notas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turma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cinco </a:t>
            </a:r>
            <a:r>
              <a:rPr sz="1200" spc="50" dirty="0">
                <a:latin typeface="Times New Roman"/>
                <a:cs typeface="Times New Roman"/>
              </a:rPr>
              <a:t>estudantes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depois 	</a:t>
            </a:r>
            <a:r>
              <a:rPr sz="1200" spc="45" dirty="0">
                <a:latin typeface="Times New Roman"/>
                <a:cs typeface="Times New Roman"/>
              </a:rPr>
              <a:t>imprima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notas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são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maiores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do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média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da 	</a:t>
            </a:r>
            <a:r>
              <a:rPr sz="1200" spc="45" dirty="0">
                <a:latin typeface="Times New Roman"/>
                <a:cs typeface="Times New Roman"/>
              </a:rPr>
              <a:t>turma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Listas</a:t>
            </a:r>
            <a:r>
              <a:rPr spc="-60" dirty="0"/>
              <a:t> </a:t>
            </a:r>
            <a:r>
              <a:rPr dirty="0"/>
              <a:t>-</a:t>
            </a:r>
            <a:r>
              <a:rPr spc="-80" dirty="0"/>
              <a:t> </a:t>
            </a:r>
            <a:r>
              <a:rPr spc="-10" dirty="0"/>
              <a:t>Solução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8120"/>
            <a:ext cx="35382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Um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algoritmo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para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esse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problema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usando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listas: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81100" y="1276349"/>
            <a:ext cx="2157349" cy="177165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Listas</a:t>
            </a:r>
            <a:r>
              <a:rPr spc="-60" dirty="0"/>
              <a:t> </a:t>
            </a:r>
            <a:r>
              <a:rPr dirty="0"/>
              <a:t>-</a:t>
            </a:r>
            <a:r>
              <a:rPr spc="-80" dirty="0"/>
              <a:t> </a:t>
            </a:r>
            <a:r>
              <a:rPr spc="-10" dirty="0"/>
              <a:t>Solução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7485"/>
            <a:ext cx="27133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-10" dirty="0">
                <a:latin typeface="Times New Roman"/>
                <a:cs typeface="Times New Roman"/>
              </a:rPr>
              <a:t>Se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invés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5,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fossem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60" dirty="0">
                <a:latin typeface="Times New Roman"/>
                <a:cs typeface="Times New Roman"/>
              </a:rPr>
              <a:t>100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alunos?: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98550" y="1250949"/>
            <a:ext cx="2301875" cy="1758950"/>
            <a:chOff x="1098550" y="1250949"/>
            <a:chExt cx="2301875" cy="175895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71575" y="1281175"/>
              <a:ext cx="2228850" cy="172872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104900" y="1257299"/>
              <a:ext cx="533400" cy="152400"/>
            </a:xfrm>
            <a:custGeom>
              <a:avLst/>
              <a:gdLst/>
              <a:ahLst/>
              <a:cxnLst/>
              <a:rect l="l" t="t" r="r" b="b"/>
              <a:pathLst>
                <a:path w="533400" h="152400">
                  <a:moveTo>
                    <a:pt x="0" y="152400"/>
                  </a:moveTo>
                  <a:lnTo>
                    <a:pt x="533400" y="152400"/>
                  </a:lnTo>
                  <a:lnTo>
                    <a:pt x="533400" y="0"/>
                  </a:lnTo>
                  <a:lnTo>
                    <a:pt x="0" y="0"/>
                  </a:lnTo>
                  <a:lnTo>
                    <a:pt x="0" y="152400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6154" y="510921"/>
            <a:ext cx="115443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Exercício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26314"/>
            <a:ext cx="3834765" cy="85216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-10" dirty="0">
                <a:latin typeface="Times New Roman"/>
                <a:cs typeface="Times New Roman"/>
              </a:rPr>
              <a:t>Exercício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Para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contendo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números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inteiros,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formular 	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algoritmo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determine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maior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elemento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desta 	</a:t>
            </a:r>
            <a:r>
              <a:rPr sz="1200" spc="-20" dirty="0">
                <a:latin typeface="Times New Roman"/>
                <a:cs typeface="Times New Roman"/>
              </a:rPr>
              <a:t>lista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Exercício</a:t>
            </a:r>
            <a:r>
              <a:rPr spc="-65" dirty="0"/>
              <a:t> </a:t>
            </a:r>
            <a:r>
              <a:rPr dirty="0"/>
              <a:t>-</a:t>
            </a:r>
            <a:r>
              <a:rPr spc="-70" dirty="0"/>
              <a:t> </a:t>
            </a:r>
            <a:r>
              <a:rPr spc="-10" dirty="0"/>
              <a:t>solução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25678"/>
            <a:ext cx="3834765" cy="85216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-10" dirty="0">
                <a:latin typeface="Times New Roman"/>
                <a:cs typeface="Times New Roman"/>
              </a:rPr>
              <a:t>Exercício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Para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contendo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números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inteiros,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formular 	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algoritmo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determine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maior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elemento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desta 	</a:t>
            </a:r>
            <a:r>
              <a:rPr sz="1200" spc="-20" dirty="0">
                <a:latin typeface="Times New Roman"/>
                <a:cs typeface="Times New Roman"/>
              </a:rPr>
              <a:t>lista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62100" y="2019324"/>
            <a:ext cx="1421638" cy="9072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004" y="797051"/>
              <a:ext cx="1359408" cy="78485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Acessando</a:t>
            </a:r>
            <a:r>
              <a:rPr spc="-55" dirty="0"/>
              <a:t> </a:t>
            </a:r>
            <a:r>
              <a:rPr dirty="0"/>
              <a:t>seus</a:t>
            </a:r>
            <a:r>
              <a:rPr spc="-65" dirty="0"/>
              <a:t> </a:t>
            </a:r>
            <a:r>
              <a:rPr spc="-10" dirty="0"/>
              <a:t>elementos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48308"/>
            <a:ext cx="3841115" cy="208915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49225" marR="5080" indent="-139700">
              <a:lnSpc>
                <a:spcPts val="1400"/>
              </a:lnSpc>
              <a:spcBef>
                <a:spcPts val="27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As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listas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suportam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acesso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sub-listas,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isto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é,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certos </a:t>
            </a:r>
            <a:r>
              <a:rPr sz="1300" spc="45" dirty="0">
                <a:latin typeface="Times New Roman"/>
                <a:cs typeface="Times New Roman"/>
              </a:rPr>
              <a:t>conjuntos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índices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14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10" dirty="0">
                <a:latin typeface="Times New Roman"/>
                <a:cs typeface="Times New Roman"/>
              </a:rPr>
              <a:t>lista[i:j]</a:t>
            </a:r>
            <a:endParaRPr sz="120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125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dirty="0">
                <a:latin typeface="Times New Roman"/>
                <a:cs typeface="Times New Roman"/>
              </a:rPr>
              <a:t>seleciona</a:t>
            </a:r>
            <a:r>
              <a:rPr sz="1050" spc="5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a</a:t>
            </a:r>
            <a:r>
              <a:rPr sz="1050" spc="12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sub-lista</a:t>
            </a:r>
            <a:r>
              <a:rPr sz="1050" spc="5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dos</a:t>
            </a:r>
            <a:r>
              <a:rPr sz="1050" spc="16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índices</a:t>
            </a:r>
            <a:r>
              <a:rPr sz="1050" spc="13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i</a:t>
            </a:r>
            <a:r>
              <a:rPr sz="1050" spc="17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até</a:t>
            </a:r>
            <a:r>
              <a:rPr sz="1050" spc="14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j-</a:t>
            </a:r>
            <a:r>
              <a:rPr sz="1050" spc="-50" dirty="0">
                <a:latin typeface="Times New Roman"/>
                <a:cs typeface="Times New Roman"/>
              </a:rPr>
              <a:t>1</a:t>
            </a:r>
            <a:endParaRPr sz="105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14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10" dirty="0">
                <a:latin typeface="Times New Roman"/>
                <a:cs typeface="Times New Roman"/>
              </a:rPr>
              <a:t>lista[i:]</a:t>
            </a:r>
            <a:endParaRPr sz="120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14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spc="20" dirty="0">
                <a:latin typeface="Times New Roman"/>
                <a:cs typeface="Times New Roman"/>
              </a:rPr>
              <a:t>seleciona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a</a:t>
            </a:r>
            <a:r>
              <a:rPr sz="1050" spc="25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sub-lista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dos</a:t>
            </a:r>
            <a:r>
              <a:rPr sz="1050" spc="50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índice</a:t>
            </a:r>
            <a:r>
              <a:rPr sz="1050" spc="35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i</a:t>
            </a:r>
            <a:r>
              <a:rPr sz="1050" spc="40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até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o</a:t>
            </a:r>
            <a:r>
              <a:rPr sz="1050" spc="5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final</a:t>
            </a:r>
            <a:endParaRPr sz="105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13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10" dirty="0">
                <a:latin typeface="Times New Roman"/>
                <a:cs typeface="Times New Roman"/>
              </a:rPr>
              <a:t>lista[:j]</a:t>
            </a:r>
            <a:endParaRPr sz="120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13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dirty="0">
                <a:latin typeface="Times New Roman"/>
                <a:cs typeface="Times New Roman"/>
              </a:rPr>
              <a:t>seleciona</a:t>
            </a:r>
            <a:r>
              <a:rPr sz="1050" spc="4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a</a:t>
            </a:r>
            <a:r>
              <a:rPr sz="1050" spc="114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sub-lista</a:t>
            </a:r>
            <a:r>
              <a:rPr sz="1050" spc="45" dirty="0">
                <a:latin typeface="Times New Roman"/>
                <a:cs typeface="Times New Roman"/>
              </a:rPr>
              <a:t> </a:t>
            </a:r>
            <a:r>
              <a:rPr sz="1050" spc="55" dirty="0">
                <a:latin typeface="Times New Roman"/>
                <a:cs typeface="Times New Roman"/>
              </a:rPr>
              <a:t>do</a:t>
            </a:r>
            <a:r>
              <a:rPr sz="1050" spc="15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início</a:t>
            </a:r>
            <a:r>
              <a:rPr sz="1050" spc="10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até</a:t>
            </a:r>
            <a:r>
              <a:rPr sz="1050" spc="7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o</a:t>
            </a:r>
            <a:r>
              <a:rPr sz="1050" spc="16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índice</a:t>
            </a:r>
            <a:r>
              <a:rPr sz="1050" spc="114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j-</a:t>
            </a:r>
            <a:r>
              <a:rPr sz="1050" spc="-50" dirty="0">
                <a:latin typeface="Times New Roman"/>
                <a:cs typeface="Times New Roman"/>
              </a:rPr>
              <a:t>1</a:t>
            </a:r>
            <a:endParaRPr sz="105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13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10" dirty="0">
                <a:latin typeface="Times New Roman"/>
                <a:cs typeface="Times New Roman"/>
              </a:rPr>
              <a:t>lista[i:j:k]</a:t>
            </a:r>
            <a:endParaRPr sz="120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14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dirty="0">
                <a:latin typeface="Times New Roman"/>
                <a:cs typeface="Times New Roman"/>
              </a:rPr>
              <a:t>seleciona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a</a:t>
            </a:r>
            <a:r>
              <a:rPr sz="1050" spc="5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sub-lista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dos</a:t>
            </a:r>
            <a:r>
              <a:rPr sz="1050" spc="8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índices</a:t>
            </a:r>
            <a:r>
              <a:rPr sz="1050" spc="6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i</a:t>
            </a:r>
            <a:r>
              <a:rPr sz="1050" spc="9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até</a:t>
            </a:r>
            <a:r>
              <a:rPr sz="1050" spc="7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j-</a:t>
            </a:r>
            <a:r>
              <a:rPr sz="1050" spc="-105" dirty="0">
                <a:latin typeface="Times New Roman"/>
                <a:cs typeface="Times New Roman"/>
              </a:rPr>
              <a:t>1,</a:t>
            </a:r>
            <a:r>
              <a:rPr sz="1050" spc="114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indo</a:t>
            </a:r>
            <a:r>
              <a:rPr sz="1050" spc="30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de</a:t>
            </a:r>
            <a:r>
              <a:rPr sz="1050" spc="8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k</a:t>
            </a:r>
            <a:r>
              <a:rPr sz="1050" spc="70" dirty="0">
                <a:latin typeface="Times New Roman"/>
                <a:cs typeface="Times New Roman"/>
              </a:rPr>
              <a:t> </a:t>
            </a:r>
            <a:r>
              <a:rPr sz="1050" spc="65" dirty="0">
                <a:latin typeface="Times New Roman"/>
                <a:cs typeface="Times New Roman"/>
              </a:rPr>
              <a:t>em</a:t>
            </a:r>
            <a:r>
              <a:rPr sz="1050" spc="85" dirty="0">
                <a:latin typeface="Times New Roman"/>
                <a:cs typeface="Times New Roman"/>
              </a:rPr>
              <a:t> </a:t>
            </a:r>
            <a:r>
              <a:rPr sz="1050" spc="-50" dirty="0">
                <a:latin typeface="Times New Roman"/>
                <a:cs typeface="Times New Roman"/>
              </a:rPr>
              <a:t>k</a:t>
            </a:r>
            <a:endParaRPr sz="105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12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dirty="0">
                <a:latin typeface="Times New Roman"/>
                <a:cs typeface="Times New Roman"/>
              </a:rPr>
              <a:t>i,</a:t>
            </a:r>
            <a:r>
              <a:rPr sz="1050" spc="3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i+k,</a:t>
            </a:r>
            <a:r>
              <a:rPr sz="1050" spc="3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i+2k,</a:t>
            </a:r>
            <a:r>
              <a:rPr sz="1050" spc="1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...,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j-</a:t>
            </a:r>
            <a:r>
              <a:rPr sz="1050" spc="-50" dirty="0">
                <a:latin typeface="Times New Roman"/>
                <a:cs typeface="Times New Roman"/>
              </a:rPr>
              <a:t>1</a:t>
            </a:r>
            <a:endParaRPr sz="1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Acessando</a:t>
            </a:r>
            <a:r>
              <a:rPr spc="-55" dirty="0"/>
              <a:t> </a:t>
            </a:r>
            <a:r>
              <a:rPr dirty="0"/>
              <a:t>seus</a:t>
            </a:r>
            <a:r>
              <a:rPr spc="-65" dirty="0"/>
              <a:t> </a:t>
            </a:r>
            <a:r>
              <a:rPr spc="-10" dirty="0"/>
              <a:t>elementos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7485"/>
            <a:ext cx="28003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20" dirty="0">
                <a:latin typeface="Times New Roman"/>
                <a:cs typeface="Times New Roman"/>
              </a:rPr>
              <a:t>Selecionando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sub-listas</a:t>
            </a:r>
            <a:r>
              <a:rPr sz="1300" spc="60" dirty="0">
                <a:latin typeface="Times New Roman"/>
                <a:cs typeface="Times New Roman"/>
              </a:rPr>
              <a:t> de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elementos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800" y="1371599"/>
            <a:ext cx="1693037" cy="1707388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Acessando</a:t>
            </a:r>
            <a:r>
              <a:rPr spc="-55" dirty="0"/>
              <a:t> </a:t>
            </a:r>
            <a:r>
              <a:rPr dirty="0"/>
              <a:t>seus</a:t>
            </a:r>
            <a:r>
              <a:rPr spc="-65" dirty="0"/>
              <a:t> </a:t>
            </a:r>
            <a:r>
              <a:rPr spc="-10" dirty="0"/>
              <a:t>elementos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26314"/>
            <a:ext cx="3979545" cy="88963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Listas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são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objetos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b="1" i="1" spc="-10" dirty="0">
                <a:latin typeface="Georgia"/>
                <a:cs typeface="Georgia"/>
              </a:rPr>
              <a:t>mutáveis</a:t>
            </a:r>
            <a:endParaRPr sz="1300">
              <a:latin typeface="Georgia"/>
              <a:cs typeface="Georgia"/>
            </a:endParaRPr>
          </a:p>
          <a:p>
            <a:pPr marL="330200" marR="19431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10" dirty="0">
                <a:latin typeface="Times New Roman"/>
                <a:cs typeface="Times New Roman"/>
              </a:rPr>
              <a:t>Podemos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acessar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qualquer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elemento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ou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sequência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de 	</a:t>
            </a:r>
            <a:r>
              <a:rPr sz="1200" spc="45" dirty="0">
                <a:latin typeface="Times New Roman"/>
                <a:cs typeface="Times New Roman"/>
              </a:rPr>
              <a:t>elementos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modificá-</a:t>
            </a:r>
            <a:r>
              <a:rPr sz="1200" spc="-25" dirty="0">
                <a:latin typeface="Times New Roman"/>
                <a:cs typeface="Times New Roman"/>
              </a:rPr>
              <a:t>los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55" dirty="0">
                <a:latin typeface="Times New Roman"/>
                <a:cs typeface="Times New Roman"/>
              </a:rPr>
              <a:t>Os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elementos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lista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podem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possuir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qualquer</a:t>
            </a:r>
            <a:r>
              <a:rPr sz="1200" spc="-20" dirty="0">
                <a:latin typeface="Times New Roman"/>
                <a:cs typeface="Times New Roman"/>
              </a:rPr>
              <a:t> tipo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62100" y="2102637"/>
            <a:ext cx="1507363" cy="1135862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Acessando</a:t>
            </a:r>
            <a:r>
              <a:rPr spc="-55" dirty="0"/>
              <a:t> </a:t>
            </a:r>
            <a:r>
              <a:rPr dirty="0"/>
              <a:t>seus</a:t>
            </a:r>
            <a:r>
              <a:rPr spc="-65" dirty="0"/>
              <a:t> </a:t>
            </a:r>
            <a:r>
              <a:rPr spc="-10" dirty="0"/>
              <a:t>elementos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7485"/>
            <a:ext cx="3963035" cy="1024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22225" indent="-139700" algn="just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Podemos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também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associar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valor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cada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posição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da </a:t>
            </a:r>
            <a:r>
              <a:rPr sz="1300" spc="10" dirty="0">
                <a:latin typeface="Times New Roman"/>
                <a:cs typeface="Times New Roman"/>
              </a:rPr>
              <a:t>lista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variável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sem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precisar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especificar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os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índices </a:t>
            </a:r>
            <a:r>
              <a:rPr sz="1300" spc="60" dirty="0">
                <a:latin typeface="Times New Roman"/>
                <a:cs typeface="Times New Roman"/>
              </a:rPr>
              <a:t>usando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recurso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b="1" i="1" spc="-10" dirty="0">
                <a:latin typeface="Georgia"/>
                <a:cs typeface="Georgia"/>
              </a:rPr>
              <a:t>unpacking</a:t>
            </a:r>
            <a:endParaRPr sz="1300">
              <a:latin typeface="Georgia"/>
              <a:cs typeface="Georgia"/>
            </a:endParaRPr>
          </a:p>
          <a:p>
            <a:pPr marL="330835" lvl="1" indent="-121920" algn="just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Basta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definir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variáveis,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entre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colchetes,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que</a:t>
            </a:r>
            <a:endParaRPr sz="1200">
              <a:latin typeface="Times New Roman"/>
              <a:cs typeface="Times New Roman"/>
            </a:endParaRPr>
          </a:p>
          <a:p>
            <a:pPr marL="332105" algn="just">
              <a:lnSpc>
                <a:spcPct val="100000"/>
              </a:lnSpc>
            </a:pPr>
            <a:r>
              <a:rPr sz="1200" spc="10" dirty="0">
                <a:latin typeface="Times New Roman"/>
                <a:cs typeface="Times New Roman"/>
              </a:rPr>
              <a:t>receberá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conteúdo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lista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19174" y="2019299"/>
            <a:ext cx="1414399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Concatenação</a:t>
            </a:r>
            <a:r>
              <a:rPr spc="-60" dirty="0"/>
              <a:t> </a:t>
            </a:r>
            <a:r>
              <a:rPr dirty="0"/>
              <a:t>e</a:t>
            </a:r>
            <a:r>
              <a:rPr spc="-65" dirty="0"/>
              <a:t> </a:t>
            </a:r>
            <a:r>
              <a:rPr spc="-10" dirty="0"/>
              <a:t>repetição</a:t>
            </a:r>
            <a:r>
              <a:rPr spc="-70" dirty="0"/>
              <a:t> </a:t>
            </a:r>
            <a:r>
              <a:rPr spc="-25" dirty="0"/>
              <a:t>de </a:t>
            </a:r>
            <a:r>
              <a:rPr spc="-10" dirty="0"/>
              <a:t>listas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8120"/>
            <a:ext cx="3989070" cy="857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Podemos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unir/concatenar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duas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listas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para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formar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uma </a:t>
            </a:r>
            <a:r>
              <a:rPr sz="1300" dirty="0">
                <a:latin typeface="Times New Roman"/>
                <a:cs typeface="Times New Roman"/>
              </a:rPr>
              <a:t>nova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usando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operador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b="1" spc="-50" dirty="0">
                <a:latin typeface="Times New Roman"/>
                <a:cs typeface="Times New Roman"/>
              </a:rPr>
              <a:t>+</a:t>
            </a:r>
            <a:endParaRPr sz="13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20" dirty="0">
                <a:latin typeface="Times New Roman"/>
                <a:cs typeface="Times New Roman"/>
              </a:rPr>
              <a:t>Podemos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criar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lista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a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partir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da</a:t>
            </a:r>
            <a:r>
              <a:rPr sz="1300" spc="20" dirty="0">
                <a:latin typeface="Times New Roman"/>
                <a:cs typeface="Times New Roman"/>
              </a:rPr>
              <a:t> repetição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outra</a:t>
            </a:r>
            <a:endParaRPr sz="1300">
              <a:latin typeface="Times New Roman"/>
              <a:cs typeface="Times New Roman"/>
            </a:endParaRPr>
          </a:p>
          <a:p>
            <a:pPr marL="149225">
              <a:lnSpc>
                <a:spcPct val="100000"/>
              </a:lnSpc>
              <a:spcBef>
                <a:spcPts val="5"/>
              </a:spcBef>
            </a:pPr>
            <a:r>
              <a:rPr sz="1300" spc="60" dirty="0">
                <a:latin typeface="Times New Roman"/>
                <a:cs typeface="Times New Roman"/>
              </a:rPr>
              <a:t>usando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operador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b="1" spc="-50" dirty="0">
                <a:latin typeface="Times New Roman"/>
                <a:cs typeface="Times New Roman"/>
              </a:rPr>
              <a:t>*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24000" y="1897887"/>
            <a:ext cx="1721612" cy="1493011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Removendo</a:t>
            </a:r>
            <a:r>
              <a:rPr spc="-60" dirty="0"/>
              <a:t> </a:t>
            </a:r>
            <a:r>
              <a:rPr spc="-10" dirty="0"/>
              <a:t>elementos</a:t>
            </a:r>
            <a:r>
              <a:rPr spc="-75" dirty="0"/>
              <a:t> </a:t>
            </a:r>
            <a:r>
              <a:rPr dirty="0"/>
              <a:t>da</a:t>
            </a:r>
            <a:r>
              <a:rPr spc="-70" dirty="0"/>
              <a:t> </a:t>
            </a:r>
            <a:r>
              <a:rPr spc="-10" dirty="0"/>
              <a:t>lista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23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pc="10" dirty="0"/>
              <a:t>Podemos</a:t>
            </a:r>
            <a:r>
              <a:rPr spc="30" dirty="0"/>
              <a:t> </a:t>
            </a:r>
            <a:r>
              <a:rPr spc="10" dirty="0"/>
              <a:t>remover</a:t>
            </a:r>
            <a:r>
              <a:rPr spc="40" dirty="0"/>
              <a:t> </a:t>
            </a:r>
            <a:r>
              <a:rPr spc="85" dirty="0"/>
              <a:t>um</a:t>
            </a:r>
            <a:r>
              <a:rPr spc="25" dirty="0"/>
              <a:t> </a:t>
            </a:r>
            <a:r>
              <a:rPr spc="60" dirty="0"/>
              <a:t>ou</a:t>
            </a:r>
            <a:r>
              <a:rPr spc="50" dirty="0"/>
              <a:t> </a:t>
            </a:r>
            <a:r>
              <a:rPr spc="10" dirty="0"/>
              <a:t>mais</a:t>
            </a:r>
            <a:r>
              <a:rPr spc="5" dirty="0"/>
              <a:t> </a:t>
            </a:r>
            <a:r>
              <a:rPr spc="50" dirty="0"/>
              <a:t>elementos</a:t>
            </a:r>
            <a:r>
              <a:rPr spc="15" dirty="0"/>
              <a:t> </a:t>
            </a:r>
            <a:r>
              <a:rPr spc="60" dirty="0"/>
              <a:t>de</a:t>
            </a:r>
            <a:r>
              <a:rPr spc="35" dirty="0"/>
              <a:t> </a:t>
            </a:r>
            <a:r>
              <a:rPr spc="70" dirty="0"/>
              <a:t>uma</a:t>
            </a:r>
            <a:r>
              <a:rPr spc="30" dirty="0"/>
              <a:t> </a:t>
            </a:r>
            <a:r>
              <a:rPr spc="-10" dirty="0"/>
              <a:t>lista </a:t>
            </a:r>
            <a:r>
              <a:rPr spc="60" dirty="0"/>
              <a:t>de</a:t>
            </a:r>
            <a:r>
              <a:rPr spc="-60" dirty="0"/>
              <a:t> </a:t>
            </a:r>
            <a:r>
              <a:rPr spc="50" dirty="0"/>
              <a:t>duas</a:t>
            </a:r>
            <a:r>
              <a:rPr spc="5" dirty="0"/>
              <a:t> </a:t>
            </a:r>
            <a:r>
              <a:rPr spc="-10" dirty="0"/>
              <a:t>maneiras</a:t>
            </a: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Usando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operador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b="1" spc="50" dirty="0">
                <a:latin typeface="Times New Roman"/>
                <a:cs typeface="Times New Roman"/>
              </a:rPr>
              <a:t>del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20" dirty="0">
                <a:latin typeface="Times New Roman"/>
                <a:cs typeface="Times New Roman"/>
              </a:rPr>
              <a:t>Atribuindo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lista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vazia </a:t>
            </a:r>
            <a:r>
              <a:rPr sz="1200" spc="20" dirty="0">
                <a:latin typeface="Times New Roman"/>
                <a:cs typeface="Times New Roman"/>
              </a:rPr>
              <a:t>àquela </a:t>
            </a:r>
            <a:r>
              <a:rPr sz="1200" spc="-10" dirty="0">
                <a:latin typeface="Times New Roman"/>
                <a:cs typeface="Times New Roman"/>
              </a:rPr>
              <a:t>posição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81000" y="2119312"/>
            <a:ext cx="3810000" cy="1043305"/>
            <a:chOff x="381000" y="2119312"/>
            <a:chExt cx="3810000" cy="104330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1000" y="2119337"/>
              <a:ext cx="1843024" cy="103585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97886" y="2119312"/>
              <a:ext cx="1793113" cy="104298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Copiando</a:t>
            </a:r>
            <a:r>
              <a:rPr spc="-50" dirty="0"/>
              <a:t> </a:t>
            </a:r>
            <a:r>
              <a:rPr dirty="0"/>
              <a:t>uma</a:t>
            </a:r>
            <a:r>
              <a:rPr spc="-50" dirty="0"/>
              <a:t> </a:t>
            </a:r>
            <a:r>
              <a:rPr spc="-20" dirty="0"/>
              <a:t>lista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298450" y="1728850"/>
            <a:ext cx="1749425" cy="1471930"/>
            <a:chOff x="298450" y="1728850"/>
            <a:chExt cx="1749425" cy="1471930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4800" y="1728850"/>
              <a:ext cx="1743075" cy="147154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04800" y="2607462"/>
              <a:ext cx="1285875" cy="495300"/>
            </a:xfrm>
            <a:custGeom>
              <a:avLst/>
              <a:gdLst/>
              <a:ahLst/>
              <a:cxnLst/>
              <a:rect l="l" t="t" r="r" b="b"/>
              <a:pathLst>
                <a:path w="1285875" h="495300">
                  <a:moveTo>
                    <a:pt x="0" y="495300"/>
                  </a:moveTo>
                  <a:lnTo>
                    <a:pt x="1285875" y="495300"/>
                  </a:lnTo>
                  <a:lnTo>
                    <a:pt x="1285875" y="0"/>
                  </a:lnTo>
                  <a:lnTo>
                    <a:pt x="0" y="0"/>
                  </a:lnTo>
                  <a:lnTo>
                    <a:pt x="0" y="495300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61874" y="926314"/>
            <a:ext cx="4021454" cy="11684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-70" dirty="0">
                <a:latin typeface="Times New Roman"/>
                <a:cs typeface="Times New Roman"/>
              </a:rPr>
              <a:t>A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operação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 </a:t>
            </a:r>
            <a:r>
              <a:rPr sz="1300" dirty="0">
                <a:latin typeface="Times New Roman"/>
                <a:cs typeface="Times New Roman"/>
              </a:rPr>
              <a:t>atribuição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não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cria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cópia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do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objeto!</a:t>
            </a:r>
            <a:endParaRPr sz="1300">
              <a:latin typeface="Times New Roman"/>
              <a:cs typeface="Times New Roman"/>
            </a:endParaRPr>
          </a:p>
          <a:p>
            <a:pPr marL="330200" marR="825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Em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Python,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listas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são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objetos.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atribuirmos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lista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a 	</a:t>
            </a:r>
            <a:r>
              <a:rPr sz="1200" spc="10" dirty="0">
                <a:latin typeface="Times New Roman"/>
                <a:cs typeface="Times New Roman"/>
              </a:rPr>
              <a:t>outra,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ambas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irão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referir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ao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mesmo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objeto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85"/>
              </a:spcBef>
            </a:pPr>
            <a:endParaRPr sz="1200">
              <a:latin typeface="Times New Roman"/>
              <a:cs typeface="Times New Roman"/>
            </a:endParaRPr>
          </a:p>
          <a:p>
            <a:pPr marL="2582545">
              <a:lnSpc>
                <a:spcPct val="100000"/>
              </a:lnSpc>
              <a:tabLst>
                <a:tab pos="3130550" algn="l"/>
              </a:tabLst>
            </a:pPr>
            <a:r>
              <a:rPr sz="1950" spc="-15" baseline="2136" dirty="0">
                <a:latin typeface="Times New Roman"/>
                <a:cs typeface="Times New Roman"/>
              </a:rPr>
              <a:t>lista</a:t>
            </a:r>
            <a:r>
              <a:rPr sz="1950" baseline="2136" dirty="0">
                <a:latin typeface="Times New Roman"/>
                <a:cs typeface="Times New Roman"/>
              </a:rPr>
              <a:t>	</a:t>
            </a:r>
            <a:r>
              <a:rPr sz="1300" spc="-10" dirty="0">
                <a:latin typeface="Times New Roman"/>
                <a:cs typeface="Times New Roman"/>
              </a:rPr>
              <a:t>lista1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88183" y="2109088"/>
            <a:ext cx="586740" cy="443865"/>
          </a:xfrm>
          <a:custGeom>
            <a:avLst/>
            <a:gdLst/>
            <a:ahLst/>
            <a:cxnLst/>
            <a:rect l="l" t="t" r="r" b="b"/>
            <a:pathLst>
              <a:path w="586739" h="443864">
                <a:moveTo>
                  <a:pt x="307467" y="443611"/>
                </a:moveTo>
                <a:lnTo>
                  <a:pt x="306895" y="435991"/>
                </a:lnTo>
                <a:lnTo>
                  <a:pt x="302895" y="381889"/>
                </a:lnTo>
                <a:lnTo>
                  <a:pt x="302641" y="377952"/>
                </a:lnTo>
                <a:lnTo>
                  <a:pt x="299212" y="375031"/>
                </a:lnTo>
                <a:lnTo>
                  <a:pt x="295275" y="375285"/>
                </a:lnTo>
                <a:lnTo>
                  <a:pt x="291338" y="375666"/>
                </a:lnTo>
                <a:lnTo>
                  <a:pt x="288417" y="379095"/>
                </a:lnTo>
                <a:lnTo>
                  <a:pt x="288671" y="383032"/>
                </a:lnTo>
                <a:lnTo>
                  <a:pt x="290385" y="406133"/>
                </a:lnTo>
                <a:lnTo>
                  <a:pt x="11684" y="0"/>
                </a:lnTo>
                <a:lnTo>
                  <a:pt x="0" y="8128"/>
                </a:lnTo>
                <a:lnTo>
                  <a:pt x="278638" y="414159"/>
                </a:lnTo>
                <a:lnTo>
                  <a:pt x="254127" y="402590"/>
                </a:lnTo>
                <a:lnTo>
                  <a:pt x="249809" y="404114"/>
                </a:lnTo>
                <a:lnTo>
                  <a:pt x="246507" y="411226"/>
                </a:lnTo>
                <a:lnTo>
                  <a:pt x="248031" y="415544"/>
                </a:lnTo>
                <a:lnTo>
                  <a:pt x="307467" y="443611"/>
                </a:lnTo>
                <a:close/>
              </a:path>
              <a:path w="586739" h="443864">
                <a:moveTo>
                  <a:pt x="586359" y="11684"/>
                </a:moveTo>
                <a:lnTo>
                  <a:pt x="574294" y="4064"/>
                </a:lnTo>
                <a:lnTo>
                  <a:pt x="322948" y="405371"/>
                </a:lnTo>
                <a:lnTo>
                  <a:pt x="323850" y="378333"/>
                </a:lnTo>
                <a:lnTo>
                  <a:pt x="320675" y="375031"/>
                </a:lnTo>
                <a:lnTo>
                  <a:pt x="312801" y="374777"/>
                </a:lnTo>
                <a:lnTo>
                  <a:pt x="309499" y="377825"/>
                </a:lnTo>
                <a:lnTo>
                  <a:pt x="307467" y="443611"/>
                </a:lnTo>
                <a:lnTo>
                  <a:pt x="323202" y="435356"/>
                </a:lnTo>
                <a:lnTo>
                  <a:pt x="362204" y="414909"/>
                </a:lnTo>
                <a:lnTo>
                  <a:pt x="365760" y="413004"/>
                </a:lnTo>
                <a:lnTo>
                  <a:pt x="367030" y="408686"/>
                </a:lnTo>
                <a:lnTo>
                  <a:pt x="365252" y="405257"/>
                </a:lnTo>
                <a:lnTo>
                  <a:pt x="363347" y="401701"/>
                </a:lnTo>
                <a:lnTo>
                  <a:pt x="359029" y="400431"/>
                </a:lnTo>
                <a:lnTo>
                  <a:pt x="335038" y="413029"/>
                </a:lnTo>
                <a:lnTo>
                  <a:pt x="322465" y="419633"/>
                </a:lnTo>
                <a:lnTo>
                  <a:pt x="335051" y="413004"/>
                </a:lnTo>
                <a:lnTo>
                  <a:pt x="586359" y="11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89579" y="2829559"/>
            <a:ext cx="6242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60" dirty="0">
                <a:latin typeface="Times New Roman"/>
                <a:cs typeface="Times New Roman"/>
              </a:rPr>
              <a:t>37189712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055018" y="2550318"/>
          <a:ext cx="2557780" cy="304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9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9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9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9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031142" y="1788318"/>
          <a:ext cx="255778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90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184150" y="1693036"/>
            <a:ext cx="1728470" cy="1507490"/>
            <a:chOff x="184150" y="1693036"/>
            <a:chExt cx="1728470" cy="15074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" y="1693036"/>
              <a:ext cx="1721612" cy="150736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90500" y="2607436"/>
              <a:ext cx="1285875" cy="495300"/>
            </a:xfrm>
            <a:custGeom>
              <a:avLst/>
              <a:gdLst/>
              <a:ahLst/>
              <a:cxnLst/>
              <a:rect l="l" t="t" r="r" b="b"/>
              <a:pathLst>
                <a:path w="1285875" h="495300">
                  <a:moveTo>
                    <a:pt x="0" y="495300"/>
                  </a:moveTo>
                  <a:lnTo>
                    <a:pt x="1285875" y="495300"/>
                  </a:lnTo>
                  <a:lnTo>
                    <a:pt x="1285875" y="0"/>
                  </a:lnTo>
                  <a:lnTo>
                    <a:pt x="0" y="0"/>
                  </a:lnTo>
                  <a:lnTo>
                    <a:pt x="0" y="495300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Copiando</a:t>
            </a:r>
            <a:r>
              <a:rPr spc="-50" dirty="0"/>
              <a:t> </a:t>
            </a:r>
            <a:r>
              <a:rPr dirty="0"/>
              <a:t>uma</a:t>
            </a:r>
            <a:r>
              <a:rPr spc="-50" dirty="0"/>
              <a:t> </a:t>
            </a:r>
            <a:r>
              <a:rPr spc="-20" dirty="0"/>
              <a:t>lista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1874" y="967485"/>
            <a:ext cx="3425825" cy="236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Para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copiar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lista,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correto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é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utilizar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[:]</a:t>
            </a:r>
            <a:r>
              <a:rPr sz="1300" b="1" spc="15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na </a:t>
            </a:r>
            <a:r>
              <a:rPr sz="1300" spc="10" dirty="0">
                <a:latin typeface="Times New Roman"/>
                <a:cs typeface="Times New Roman"/>
              </a:rPr>
              <a:t>operação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atribuição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300">
              <a:latin typeface="Times New Roman"/>
              <a:cs typeface="Times New Roman"/>
            </a:endParaRPr>
          </a:p>
          <a:p>
            <a:pPr marL="2619375" algn="ctr">
              <a:lnSpc>
                <a:spcPct val="100000"/>
              </a:lnSpc>
            </a:pPr>
            <a:r>
              <a:rPr sz="1300" spc="-10" dirty="0">
                <a:latin typeface="Times New Roman"/>
                <a:cs typeface="Times New Roman"/>
              </a:rPr>
              <a:t>lista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1300">
              <a:latin typeface="Times New Roman"/>
              <a:cs typeface="Times New Roman"/>
            </a:endParaRPr>
          </a:p>
          <a:p>
            <a:pPr marL="2607310" algn="ctr">
              <a:lnSpc>
                <a:spcPct val="100000"/>
              </a:lnSpc>
            </a:pPr>
            <a:r>
              <a:rPr sz="1300" spc="-10" dirty="0">
                <a:latin typeface="Times New Roman"/>
                <a:cs typeface="Times New Roman"/>
              </a:rPr>
              <a:t>36998160</a:t>
            </a:r>
            <a:endParaRPr sz="1300">
              <a:latin typeface="Times New Roman"/>
              <a:cs typeface="Times New Roman"/>
            </a:endParaRPr>
          </a:p>
          <a:p>
            <a:pPr marL="2731770" marR="119380" indent="11430" algn="ctr">
              <a:lnSpc>
                <a:spcPct val="244499"/>
              </a:lnSpc>
              <a:spcBef>
                <a:spcPts val="560"/>
              </a:spcBef>
            </a:pPr>
            <a:r>
              <a:rPr sz="1300" spc="-10" dirty="0">
                <a:latin typeface="Times New Roman"/>
                <a:cs typeface="Times New Roman"/>
              </a:rPr>
              <a:t>lista1 </a:t>
            </a:r>
            <a:r>
              <a:rPr sz="1300" spc="-105" dirty="0">
                <a:latin typeface="Times New Roman"/>
                <a:cs typeface="Times New Roman"/>
              </a:rPr>
              <a:t>37415712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031142" y="2827940"/>
          <a:ext cx="255778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9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190500" y="2133599"/>
            <a:ext cx="1285875" cy="152400"/>
          </a:xfrm>
          <a:custGeom>
            <a:avLst/>
            <a:gdLst/>
            <a:ahLst/>
            <a:cxnLst/>
            <a:rect l="l" t="t" r="r" b="b"/>
            <a:pathLst>
              <a:path w="1285875" h="152400">
                <a:moveTo>
                  <a:pt x="0" y="152400"/>
                </a:moveTo>
                <a:lnTo>
                  <a:pt x="1285875" y="152400"/>
                </a:lnTo>
                <a:lnTo>
                  <a:pt x="128587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12700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Copiando</a:t>
            </a:r>
            <a:r>
              <a:rPr spc="-50" dirty="0"/>
              <a:t> </a:t>
            </a:r>
            <a:r>
              <a:rPr dirty="0"/>
              <a:t>uma</a:t>
            </a:r>
            <a:r>
              <a:rPr spc="-50" dirty="0"/>
              <a:t> </a:t>
            </a:r>
            <a:r>
              <a:rPr spc="-20" dirty="0"/>
              <a:t>lista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26314"/>
            <a:ext cx="4021454" cy="6692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-70" dirty="0">
                <a:latin typeface="Times New Roman"/>
                <a:cs typeface="Times New Roman"/>
              </a:rPr>
              <a:t>A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operação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 </a:t>
            </a:r>
            <a:r>
              <a:rPr sz="1300" dirty="0">
                <a:latin typeface="Times New Roman"/>
                <a:cs typeface="Times New Roman"/>
              </a:rPr>
              <a:t>atribuição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não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cria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cópia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do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objeto!</a:t>
            </a:r>
            <a:endParaRPr sz="1300">
              <a:latin typeface="Times New Roman"/>
              <a:cs typeface="Times New Roman"/>
            </a:endParaRPr>
          </a:p>
          <a:p>
            <a:pPr marL="330200" marR="825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Em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Python,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listas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são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objetos.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atribuirmos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lista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a 	</a:t>
            </a:r>
            <a:r>
              <a:rPr sz="1200" spc="10" dirty="0">
                <a:latin typeface="Times New Roman"/>
                <a:cs typeface="Times New Roman"/>
              </a:rPr>
              <a:t>outra,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ambas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irão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referir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ao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mesmo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objeto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27050" y="1959825"/>
            <a:ext cx="1749425" cy="1469390"/>
            <a:chOff x="527050" y="1959825"/>
            <a:chExt cx="1749425" cy="146939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3400" y="1959825"/>
              <a:ext cx="1743075" cy="14691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33400" y="2836062"/>
              <a:ext cx="1285875" cy="495300"/>
            </a:xfrm>
            <a:custGeom>
              <a:avLst/>
              <a:gdLst/>
              <a:ahLst/>
              <a:cxnLst/>
              <a:rect l="l" t="t" r="r" b="b"/>
              <a:pathLst>
                <a:path w="1285875" h="495300">
                  <a:moveTo>
                    <a:pt x="0" y="495300"/>
                  </a:moveTo>
                  <a:lnTo>
                    <a:pt x="1285875" y="495300"/>
                  </a:lnTo>
                  <a:lnTo>
                    <a:pt x="1285875" y="0"/>
                  </a:lnTo>
                  <a:lnTo>
                    <a:pt x="0" y="0"/>
                  </a:lnTo>
                  <a:lnTo>
                    <a:pt x="0" y="495300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332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10" dirty="0"/>
              <a:t>Procurando</a:t>
            </a:r>
            <a:r>
              <a:rPr sz="2250" spc="-70" dirty="0"/>
              <a:t> </a:t>
            </a:r>
            <a:r>
              <a:rPr sz="2250" dirty="0"/>
              <a:t>um</a:t>
            </a:r>
            <a:r>
              <a:rPr sz="2250" spc="-15" dirty="0"/>
              <a:t> </a:t>
            </a:r>
            <a:r>
              <a:rPr sz="2250" spc="-10" dirty="0"/>
              <a:t>elemento</a:t>
            </a:r>
            <a:r>
              <a:rPr sz="2250" spc="-50" dirty="0"/>
              <a:t> </a:t>
            </a:r>
            <a:r>
              <a:rPr sz="2250" dirty="0"/>
              <a:t>na</a:t>
            </a:r>
            <a:r>
              <a:rPr sz="2250" spc="-35" dirty="0"/>
              <a:t> </a:t>
            </a:r>
            <a:r>
              <a:rPr sz="2250" spc="-10" dirty="0"/>
              <a:t>lista</a:t>
            </a:r>
            <a:endParaRPr sz="2250"/>
          </a:p>
        </p:txBody>
      </p:sp>
      <p:sp>
        <p:nvSpPr>
          <p:cNvPr id="3" name="object 3"/>
          <p:cNvSpPr txBox="1"/>
          <p:nvPr/>
        </p:nvSpPr>
        <p:spPr>
          <a:xfrm>
            <a:off x="261874" y="967485"/>
            <a:ext cx="3792854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0" dirty="0">
                <a:latin typeface="Times New Roman"/>
                <a:cs typeface="Times New Roman"/>
              </a:rPr>
              <a:t>O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operador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b="1" spc="80" dirty="0">
                <a:latin typeface="Times New Roman"/>
                <a:cs typeface="Times New Roman"/>
              </a:rPr>
              <a:t>in</a:t>
            </a:r>
            <a:r>
              <a:rPr sz="1300" b="1" spc="3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permite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verificar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se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determinado </a:t>
            </a:r>
            <a:r>
              <a:rPr sz="1300" spc="55" dirty="0">
                <a:latin typeface="Times New Roman"/>
                <a:cs typeface="Times New Roman"/>
              </a:rPr>
              <a:t>elemento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está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presente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ou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não</a:t>
            </a:r>
            <a:r>
              <a:rPr sz="1300" spc="-5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em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lista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0" y="1562074"/>
            <a:ext cx="2243074" cy="80723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Por</a:t>
            </a:r>
            <a:r>
              <a:rPr spc="-50" dirty="0"/>
              <a:t> </a:t>
            </a:r>
            <a:r>
              <a:rPr dirty="0"/>
              <a:t>que</a:t>
            </a:r>
            <a:r>
              <a:rPr spc="-55" dirty="0"/>
              <a:t> </a:t>
            </a:r>
            <a:r>
              <a:rPr dirty="0"/>
              <a:t>usar</a:t>
            </a:r>
            <a:r>
              <a:rPr spc="-55" dirty="0"/>
              <a:t> </a:t>
            </a:r>
            <a:r>
              <a:rPr spc="-10" dirty="0"/>
              <a:t>listas?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7485"/>
            <a:ext cx="3971290" cy="1008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472440" indent="-139700" algn="just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-35" dirty="0">
                <a:latin typeface="Times New Roman"/>
                <a:cs typeface="Times New Roman"/>
              </a:rPr>
              <a:t>As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variáveis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declaradas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até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agora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são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capazes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de </a:t>
            </a:r>
            <a:r>
              <a:rPr sz="1300" spc="55" dirty="0">
                <a:latin typeface="Times New Roman"/>
                <a:cs typeface="Times New Roman"/>
              </a:rPr>
              <a:t>armazenar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único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valor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por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vez.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 algn="just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Sempre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tentamos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armazenar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novo valor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dentro 	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variável,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valor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antigo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é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sobrescrito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portanto, 	</a:t>
            </a:r>
            <a:r>
              <a:rPr sz="1200" spc="35" dirty="0">
                <a:latin typeface="Times New Roman"/>
                <a:cs typeface="Times New Roman"/>
              </a:rPr>
              <a:t>perdido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0700" y="2112162"/>
            <a:ext cx="707224" cy="935837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Métodos</a:t>
            </a:r>
            <a:r>
              <a:rPr spc="-90" dirty="0"/>
              <a:t> </a:t>
            </a:r>
            <a:r>
              <a:rPr dirty="0"/>
              <a:t>sobre</a:t>
            </a:r>
            <a:r>
              <a:rPr spc="-85" dirty="0"/>
              <a:t> </a:t>
            </a:r>
            <a:r>
              <a:rPr spc="-10" dirty="0"/>
              <a:t>listas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8120"/>
            <a:ext cx="4001135" cy="150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295275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Uma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lista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é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classe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e,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portanto,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possui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diversos </a:t>
            </a:r>
            <a:r>
              <a:rPr sz="1300" spc="55" dirty="0">
                <a:latin typeface="Times New Roman"/>
                <a:cs typeface="Times New Roman"/>
              </a:rPr>
              <a:t>métodos</a:t>
            </a:r>
            <a:r>
              <a:rPr sz="1300" dirty="0">
                <a:latin typeface="Times New Roman"/>
                <a:cs typeface="Times New Roman"/>
              </a:rPr>
              <a:t> já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definidos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30" dirty="0">
                <a:latin typeface="Times New Roman"/>
                <a:cs typeface="Times New Roman"/>
              </a:rPr>
              <a:t>Um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dos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jeitos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mais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simples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manipular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listas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é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utilizar</a:t>
            </a:r>
            <a:endParaRPr sz="1200">
              <a:latin typeface="Times New Roman"/>
              <a:cs typeface="Times New Roman"/>
            </a:endParaRPr>
          </a:p>
          <a:p>
            <a:pPr marL="332105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os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métodos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que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já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fazem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parte</a:t>
            </a:r>
            <a:r>
              <a:rPr sz="1200" spc="-20" dirty="0">
                <a:latin typeface="Times New Roman"/>
                <a:cs typeface="Times New Roman"/>
              </a:rPr>
              <a:t> dela</a:t>
            </a:r>
            <a:endParaRPr sz="12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2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Esses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métodos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permitem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executar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diversas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tarefas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20" dirty="0">
                <a:latin typeface="Times New Roman"/>
                <a:cs typeface="Times New Roman"/>
              </a:rPr>
              <a:t>Ordenação,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inserção,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remoção,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etc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Esses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métodos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modificam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 </a:t>
            </a:r>
            <a:r>
              <a:rPr sz="1200" spc="50" dirty="0">
                <a:latin typeface="Times New Roman"/>
                <a:cs typeface="Times New Roman"/>
              </a:rPr>
              <a:t>conteúdo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original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lista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Métodos</a:t>
            </a:r>
            <a:r>
              <a:rPr spc="-90" dirty="0"/>
              <a:t> </a:t>
            </a:r>
            <a:r>
              <a:rPr dirty="0"/>
              <a:t>sobre</a:t>
            </a:r>
            <a:r>
              <a:rPr spc="-85" dirty="0"/>
              <a:t> </a:t>
            </a:r>
            <a:r>
              <a:rPr spc="-10" dirty="0"/>
              <a:t>listas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25678"/>
            <a:ext cx="3891279" cy="1821814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Forma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geral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uso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dos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métodos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b="1" spc="70" dirty="0">
                <a:latin typeface="Times New Roman"/>
                <a:cs typeface="Times New Roman"/>
              </a:rPr>
              <a:t>lista.nome-</a:t>
            </a:r>
            <a:r>
              <a:rPr sz="1200" b="1" spc="75" dirty="0">
                <a:latin typeface="Times New Roman"/>
                <a:cs typeface="Times New Roman"/>
              </a:rPr>
              <a:t>método()</a:t>
            </a:r>
            <a:endParaRPr sz="12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2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Alguns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métodos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sort():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ordena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elementos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lista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20" dirty="0">
                <a:latin typeface="Times New Roman"/>
                <a:cs typeface="Times New Roman"/>
              </a:rPr>
              <a:t>append(x):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insere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elemento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b="1" spc="20" dirty="0">
                <a:latin typeface="Times New Roman"/>
                <a:cs typeface="Times New Roman"/>
              </a:rPr>
              <a:t>x</a:t>
            </a:r>
            <a:r>
              <a:rPr sz="1200" b="1" spc="35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no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final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lista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insert(pos,x):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insere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elemento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b="1" spc="10" dirty="0">
                <a:latin typeface="Times New Roman"/>
                <a:cs typeface="Times New Roman"/>
              </a:rPr>
              <a:t>x</a:t>
            </a:r>
            <a:r>
              <a:rPr sz="1200" b="1" spc="90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na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posição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b="1" spc="60" dirty="0">
                <a:latin typeface="Times New Roman"/>
                <a:cs typeface="Times New Roman"/>
              </a:rPr>
              <a:t>pos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remove(x):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remove 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elemento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x</a:t>
            </a:r>
            <a:r>
              <a:rPr sz="1200" b="1" spc="6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lista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pop(pos):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remove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retorna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elemento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posição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b="1" spc="60" dirty="0">
                <a:latin typeface="Times New Roman"/>
                <a:cs typeface="Times New Roman"/>
              </a:rPr>
              <a:t>pos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Métodos</a:t>
            </a:r>
            <a:r>
              <a:rPr spc="-90" dirty="0"/>
              <a:t> </a:t>
            </a:r>
            <a:r>
              <a:rPr dirty="0"/>
              <a:t>sobre</a:t>
            </a:r>
            <a:r>
              <a:rPr spc="-85" dirty="0"/>
              <a:t> </a:t>
            </a:r>
            <a:r>
              <a:rPr spc="-10" dirty="0"/>
              <a:t>listas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8120"/>
            <a:ext cx="8477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-10" dirty="0">
                <a:latin typeface="Times New Roman"/>
                <a:cs typeface="Times New Roman"/>
              </a:rPr>
              <a:t>Exemplos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57200" y="1200911"/>
            <a:ext cx="3733800" cy="2190115"/>
            <a:chOff x="457200" y="1200911"/>
            <a:chExt cx="3733800" cy="2190115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7200" y="1200911"/>
              <a:ext cx="1741297" cy="218998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76500" y="1200911"/>
              <a:ext cx="1714500" cy="162077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Lista</a:t>
            </a:r>
            <a:r>
              <a:rPr spc="-135" dirty="0"/>
              <a:t> </a:t>
            </a:r>
            <a:r>
              <a:rPr spc="-10" dirty="0"/>
              <a:t>aninhadas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25678"/>
            <a:ext cx="3606800" cy="7061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Uma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lista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pode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armazenar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qualquer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tipo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dado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listas</a:t>
            </a:r>
            <a:r>
              <a:rPr sz="1200" spc="60" dirty="0">
                <a:latin typeface="Times New Roman"/>
                <a:cs typeface="Times New Roman"/>
              </a:rPr>
              <a:t> podem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inclusive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conter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outras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listas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30" dirty="0">
                <a:latin typeface="Times New Roman"/>
                <a:cs typeface="Times New Roman"/>
              </a:rPr>
              <a:t>Podemos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assim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representar tabelas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ou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matrizes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11860" y="1864359"/>
            <a:ext cx="2976880" cy="309880"/>
            <a:chOff x="911860" y="1864359"/>
            <a:chExt cx="2976880" cy="309880"/>
          </a:xfrm>
        </p:grpSpPr>
        <p:sp>
          <p:nvSpPr>
            <p:cNvPr id="5" name="object 5"/>
            <p:cNvSpPr/>
            <p:nvPr/>
          </p:nvSpPr>
          <p:spPr>
            <a:xfrm>
              <a:off x="914400" y="18668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14400" y="18668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09700" y="18668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09700" y="18668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905000" y="18668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05000" y="18668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00300" y="18668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400300" y="18668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895600" y="18668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95600" y="18668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390900" y="18668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390900" y="18668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117472" y="1683765"/>
            <a:ext cx="2598420" cy="414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7365" algn="l"/>
                <a:tab pos="987425" algn="l"/>
                <a:tab pos="2457450" algn="l"/>
              </a:tabLst>
            </a:pPr>
            <a:r>
              <a:rPr sz="900" b="1" spc="-50" dirty="0">
                <a:latin typeface="Arial"/>
                <a:cs typeface="Arial"/>
              </a:rPr>
              <a:t>0</a:t>
            </a:r>
            <a:r>
              <a:rPr sz="900" b="1" dirty="0">
                <a:latin typeface="Arial"/>
                <a:cs typeface="Arial"/>
              </a:rPr>
              <a:t>	</a:t>
            </a:r>
            <a:r>
              <a:rPr sz="900" b="1" spc="-50" dirty="0">
                <a:latin typeface="Arial"/>
                <a:cs typeface="Arial"/>
              </a:rPr>
              <a:t>1</a:t>
            </a:r>
            <a:r>
              <a:rPr sz="900" b="1" dirty="0">
                <a:latin typeface="Arial"/>
                <a:cs typeface="Arial"/>
              </a:rPr>
              <a:t>	</a:t>
            </a:r>
            <a:r>
              <a:rPr sz="900" b="1" spc="-25" dirty="0">
                <a:latin typeface="Arial"/>
                <a:cs typeface="Arial"/>
              </a:rPr>
              <a:t>...</a:t>
            </a:r>
            <a:r>
              <a:rPr sz="900" b="1" dirty="0">
                <a:latin typeface="Arial"/>
                <a:cs typeface="Arial"/>
              </a:rPr>
              <a:t>	</a:t>
            </a:r>
            <a:r>
              <a:rPr sz="900" b="1" spc="-25" dirty="0">
                <a:latin typeface="Arial"/>
                <a:cs typeface="Arial"/>
              </a:rPr>
              <a:t>49</a:t>
            </a:r>
            <a:endParaRPr sz="900">
              <a:latin typeface="Arial"/>
              <a:cs typeface="Arial"/>
            </a:endParaRPr>
          </a:p>
          <a:p>
            <a:pPr marL="475615">
              <a:lnSpc>
                <a:spcPct val="100000"/>
              </a:lnSpc>
              <a:spcBef>
                <a:spcPts val="900"/>
              </a:spcBef>
            </a:pPr>
            <a:r>
              <a:rPr sz="900" b="1" spc="-25" dirty="0">
                <a:latin typeface="Arial"/>
                <a:cs typeface="Arial"/>
              </a:rPr>
              <a:t>99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912018" y="2169318"/>
            <a:ext cx="2976880" cy="1224280"/>
            <a:chOff x="912018" y="2169318"/>
            <a:chExt cx="2976880" cy="1224280"/>
          </a:xfrm>
        </p:grpSpPr>
        <p:sp>
          <p:nvSpPr>
            <p:cNvPr id="19" name="object 19"/>
            <p:cNvSpPr/>
            <p:nvPr/>
          </p:nvSpPr>
          <p:spPr>
            <a:xfrm>
              <a:off x="914400" y="21716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14400" y="21716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409700" y="21716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409700" y="21716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905000" y="21716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905000" y="21716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400300" y="21716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400300" y="21716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895600" y="21716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895600" y="21716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390900" y="21716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390900" y="21716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14400" y="24764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14400" y="24764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409700" y="24764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09700" y="24764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905000" y="24764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905000" y="24764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400300" y="24764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400300" y="24764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895600" y="24764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895600" y="24764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390900" y="24764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390900" y="24764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14400" y="27812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914400" y="27812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409700" y="27812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409700" y="27812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905000" y="27812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905000" y="27812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400300" y="27812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400300" y="27812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895600" y="27812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895600" y="27812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390900" y="27812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390900" y="27812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914400" y="30860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914400" y="30860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409700" y="30860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409700" y="30860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905000" y="30860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905000" y="30860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400300" y="30860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400300" y="30860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895600" y="30860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895600" y="30860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390900" y="30860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4953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95300" y="3048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390900" y="3086099"/>
              <a:ext cx="495300" cy="304800"/>
            </a:xfrm>
            <a:custGeom>
              <a:avLst/>
              <a:gdLst/>
              <a:ahLst/>
              <a:cxnLst/>
              <a:rect l="l" t="t" r="r" b="b"/>
              <a:pathLst>
                <a:path w="495300" h="304800">
                  <a:moveTo>
                    <a:pt x="0" y="304800"/>
                  </a:moveTo>
                  <a:lnTo>
                    <a:pt x="495300" y="30480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/>
          <p:nvPr/>
        </p:nvSpPr>
        <p:spPr>
          <a:xfrm>
            <a:off x="774319" y="1919731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99974" y="2224531"/>
            <a:ext cx="596265" cy="1077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7465" algn="r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9"/>
              </a:spcBef>
            </a:pPr>
            <a:endParaRPr sz="900">
              <a:latin typeface="Arial"/>
              <a:cs typeface="Arial"/>
            </a:endParaRPr>
          </a:p>
          <a:p>
            <a:pPr marR="20320" algn="r">
              <a:lnSpc>
                <a:spcPct val="100000"/>
              </a:lnSpc>
            </a:pPr>
            <a:r>
              <a:rPr sz="900" b="1" spc="-25" dirty="0">
                <a:latin typeface="Arial"/>
                <a:cs typeface="Arial"/>
              </a:rPr>
              <a:t>...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900" b="1" spc="-10" dirty="0">
                <a:latin typeface="Arial"/>
                <a:cs typeface="Arial"/>
              </a:rPr>
              <a:t>mat[0][1]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40"/>
              </a:spcBef>
            </a:pPr>
            <a:endParaRPr sz="9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900" b="1" spc="-25" dirty="0">
                <a:latin typeface="Arial"/>
                <a:cs typeface="Arial"/>
              </a:rPr>
              <a:t>99</a:t>
            </a:r>
            <a:endParaRPr sz="9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93369" y="2095499"/>
            <a:ext cx="768985" cy="768985"/>
          </a:xfrm>
          <a:custGeom>
            <a:avLst/>
            <a:gdLst/>
            <a:ahLst/>
            <a:cxnLst/>
            <a:rect l="l" t="t" r="r" b="b"/>
            <a:pathLst>
              <a:path w="768985" h="768985">
                <a:moveTo>
                  <a:pt x="721613" y="33655"/>
                </a:moveTo>
                <a:lnTo>
                  <a:pt x="0" y="755269"/>
                </a:lnTo>
                <a:lnTo>
                  <a:pt x="13462" y="768731"/>
                </a:lnTo>
                <a:lnTo>
                  <a:pt x="735076" y="47117"/>
                </a:lnTo>
                <a:lnTo>
                  <a:pt x="721613" y="33655"/>
                </a:lnTo>
                <a:close/>
              </a:path>
              <a:path w="768985" h="768985">
                <a:moveTo>
                  <a:pt x="759756" y="26924"/>
                </a:moveTo>
                <a:lnTo>
                  <a:pt x="728344" y="26924"/>
                </a:lnTo>
                <a:lnTo>
                  <a:pt x="741807" y="40386"/>
                </a:lnTo>
                <a:lnTo>
                  <a:pt x="735075" y="47117"/>
                </a:lnTo>
                <a:lnTo>
                  <a:pt x="748538" y="60579"/>
                </a:lnTo>
                <a:lnTo>
                  <a:pt x="759756" y="26924"/>
                </a:lnTo>
                <a:close/>
              </a:path>
              <a:path w="768985" h="768985">
                <a:moveTo>
                  <a:pt x="728344" y="26924"/>
                </a:moveTo>
                <a:lnTo>
                  <a:pt x="721613" y="33655"/>
                </a:lnTo>
                <a:lnTo>
                  <a:pt x="735075" y="47117"/>
                </a:lnTo>
                <a:lnTo>
                  <a:pt x="741807" y="40386"/>
                </a:lnTo>
                <a:lnTo>
                  <a:pt x="728344" y="26924"/>
                </a:lnTo>
                <a:close/>
              </a:path>
              <a:path w="768985" h="768985">
                <a:moveTo>
                  <a:pt x="768731" y="0"/>
                </a:moveTo>
                <a:lnTo>
                  <a:pt x="708151" y="20193"/>
                </a:lnTo>
                <a:lnTo>
                  <a:pt x="721613" y="33655"/>
                </a:lnTo>
                <a:lnTo>
                  <a:pt x="728344" y="26924"/>
                </a:lnTo>
                <a:lnTo>
                  <a:pt x="759756" y="26924"/>
                </a:lnTo>
                <a:lnTo>
                  <a:pt x="7687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Lista</a:t>
            </a:r>
            <a:r>
              <a:rPr spc="-135" dirty="0"/>
              <a:t> </a:t>
            </a:r>
            <a:r>
              <a:rPr spc="-10" dirty="0"/>
              <a:t>aninhadas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8120"/>
            <a:ext cx="3784600" cy="1045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236854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Para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criar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lista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aninhada,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basta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definir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cada </a:t>
            </a:r>
            <a:r>
              <a:rPr sz="1300" spc="55" dirty="0">
                <a:latin typeface="Times New Roman"/>
                <a:cs typeface="Times New Roman"/>
              </a:rPr>
              <a:t>elemento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como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nova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lista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55" dirty="0">
                <a:latin typeface="Times New Roman"/>
                <a:cs typeface="Times New Roman"/>
              </a:rPr>
              <a:t>Os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elementos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são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acessados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especificando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par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de</a:t>
            </a:r>
            <a:endParaRPr sz="1200">
              <a:latin typeface="Times New Roman"/>
              <a:cs typeface="Times New Roman"/>
            </a:endParaRPr>
          </a:p>
          <a:p>
            <a:pPr marL="332105">
              <a:lnSpc>
                <a:spcPct val="100000"/>
              </a:lnSpc>
            </a:pPr>
            <a:r>
              <a:rPr sz="1200" spc="10" dirty="0">
                <a:latin typeface="Times New Roman"/>
                <a:cs typeface="Times New Roman"/>
              </a:rPr>
              <a:t>colchetes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índice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para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cada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dimensão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lista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70" dirty="0">
                <a:latin typeface="Times New Roman"/>
                <a:cs typeface="Times New Roman"/>
              </a:rPr>
              <a:t>A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numeração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começa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sempre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do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zero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4800" y="2126449"/>
            <a:ext cx="2378837" cy="126445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3137154" y="2218181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32453" y="2218181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28008" y="2218181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931318" y="2397918"/>
          <a:ext cx="1567180" cy="913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9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9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‘oi’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9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9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9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9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9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9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9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2794254" y="2453766"/>
            <a:ext cx="89535" cy="765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85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b="1" spc="-5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b="1" spc="-50" dirty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Lista</a:t>
            </a:r>
            <a:r>
              <a:rPr spc="-135" dirty="0"/>
              <a:t> </a:t>
            </a:r>
            <a:r>
              <a:rPr spc="-10" dirty="0"/>
              <a:t>aninhadas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7485"/>
            <a:ext cx="3936365" cy="1228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132715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Podemos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também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incluir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novas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linhas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colunas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em </a:t>
            </a:r>
            <a:r>
              <a:rPr sz="1300" dirty="0">
                <a:latin typeface="Times New Roman"/>
                <a:cs typeface="Times New Roman"/>
              </a:rPr>
              <a:t>cada</a:t>
            </a:r>
            <a:r>
              <a:rPr sz="1300" spc="16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lista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Recomenda-se,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neste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caso,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usar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os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métodos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ao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invés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35" dirty="0">
                <a:latin typeface="Times New Roman"/>
                <a:cs typeface="Times New Roman"/>
              </a:rPr>
              <a:t>do 	</a:t>
            </a:r>
            <a:r>
              <a:rPr sz="1200" spc="45" dirty="0">
                <a:latin typeface="Times New Roman"/>
                <a:cs typeface="Times New Roman"/>
              </a:rPr>
              <a:t>operador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concatenação</a:t>
            </a:r>
            <a:endParaRPr sz="1200">
              <a:latin typeface="Times New Roman"/>
              <a:cs typeface="Times New Roman"/>
            </a:endParaRPr>
          </a:p>
          <a:p>
            <a:pPr marL="330200" marR="193040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20" dirty="0">
                <a:latin typeface="Times New Roman"/>
                <a:cs typeface="Times New Roman"/>
              </a:rPr>
              <a:t>Nas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listas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aninhadas,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não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é necessários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as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linhas 	</a:t>
            </a:r>
            <a:r>
              <a:rPr sz="1200" spc="65" dirty="0">
                <a:latin typeface="Times New Roman"/>
                <a:cs typeface="Times New Roman"/>
              </a:rPr>
              <a:t>tenham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sempre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mesmo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número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colunas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2324099"/>
            <a:ext cx="2793238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Lista</a:t>
            </a:r>
            <a:r>
              <a:rPr spc="-135" dirty="0"/>
              <a:t> </a:t>
            </a:r>
            <a:r>
              <a:rPr spc="-10" dirty="0"/>
              <a:t>aninhadas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871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pc="10" dirty="0"/>
              <a:t>Podemos</a:t>
            </a:r>
            <a:r>
              <a:rPr spc="30" dirty="0"/>
              <a:t> </a:t>
            </a:r>
            <a:r>
              <a:rPr spc="10" dirty="0"/>
              <a:t>remover</a:t>
            </a:r>
            <a:r>
              <a:rPr spc="40" dirty="0"/>
              <a:t> </a:t>
            </a:r>
            <a:r>
              <a:rPr spc="85" dirty="0"/>
              <a:t>um</a:t>
            </a:r>
            <a:r>
              <a:rPr spc="25" dirty="0"/>
              <a:t> </a:t>
            </a:r>
            <a:r>
              <a:rPr spc="60" dirty="0"/>
              <a:t>ou</a:t>
            </a:r>
            <a:r>
              <a:rPr spc="50" dirty="0"/>
              <a:t> </a:t>
            </a:r>
            <a:r>
              <a:rPr spc="10" dirty="0"/>
              <a:t>mais</a:t>
            </a:r>
            <a:r>
              <a:rPr spc="5" dirty="0"/>
              <a:t> </a:t>
            </a:r>
            <a:r>
              <a:rPr spc="50" dirty="0"/>
              <a:t>elementos</a:t>
            </a:r>
            <a:r>
              <a:rPr spc="15" dirty="0"/>
              <a:t> </a:t>
            </a:r>
            <a:r>
              <a:rPr spc="60" dirty="0"/>
              <a:t>de</a:t>
            </a:r>
            <a:r>
              <a:rPr spc="35" dirty="0"/>
              <a:t> </a:t>
            </a:r>
            <a:r>
              <a:rPr spc="70" dirty="0"/>
              <a:t>uma</a:t>
            </a:r>
            <a:r>
              <a:rPr spc="30" dirty="0"/>
              <a:t> </a:t>
            </a:r>
            <a:r>
              <a:rPr spc="-10" dirty="0"/>
              <a:t>lista </a:t>
            </a:r>
            <a:r>
              <a:rPr spc="60" dirty="0"/>
              <a:t>aninhada</a:t>
            </a:r>
            <a:r>
              <a:rPr spc="10" dirty="0"/>
              <a:t> </a:t>
            </a:r>
            <a:r>
              <a:rPr spc="60" dirty="0"/>
              <a:t>de </a:t>
            </a:r>
            <a:r>
              <a:rPr spc="50" dirty="0"/>
              <a:t>maneira</a:t>
            </a:r>
            <a:r>
              <a:rPr spc="30" dirty="0"/>
              <a:t> </a:t>
            </a:r>
            <a:r>
              <a:rPr dirty="0"/>
              <a:t>similar</a:t>
            </a:r>
            <a:r>
              <a:rPr spc="-5" dirty="0"/>
              <a:t> </a:t>
            </a:r>
            <a:r>
              <a:rPr dirty="0"/>
              <a:t>as</a:t>
            </a:r>
            <a:r>
              <a:rPr spc="70" dirty="0"/>
              <a:t> </a:t>
            </a:r>
            <a:r>
              <a:rPr dirty="0"/>
              <a:t>listas</a:t>
            </a:r>
            <a:r>
              <a:rPr spc="35" dirty="0"/>
              <a:t> </a:t>
            </a:r>
            <a:r>
              <a:rPr spc="-10" dirty="0"/>
              <a:t>tradicionais</a:t>
            </a: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235" dirty="0">
                <a:latin typeface="Times New Roman"/>
                <a:cs typeface="Times New Roman"/>
              </a:rPr>
              <a:t>1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índice: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linha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inteira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é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removida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índices: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elemento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linha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coluna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é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removido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52500" y="1988311"/>
            <a:ext cx="2736088" cy="1364487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Lista</a:t>
            </a:r>
            <a:r>
              <a:rPr spc="-135" dirty="0"/>
              <a:t> </a:t>
            </a:r>
            <a:r>
              <a:rPr spc="-10" dirty="0"/>
              <a:t>aninhadas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7485"/>
            <a:ext cx="3929379" cy="619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Todas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as operações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feitas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em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listas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aninhadas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devem </a:t>
            </a:r>
            <a:r>
              <a:rPr sz="1300" spc="20" dirty="0">
                <a:latin typeface="Times New Roman"/>
                <a:cs typeface="Times New Roman"/>
              </a:rPr>
              <a:t>considerar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o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fato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temos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agora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20" dirty="0">
                <a:latin typeface="Times New Roman"/>
                <a:cs typeface="Times New Roman"/>
              </a:rPr>
              <a:t> lista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dentro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-65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outra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800" y="1671700"/>
            <a:ext cx="2693162" cy="1642999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Compreensão</a:t>
            </a:r>
            <a:r>
              <a:rPr spc="-55" dirty="0"/>
              <a:t> </a:t>
            </a:r>
            <a:r>
              <a:rPr dirty="0"/>
              <a:t>de</a:t>
            </a:r>
            <a:r>
              <a:rPr spc="-50" dirty="0"/>
              <a:t> </a:t>
            </a:r>
            <a:r>
              <a:rPr spc="-20" dirty="0"/>
              <a:t>lista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871" rIns="0" bIns="0" rtlCol="0">
            <a:spAutoFit/>
          </a:bodyPr>
          <a:lstStyle/>
          <a:p>
            <a:pPr marL="149225" marR="117475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pc="20" dirty="0"/>
              <a:t>Trata-se</a:t>
            </a:r>
            <a:r>
              <a:rPr spc="25" dirty="0"/>
              <a:t> </a:t>
            </a:r>
            <a:r>
              <a:rPr spc="60" dirty="0"/>
              <a:t>de</a:t>
            </a:r>
            <a:r>
              <a:rPr spc="25" dirty="0"/>
              <a:t> </a:t>
            </a:r>
            <a:r>
              <a:rPr spc="70" dirty="0"/>
              <a:t>uma</a:t>
            </a:r>
            <a:r>
              <a:rPr spc="10" dirty="0"/>
              <a:t> </a:t>
            </a:r>
            <a:r>
              <a:rPr spc="45" dirty="0"/>
              <a:t>construção</a:t>
            </a:r>
            <a:r>
              <a:rPr spc="30" dirty="0"/>
              <a:t> </a:t>
            </a:r>
            <a:r>
              <a:rPr spc="20" dirty="0"/>
              <a:t>sintática</a:t>
            </a:r>
            <a:r>
              <a:rPr spc="30" dirty="0"/>
              <a:t> </a:t>
            </a:r>
            <a:r>
              <a:rPr spc="20" dirty="0"/>
              <a:t>para</a:t>
            </a:r>
            <a:r>
              <a:rPr spc="25" dirty="0"/>
              <a:t> </a:t>
            </a:r>
            <a:r>
              <a:rPr spc="20" dirty="0"/>
              <a:t>criação </a:t>
            </a:r>
            <a:r>
              <a:rPr spc="35" dirty="0"/>
              <a:t>de </a:t>
            </a:r>
            <a:r>
              <a:rPr spc="-10" dirty="0"/>
              <a:t>listas</a:t>
            </a: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Segue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forma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notação</a:t>
            </a:r>
            <a:r>
              <a:rPr sz="1200" spc="55" dirty="0">
                <a:latin typeface="Times New Roman"/>
                <a:cs typeface="Times New Roman"/>
              </a:rPr>
              <a:t> de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definição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de</a:t>
            </a:r>
            <a:endParaRPr sz="1200">
              <a:latin typeface="Times New Roman"/>
              <a:cs typeface="Times New Roman"/>
            </a:endParaRPr>
          </a:p>
          <a:p>
            <a:pPr marL="332105">
              <a:lnSpc>
                <a:spcPct val="100000"/>
              </a:lnSpc>
            </a:pPr>
            <a:r>
              <a:rPr sz="1200" spc="45" dirty="0"/>
              <a:t>conjunto</a:t>
            </a:r>
            <a:r>
              <a:rPr sz="1200" dirty="0"/>
              <a:t> </a:t>
            </a:r>
            <a:r>
              <a:rPr sz="1200" spc="35" dirty="0"/>
              <a:t>matemática</a:t>
            </a:r>
            <a:endParaRPr sz="1200"/>
          </a:p>
          <a:p>
            <a:pPr marL="330200" marR="5080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É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maneira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fazer caber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repetição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(</a:t>
            </a:r>
            <a:r>
              <a:rPr sz="1200" b="1" spc="10" dirty="0">
                <a:latin typeface="Times New Roman"/>
                <a:cs typeface="Times New Roman"/>
              </a:rPr>
              <a:t>for</a:t>
            </a:r>
            <a:r>
              <a:rPr sz="1200" spc="10" dirty="0">
                <a:latin typeface="Times New Roman"/>
                <a:cs typeface="Times New Roman"/>
              </a:rPr>
              <a:t>),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uma 	</a:t>
            </a:r>
            <a:r>
              <a:rPr sz="1200" dirty="0">
                <a:latin typeface="Times New Roman"/>
                <a:cs typeface="Times New Roman"/>
              </a:rPr>
              <a:t>condição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b="1" dirty="0">
                <a:latin typeface="Times New Roman"/>
                <a:cs typeface="Times New Roman"/>
              </a:rPr>
              <a:t>if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tarefa,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em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única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linha</a:t>
            </a:r>
            <a:endParaRPr sz="1200">
              <a:latin typeface="Times New Roman"/>
              <a:cs typeface="Times New Roman"/>
            </a:endParaRPr>
          </a:p>
          <a:p>
            <a:pPr marL="330200" marR="476884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10" dirty="0">
                <a:latin typeface="Times New Roman"/>
                <a:cs typeface="Times New Roman"/>
              </a:rPr>
              <a:t>Permite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mapear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filtrar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lista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em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única 	expressão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Compreensão</a:t>
            </a:r>
            <a:r>
              <a:rPr spc="-55" dirty="0"/>
              <a:t> </a:t>
            </a:r>
            <a:r>
              <a:rPr dirty="0"/>
              <a:t>de</a:t>
            </a:r>
            <a:r>
              <a:rPr spc="-50" dirty="0"/>
              <a:t> </a:t>
            </a:r>
            <a:r>
              <a:rPr spc="-20" dirty="0"/>
              <a:t>lista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7485"/>
            <a:ext cx="335534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Imagine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queremos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criar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lista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com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os </a:t>
            </a:r>
            <a:r>
              <a:rPr sz="1300" spc="50" dirty="0">
                <a:latin typeface="Times New Roman"/>
                <a:cs typeface="Times New Roman"/>
              </a:rPr>
              <a:t>quadrados</a:t>
            </a:r>
            <a:r>
              <a:rPr sz="1300" spc="55" dirty="0">
                <a:latin typeface="Times New Roman"/>
                <a:cs typeface="Times New Roman"/>
              </a:rPr>
              <a:t> de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alguns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números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874" y="2116962"/>
            <a:ext cx="22282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Usando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compreensão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lista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876300" y="1540674"/>
            <a:ext cx="2414905" cy="1469390"/>
            <a:chOff x="876300" y="1540674"/>
            <a:chExt cx="2414905" cy="146939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6300" y="2431262"/>
              <a:ext cx="2414524" cy="57863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19148" y="1540674"/>
              <a:ext cx="1528699" cy="47862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6154" y="510921"/>
            <a:ext cx="7296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Listas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27887"/>
            <a:ext cx="4013835" cy="157162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09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-70" dirty="0">
                <a:latin typeface="Times New Roman"/>
                <a:cs typeface="Times New Roman"/>
              </a:rPr>
              <a:t>A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lista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é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forma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mais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familiar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dados</a:t>
            </a:r>
            <a:r>
              <a:rPr sz="1300" spc="40" dirty="0">
                <a:latin typeface="Times New Roman"/>
                <a:cs typeface="Times New Roman"/>
              </a:rPr>
              <a:t> estruturados</a:t>
            </a:r>
            <a:endParaRPr sz="1300">
              <a:latin typeface="Times New Roman"/>
              <a:cs typeface="Times New Roman"/>
            </a:endParaRPr>
          </a:p>
          <a:p>
            <a:pPr marL="149225" marR="5080" indent="-139700">
              <a:lnSpc>
                <a:spcPct val="100000"/>
              </a:lnSpc>
              <a:spcBef>
                <a:spcPts val="31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Basicamente,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lista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é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sequência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elementos, </a:t>
            </a:r>
            <a:r>
              <a:rPr sz="1300" spc="65" dirty="0">
                <a:latin typeface="Times New Roman"/>
                <a:cs typeface="Times New Roman"/>
              </a:rPr>
              <a:t>onde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cada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elemento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é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identificado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por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índice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90"/>
              </a:spcBef>
              <a:buClr>
                <a:srgbClr val="0AD0D9"/>
              </a:buClr>
              <a:buFont typeface="DejaVu Sans"/>
              <a:buChar char="⚫"/>
            </a:pPr>
            <a:endParaRPr sz="1300">
              <a:latin typeface="Times New Roman"/>
              <a:cs typeface="Times New Roman"/>
            </a:endParaRPr>
          </a:p>
          <a:p>
            <a:pPr marL="149225" marR="76200" indent="-139700">
              <a:lnSpc>
                <a:spcPct val="100000"/>
              </a:lnSpc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Diferente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dos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arrays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usados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em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outras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linguagens,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em </a:t>
            </a:r>
            <a:r>
              <a:rPr sz="1300" spc="55" dirty="0">
                <a:latin typeface="Times New Roman"/>
                <a:cs typeface="Times New Roman"/>
              </a:rPr>
              <a:t>Python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os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elementos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lista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podem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possuir </a:t>
            </a:r>
            <a:r>
              <a:rPr sz="1300" spc="50" dirty="0">
                <a:latin typeface="Times New Roman"/>
                <a:cs typeface="Times New Roman"/>
              </a:rPr>
              <a:t>qualquer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tipo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Compreensão</a:t>
            </a:r>
            <a:r>
              <a:rPr spc="-55" dirty="0"/>
              <a:t> </a:t>
            </a:r>
            <a:r>
              <a:rPr dirty="0"/>
              <a:t>de</a:t>
            </a:r>
            <a:r>
              <a:rPr spc="-50" dirty="0"/>
              <a:t> </a:t>
            </a:r>
            <a:r>
              <a:rPr spc="-20" dirty="0"/>
              <a:t>lista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8120"/>
            <a:ext cx="381000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Imagine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agora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queremos </a:t>
            </a:r>
            <a:r>
              <a:rPr sz="1300" spc="10" dirty="0">
                <a:latin typeface="Times New Roman"/>
                <a:cs typeface="Times New Roman"/>
              </a:rPr>
              <a:t>filtrar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os </a:t>
            </a:r>
            <a:r>
              <a:rPr sz="1300" spc="50" dirty="0">
                <a:latin typeface="Times New Roman"/>
                <a:cs typeface="Times New Roman"/>
              </a:rPr>
              <a:t>elementos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de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lista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já</a:t>
            </a:r>
            <a:r>
              <a:rPr sz="1300" spc="-10" dirty="0">
                <a:latin typeface="Times New Roman"/>
                <a:cs typeface="Times New Roman"/>
              </a:rPr>
              <a:t> existente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1874" y="2117597"/>
            <a:ext cx="22282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Usando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compreensão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lista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143000" y="1447799"/>
            <a:ext cx="2522220" cy="1669414"/>
            <a:chOff x="1143000" y="1447799"/>
            <a:chExt cx="2522220" cy="1669414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5206" y="1447799"/>
              <a:ext cx="2257424" cy="60960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43000" y="2438399"/>
              <a:ext cx="2521712" cy="67864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Compreensão</a:t>
            </a:r>
            <a:r>
              <a:rPr spc="-55" dirty="0"/>
              <a:t> </a:t>
            </a:r>
            <a:r>
              <a:rPr dirty="0"/>
              <a:t>de</a:t>
            </a:r>
            <a:r>
              <a:rPr spc="-50" dirty="0"/>
              <a:t> </a:t>
            </a:r>
            <a:r>
              <a:rPr spc="-20" dirty="0"/>
              <a:t>lista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7485"/>
            <a:ext cx="371411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Podemos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também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combinar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as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tarefas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criação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e </a:t>
            </a:r>
            <a:r>
              <a:rPr sz="1300" spc="-10" dirty="0">
                <a:latin typeface="Times New Roman"/>
                <a:cs typeface="Times New Roman"/>
              </a:rPr>
              <a:t>filtragem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874" y="2354706"/>
            <a:ext cx="22282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Usando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compreensão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lista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81050" y="1464474"/>
            <a:ext cx="2800350" cy="1850389"/>
            <a:chOff x="781050" y="1464474"/>
            <a:chExt cx="2800350" cy="1850389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56156" y="1464474"/>
              <a:ext cx="1850263" cy="70722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1050" y="2628899"/>
              <a:ext cx="2800350" cy="6858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004" y="797051"/>
              <a:ext cx="1488948" cy="78485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Tuplas</a:t>
            </a:r>
            <a:r>
              <a:rPr spc="-105" dirty="0"/>
              <a:t> </a:t>
            </a:r>
            <a:r>
              <a:rPr spc="325" dirty="0">
                <a:latin typeface="Trebuchet MS"/>
                <a:cs typeface="Trebuchet MS"/>
              </a:rPr>
              <a:t>–</a:t>
            </a:r>
            <a:r>
              <a:rPr spc="-190" dirty="0">
                <a:latin typeface="Trebuchet MS"/>
                <a:cs typeface="Trebuchet MS"/>
              </a:rPr>
              <a:t> </a:t>
            </a:r>
            <a:r>
              <a:rPr spc="-10" dirty="0"/>
              <a:t>definição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7485"/>
            <a:ext cx="2284730" cy="20434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 algn="just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As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tuplas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se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comportam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como </a:t>
            </a:r>
            <a:r>
              <a:rPr sz="1300" dirty="0">
                <a:latin typeface="Times New Roman"/>
                <a:cs typeface="Times New Roman"/>
              </a:rPr>
              <a:t>as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listas</a:t>
            </a:r>
            <a:endParaRPr sz="1300">
              <a:latin typeface="Times New Roman"/>
              <a:cs typeface="Times New Roman"/>
            </a:endParaRPr>
          </a:p>
          <a:p>
            <a:pPr marL="330200" marR="58419" lvl="1" indent="-121920" algn="just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10" dirty="0">
                <a:latin typeface="Times New Roman"/>
                <a:cs typeface="Times New Roman"/>
              </a:rPr>
              <a:t>São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sequência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arbitrária 	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35" dirty="0">
                <a:latin typeface="Times New Roman"/>
                <a:cs typeface="Times New Roman"/>
              </a:rPr>
              <a:t>elementos</a:t>
            </a:r>
            <a:endParaRPr sz="1200">
              <a:latin typeface="Times New Roman"/>
              <a:cs typeface="Times New Roman"/>
            </a:endParaRPr>
          </a:p>
          <a:p>
            <a:pPr marL="330200" marR="381635" lvl="1" indent="-121920" algn="just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Cada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elemento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pode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ser 	</a:t>
            </a:r>
            <a:r>
              <a:rPr sz="1200" dirty="0">
                <a:latin typeface="Times New Roman"/>
                <a:cs typeface="Times New Roman"/>
              </a:rPr>
              <a:t>acessado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por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índice 	inteiro</a:t>
            </a:r>
            <a:endParaRPr sz="1200">
              <a:latin typeface="Times New Roman"/>
              <a:cs typeface="Times New Roman"/>
            </a:endParaRPr>
          </a:p>
          <a:p>
            <a:pPr marL="149225" marR="128905" indent="-139700">
              <a:lnSpc>
                <a:spcPct val="100000"/>
              </a:lnSpc>
              <a:spcBef>
                <a:spcPts val="2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Diferem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das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listas</a:t>
            </a:r>
            <a:r>
              <a:rPr sz="1300" spc="50" dirty="0">
                <a:latin typeface="Times New Roman"/>
                <a:cs typeface="Times New Roman"/>
              </a:rPr>
              <a:t> por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serem </a:t>
            </a:r>
            <a:r>
              <a:rPr sz="1300" spc="10" dirty="0">
                <a:latin typeface="Times New Roman"/>
                <a:cs typeface="Times New Roman"/>
              </a:rPr>
              <a:t>definidas</a:t>
            </a:r>
            <a:r>
              <a:rPr sz="1300" spc="2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utilizando </a:t>
            </a:r>
            <a:r>
              <a:rPr sz="1300" spc="45" dirty="0">
                <a:latin typeface="Times New Roman"/>
                <a:cs typeface="Times New Roman"/>
              </a:rPr>
              <a:t>parênteses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 </a:t>
            </a:r>
            <a:r>
              <a:rPr sz="1300" spc="60" dirty="0">
                <a:latin typeface="Times New Roman"/>
                <a:cs typeface="Times New Roman"/>
              </a:rPr>
              <a:t>não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colchetes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97911" y="1371599"/>
            <a:ext cx="1935988" cy="148590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Tuplas</a:t>
            </a:r>
            <a:r>
              <a:rPr spc="-105" dirty="0"/>
              <a:t> </a:t>
            </a:r>
            <a:r>
              <a:rPr spc="325" dirty="0">
                <a:latin typeface="Trebuchet MS"/>
                <a:cs typeface="Trebuchet MS"/>
              </a:rPr>
              <a:t>–</a:t>
            </a:r>
            <a:r>
              <a:rPr spc="-190" dirty="0">
                <a:latin typeface="Trebuchet MS"/>
                <a:cs typeface="Trebuchet MS"/>
              </a:rPr>
              <a:t> </a:t>
            </a:r>
            <a:r>
              <a:rPr spc="-10" dirty="0"/>
              <a:t>definição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8120"/>
            <a:ext cx="3907154" cy="619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No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entanto,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diferente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das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listas,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os </a:t>
            </a:r>
            <a:r>
              <a:rPr sz="1300" spc="50" dirty="0">
                <a:latin typeface="Times New Roman"/>
                <a:cs typeface="Times New Roman"/>
              </a:rPr>
              <a:t>elementos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uma </a:t>
            </a:r>
            <a:r>
              <a:rPr sz="1300" spc="50" dirty="0">
                <a:latin typeface="Times New Roman"/>
                <a:cs typeface="Times New Roman"/>
              </a:rPr>
              <a:t>tupla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são </a:t>
            </a:r>
            <a:r>
              <a:rPr sz="1300" b="1" i="1" spc="-85" dirty="0">
                <a:latin typeface="Georgia"/>
                <a:cs typeface="Georgia"/>
              </a:rPr>
              <a:t>imutáveis</a:t>
            </a:r>
            <a:r>
              <a:rPr sz="1300" spc="-85" dirty="0">
                <a:latin typeface="Times New Roman"/>
                <a:cs typeface="Times New Roman"/>
              </a:rPr>
              <a:t>,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ou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seja,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não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podem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ser </a:t>
            </a:r>
            <a:r>
              <a:rPr sz="1300" spc="-10" dirty="0">
                <a:latin typeface="Times New Roman"/>
                <a:cs typeface="Times New Roman"/>
              </a:rPr>
              <a:t>modificados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7700" y="1752561"/>
            <a:ext cx="3393313" cy="1264450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Concatenação</a:t>
            </a:r>
            <a:r>
              <a:rPr spc="-60" dirty="0"/>
              <a:t> </a:t>
            </a:r>
            <a:r>
              <a:rPr dirty="0"/>
              <a:t>e</a:t>
            </a:r>
            <a:r>
              <a:rPr spc="-60" dirty="0"/>
              <a:t> </a:t>
            </a:r>
            <a:r>
              <a:rPr spc="-10" dirty="0"/>
              <a:t>repetição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23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pc="10" dirty="0"/>
              <a:t>Podemos</a:t>
            </a:r>
            <a:r>
              <a:rPr spc="30" dirty="0"/>
              <a:t> </a:t>
            </a:r>
            <a:r>
              <a:rPr spc="10" dirty="0"/>
              <a:t>acessar</a:t>
            </a:r>
            <a:r>
              <a:rPr spc="-5" dirty="0"/>
              <a:t> </a:t>
            </a:r>
            <a:r>
              <a:rPr spc="10" dirty="0"/>
              <a:t>os</a:t>
            </a:r>
            <a:r>
              <a:rPr spc="20" dirty="0"/>
              <a:t> </a:t>
            </a:r>
            <a:r>
              <a:rPr spc="50" dirty="0"/>
              <a:t>elementos</a:t>
            </a:r>
            <a:r>
              <a:rPr spc="30" dirty="0"/>
              <a:t> </a:t>
            </a:r>
            <a:r>
              <a:rPr spc="60" dirty="0"/>
              <a:t>de</a:t>
            </a:r>
            <a:r>
              <a:rPr spc="55" dirty="0"/>
              <a:t> </a:t>
            </a:r>
            <a:r>
              <a:rPr spc="70" dirty="0"/>
              <a:t>uma</a:t>
            </a:r>
            <a:r>
              <a:rPr spc="50" dirty="0"/>
              <a:t> </a:t>
            </a:r>
            <a:r>
              <a:rPr spc="10" dirty="0"/>
              <a:t>tupla,</a:t>
            </a:r>
            <a:r>
              <a:rPr spc="114" dirty="0"/>
              <a:t> </a:t>
            </a:r>
            <a:r>
              <a:rPr spc="55" dirty="0"/>
              <a:t>mas</a:t>
            </a:r>
            <a:r>
              <a:rPr spc="70" dirty="0"/>
              <a:t> </a:t>
            </a:r>
            <a:r>
              <a:rPr spc="35" dirty="0"/>
              <a:t>não </a:t>
            </a:r>
            <a:r>
              <a:rPr spc="50" dirty="0"/>
              <a:t>podemos</a:t>
            </a:r>
            <a:r>
              <a:rPr spc="340" dirty="0"/>
              <a:t> </a:t>
            </a:r>
            <a:r>
              <a:rPr dirty="0"/>
              <a:t>modificá-</a:t>
            </a:r>
            <a:r>
              <a:rPr spc="-25" dirty="0"/>
              <a:t>los</a:t>
            </a:r>
          </a:p>
          <a:p>
            <a:pPr marL="330200" marR="26924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20" dirty="0">
                <a:latin typeface="Times New Roman"/>
                <a:cs typeface="Times New Roman"/>
              </a:rPr>
              <a:t>Felizmente,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podemos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construir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outra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tupla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via 	</a:t>
            </a:r>
            <a:r>
              <a:rPr sz="1200" spc="20" dirty="0">
                <a:latin typeface="Times New Roman"/>
                <a:cs typeface="Times New Roman"/>
              </a:rPr>
              <a:t>concatenação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e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repetição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4900" y="1904999"/>
            <a:ext cx="2478913" cy="1271524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Inicializando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spc="-10" dirty="0"/>
              <a:t>tupla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8120"/>
            <a:ext cx="3035300" cy="1609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7112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Um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problema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com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construção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uma </a:t>
            </a:r>
            <a:r>
              <a:rPr sz="1300" spc="50" dirty="0">
                <a:latin typeface="Times New Roman"/>
                <a:cs typeface="Times New Roman"/>
              </a:rPr>
              <a:t>tupla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é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quando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ela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tem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ZERO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ou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UM </a:t>
            </a:r>
            <a:r>
              <a:rPr sz="1300" spc="45" dirty="0">
                <a:latin typeface="Times New Roman"/>
                <a:cs typeface="Times New Roman"/>
              </a:rPr>
              <a:t>elemento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10" dirty="0">
                <a:latin typeface="Times New Roman"/>
                <a:cs typeface="Times New Roman"/>
              </a:rPr>
              <a:t>Tuplas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vazias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são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definidas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por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par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de 	</a:t>
            </a:r>
            <a:r>
              <a:rPr sz="1200" spc="45" dirty="0">
                <a:latin typeface="Times New Roman"/>
                <a:cs typeface="Times New Roman"/>
              </a:rPr>
              <a:t>parênteses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vazio</a:t>
            </a:r>
            <a:endParaRPr sz="1200">
              <a:latin typeface="Times New Roman"/>
              <a:cs typeface="Times New Roman"/>
            </a:endParaRPr>
          </a:p>
          <a:p>
            <a:pPr marL="330200" marR="240029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Tuplas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235" dirty="0">
                <a:latin typeface="Times New Roman"/>
                <a:cs typeface="Times New Roman"/>
              </a:rPr>
              <a:t>1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elemento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devem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possuir 	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dirty="0">
                <a:latin typeface="Times New Roman"/>
                <a:cs typeface="Times New Roman"/>
              </a:rPr>
              <a:t> vírgula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depois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do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elemento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para 	</a:t>
            </a:r>
            <a:r>
              <a:rPr sz="1200" spc="20" dirty="0">
                <a:latin typeface="Times New Roman"/>
                <a:cs typeface="Times New Roman"/>
              </a:rPr>
              <a:t>serem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consideradas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tuplas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90900" y="1142999"/>
            <a:ext cx="978700" cy="1471549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Acessando</a:t>
            </a:r>
            <a:r>
              <a:rPr spc="-55" dirty="0"/>
              <a:t> </a:t>
            </a:r>
            <a:r>
              <a:rPr dirty="0"/>
              <a:t>seus</a:t>
            </a:r>
            <a:r>
              <a:rPr spc="-65" dirty="0"/>
              <a:t> </a:t>
            </a:r>
            <a:r>
              <a:rPr spc="-10" dirty="0"/>
              <a:t>elementos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7485"/>
            <a:ext cx="4051300" cy="1024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6985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Como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nas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listas,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nas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tuplas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também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podemos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associar </a:t>
            </a:r>
            <a:r>
              <a:rPr sz="1300" dirty="0">
                <a:latin typeface="Times New Roman"/>
                <a:cs typeface="Times New Roman"/>
              </a:rPr>
              <a:t>o valor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cada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posição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dirty="0">
                <a:latin typeface="Times New Roman"/>
                <a:cs typeface="Times New Roman"/>
              </a:rPr>
              <a:t> variável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sem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precisar </a:t>
            </a:r>
            <a:r>
              <a:rPr sz="1300" spc="10" dirty="0">
                <a:latin typeface="Times New Roman"/>
                <a:cs typeface="Times New Roman"/>
              </a:rPr>
              <a:t>especificar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os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índices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usando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recurso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b="1" i="1" spc="-55" dirty="0">
                <a:latin typeface="Georgia"/>
                <a:cs typeface="Georgia"/>
              </a:rPr>
              <a:t>unpacking</a:t>
            </a:r>
            <a:endParaRPr sz="1300">
              <a:latin typeface="Georgia"/>
              <a:cs typeface="Georgia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Basta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definir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lista</a:t>
            </a:r>
            <a:r>
              <a:rPr sz="1200" spc="55" dirty="0">
                <a:latin typeface="Times New Roman"/>
                <a:cs typeface="Times New Roman"/>
              </a:rPr>
              <a:t> de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variáveis,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entre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parênteses,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que</a:t>
            </a:r>
            <a:endParaRPr sz="1200">
              <a:latin typeface="Times New Roman"/>
              <a:cs typeface="Times New Roman"/>
            </a:endParaRPr>
          </a:p>
          <a:p>
            <a:pPr marL="332105">
              <a:lnSpc>
                <a:spcPct val="100000"/>
              </a:lnSpc>
            </a:pPr>
            <a:r>
              <a:rPr sz="1200" spc="10" dirty="0">
                <a:latin typeface="Times New Roman"/>
                <a:cs typeface="Times New Roman"/>
              </a:rPr>
              <a:t>receberá 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conteúdo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tupla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4938" y="2057424"/>
            <a:ext cx="2007362" cy="1250162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Por</a:t>
            </a:r>
            <a:r>
              <a:rPr spc="-50" dirty="0"/>
              <a:t> </a:t>
            </a:r>
            <a:r>
              <a:rPr dirty="0"/>
              <a:t>que</a:t>
            </a:r>
            <a:r>
              <a:rPr spc="-55" dirty="0"/>
              <a:t> </a:t>
            </a:r>
            <a:r>
              <a:rPr dirty="0"/>
              <a:t>usar</a:t>
            </a:r>
            <a:r>
              <a:rPr spc="-55" dirty="0"/>
              <a:t> </a:t>
            </a:r>
            <a:r>
              <a:rPr spc="-10" dirty="0"/>
              <a:t>tuplas?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871" rIns="0" bIns="0" rtlCol="0">
            <a:spAutoFit/>
          </a:bodyPr>
          <a:lstStyle/>
          <a:p>
            <a:pPr marL="149225" marR="118745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pc="10" dirty="0"/>
              <a:t>Apesar</a:t>
            </a:r>
            <a:r>
              <a:rPr spc="20" dirty="0"/>
              <a:t> </a:t>
            </a:r>
            <a:r>
              <a:rPr spc="60" dirty="0"/>
              <a:t>de</a:t>
            </a:r>
            <a:r>
              <a:rPr spc="80" dirty="0"/>
              <a:t> </a:t>
            </a:r>
            <a:r>
              <a:rPr spc="10" dirty="0"/>
              <a:t>listas</a:t>
            </a:r>
            <a:r>
              <a:rPr spc="20" dirty="0"/>
              <a:t> </a:t>
            </a:r>
            <a:r>
              <a:rPr spc="10" dirty="0"/>
              <a:t>e</a:t>
            </a:r>
            <a:r>
              <a:rPr spc="65" dirty="0"/>
              <a:t> </a:t>
            </a:r>
            <a:r>
              <a:rPr spc="10" dirty="0"/>
              <a:t>tuplas</a:t>
            </a:r>
            <a:r>
              <a:rPr spc="60" dirty="0"/>
              <a:t> </a:t>
            </a:r>
            <a:r>
              <a:rPr spc="10" dirty="0"/>
              <a:t>serem</a:t>
            </a:r>
            <a:r>
              <a:rPr spc="80" dirty="0"/>
              <a:t> </a:t>
            </a:r>
            <a:r>
              <a:rPr spc="45" dirty="0"/>
              <a:t>semelhantes,</a:t>
            </a:r>
            <a:r>
              <a:rPr spc="65" dirty="0"/>
              <a:t> </a:t>
            </a:r>
            <a:r>
              <a:rPr spc="10" dirty="0"/>
              <a:t>elas</a:t>
            </a:r>
            <a:r>
              <a:rPr spc="50" dirty="0"/>
              <a:t> </a:t>
            </a:r>
            <a:r>
              <a:rPr spc="-25" dirty="0"/>
              <a:t>são </a:t>
            </a:r>
            <a:r>
              <a:rPr spc="60" dirty="0"/>
              <a:t>normalmente</a:t>
            </a:r>
            <a:r>
              <a:rPr spc="95" dirty="0"/>
              <a:t> </a:t>
            </a:r>
            <a:r>
              <a:rPr spc="20" dirty="0"/>
              <a:t>utilizadas</a:t>
            </a:r>
            <a:r>
              <a:rPr spc="75" dirty="0"/>
              <a:t> </a:t>
            </a:r>
            <a:r>
              <a:rPr spc="20" dirty="0"/>
              <a:t>com</a:t>
            </a:r>
            <a:r>
              <a:rPr spc="100" dirty="0"/>
              <a:t> </a:t>
            </a:r>
            <a:r>
              <a:rPr spc="20" dirty="0"/>
              <a:t>propósitos</a:t>
            </a:r>
            <a:r>
              <a:rPr spc="110" dirty="0"/>
              <a:t> </a:t>
            </a:r>
            <a:r>
              <a:rPr spc="-10" dirty="0"/>
              <a:t>diferentes</a:t>
            </a: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10" dirty="0">
                <a:latin typeface="Times New Roman"/>
                <a:cs typeface="Times New Roman"/>
              </a:rPr>
              <a:t>Tuplas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são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imutáveis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normalmente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contém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35" dirty="0">
                <a:latin typeface="Times New Roman"/>
                <a:cs typeface="Times New Roman"/>
              </a:rPr>
              <a:t>elementos 	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tipos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diferentes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que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são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acessados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via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unpacking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35" dirty="0">
                <a:latin typeface="Times New Roman"/>
                <a:cs typeface="Times New Roman"/>
              </a:rPr>
              <a:t>ou 	</a:t>
            </a:r>
            <a:r>
              <a:rPr sz="1200" spc="-10" dirty="0">
                <a:latin typeface="Times New Roman"/>
                <a:cs typeface="Times New Roman"/>
              </a:rPr>
              <a:t>indexação</a:t>
            </a:r>
            <a:endParaRPr sz="1200">
              <a:latin typeface="Times New Roman"/>
              <a:cs typeface="Times New Roman"/>
            </a:endParaRPr>
          </a:p>
          <a:p>
            <a:pPr marL="332105" marR="60960" lvl="1" indent="-123825">
              <a:lnSpc>
                <a:spcPct val="100000"/>
              </a:lnSpc>
              <a:spcBef>
                <a:spcPts val="290"/>
              </a:spcBef>
              <a:buSzPct val="83333"/>
              <a:buFont typeface="DejaVu Sans"/>
              <a:buChar char="⚫"/>
              <a:tabLst>
                <a:tab pos="332105" algn="l"/>
                <a:tab pos="368300" algn="l"/>
              </a:tabLst>
            </a:pPr>
            <a:r>
              <a:rPr sz="1200" dirty="0">
                <a:solidFill>
                  <a:srgbClr val="0E6EC5"/>
                </a:solidFill>
                <a:latin typeface="Times New Roman"/>
                <a:cs typeface="Times New Roman"/>
              </a:rPr>
              <a:t>	</a:t>
            </a:r>
            <a:r>
              <a:rPr sz="1200" spc="10" dirty="0">
                <a:latin typeface="Times New Roman"/>
                <a:cs typeface="Times New Roman"/>
              </a:rPr>
              <a:t>Listas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são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mutáveis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normalmente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contém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35" dirty="0">
                <a:latin typeface="Times New Roman"/>
                <a:cs typeface="Times New Roman"/>
              </a:rPr>
              <a:t>elementos </a:t>
            </a:r>
            <a:r>
              <a:rPr sz="1200" spc="60" dirty="0">
                <a:latin typeface="Times New Roman"/>
                <a:cs typeface="Times New Roman"/>
              </a:rPr>
              <a:t>do </a:t>
            </a:r>
            <a:r>
              <a:rPr sz="1200" spc="55" dirty="0">
                <a:latin typeface="Times New Roman"/>
                <a:cs typeface="Times New Roman"/>
              </a:rPr>
              <a:t>mesmo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tipo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são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acessados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via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iteração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04" y="797051"/>
            <a:ext cx="2196084" cy="78485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Listas</a:t>
            </a:r>
            <a:r>
              <a:rPr spc="-60" dirty="0"/>
              <a:t> </a:t>
            </a:r>
            <a:r>
              <a:rPr dirty="0"/>
              <a:t>-</a:t>
            </a:r>
            <a:r>
              <a:rPr spc="-80" dirty="0"/>
              <a:t> </a:t>
            </a:r>
            <a:r>
              <a:rPr spc="-10" dirty="0"/>
              <a:t>Problema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25678"/>
            <a:ext cx="3971290" cy="15062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Imagine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seguinte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problema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leia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notas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turma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cinco </a:t>
            </a:r>
            <a:r>
              <a:rPr sz="1200" spc="50" dirty="0">
                <a:latin typeface="Times New Roman"/>
                <a:cs typeface="Times New Roman"/>
              </a:rPr>
              <a:t>estudantes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depois 	</a:t>
            </a:r>
            <a:r>
              <a:rPr sz="1200" spc="45" dirty="0">
                <a:latin typeface="Times New Roman"/>
                <a:cs typeface="Times New Roman"/>
              </a:rPr>
              <a:t>imprima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notas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são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maiores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do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média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da 	</a:t>
            </a:r>
            <a:r>
              <a:rPr sz="1200" spc="45" dirty="0">
                <a:latin typeface="Times New Roman"/>
                <a:cs typeface="Times New Roman"/>
              </a:rPr>
              <a:t>turma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645"/>
              </a:spcBef>
              <a:buClr>
                <a:srgbClr val="0E6EC5"/>
              </a:buClr>
              <a:buFont typeface="DejaVu Sans"/>
              <a:buChar char="⚫"/>
            </a:pPr>
            <a:endParaRPr sz="1200">
              <a:latin typeface="Times New Roman"/>
              <a:cs typeface="Times New Roman"/>
            </a:endParaRPr>
          </a:p>
          <a:p>
            <a:pPr marL="149225" marR="491490" indent="-139700">
              <a:lnSpc>
                <a:spcPct val="100000"/>
              </a:lnSpc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Um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algoritmo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para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esse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problema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poderia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ser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o </a:t>
            </a:r>
            <a:r>
              <a:rPr sz="1300" spc="50" dirty="0">
                <a:latin typeface="Times New Roman"/>
                <a:cs typeface="Times New Roman"/>
              </a:rPr>
              <a:t>mostrado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seguir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Dicionários</a:t>
            </a:r>
            <a:r>
              <a:rPr spc="-50" dirty="0"/>
              <a:t> </a:t>
            </a:r>
            <a:r>
              <a:rPr dirty="0"/>
              <a:t>-</a:t>
            </a:r>
            <a:r>
              <a:rPr spc="-65" dirty="0"/>
              <a:t> </a:t>
            </a:r>
            <a:r>
              <a:rPr spc="-10" dirty="0"/>
              <a:t>definição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8120"/>
            <a:ext cx="4017010" cy="1045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São</a:t>
            </a:r>
            <a:r>
              <a:rPr sz="1300" spc="-5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estruturas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dados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implementam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associações </a:t>
            </a:r>
            <a:r>
              <a:rPr sz="1300" spc="55" dirty="0">
                <a:latin typeface="Times New Roman"/>
                <a:cs typeface="Times New Roman"/>
              </a:rPr>
              <a:t>entre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pares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valores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90" dirty="0">
                <a:latin typeface="Times New Roman"/>
                <a:cs typeface="Times New Roman"/>
              </a:rPr>
              <a:t>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primeiro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elemento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do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par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é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chamado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b="1" i="1" spc="-90" dirty="0">
                <a:latin typeface="Georgia"/>
                <a:cs typeface="Georgia"/>
              </a:rPr>
              <a:t>chave</a:t>
            </a:r>
            <a:r>
              <a:rPr sz="1200" b="1" i="1" spc="15" dirty="0">
                <a:latin typeface="Georgia"/>
                <a:cs typeface="Georgia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o</a:t>
            </a:r>
            <a:endParaRPr sz="1200">
              <a:latin typeface="Times New Roman"/>
              <a:cs typeface="Times New Roman"/>
            </a:endParaRPr>
          </a:p>
          <a:p>
            <a:pPr marL="332105">
              <a:lnSpc>
                <a:spcPct val="100000"/>
              </a:lnSpc>
            </a:pPr>
            <a:r>
              <a:rPr sz="1200" spc="55" dirty="0">
                <a:latin typeface="Times New Roman"/>
                <a:cs typeface="Times New Roman"/>
              </a:rPr>
              <a:t>outro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Georgia"/>
                <a:cs typeface="Georgia"/>
              </a:rPr>
              <a:t>conteúdo</a:t>
            </a:r>
            <a:endParaRPr sz="1200">
              <a:latin typeface="Georgia"/>
              <a:cs typeface="Georgia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Cada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chave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é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associada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só)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conteúdo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Dicionários</a:t>
            </a:r>
            <a:r>
              <a:rPr spc="-50" dirty="0"/>
              <a:t> </a:t>
            </a:r>
            <a:r>
              <a:rPr dirty="0"/>
              <a:t>-</a:t>
            </a:r>
            <a:r>
              <a:rPr spc="-65" dirty="0"/>
              <a:t> </a:t>
            </a:r>
            <a:r>
              <a:rPr spc="-10" dirty="0"/>
              <a:t>definição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25678"/>
            <a:ext cx="4024629" cy="22161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Exemplo: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inventário</a:t>
            </a:r>
            <a:endParaRPr sz="1300">
              <a:latin typeface="Times New Roman"/>
              <a:cs typeface="Times New Roman"/>
            </a:endParaRPr>
          </a:p>
          <a:p>
            <a:pPr marL="330200" marR="39306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10" dirty="0">
                <a:latin typeface="Times New Roman"/>
                <a:cs typeface="Times New Roman"/>
              </a:rPr>
              <a:t>Um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inventário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associa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produtos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 </a:t>
            </a:r>
            <a:r>
              <a:rPr sz="1200" spc="40" dirty="0">
                <a:latin typeface="Times New Roman"/>
                <a:cs typeface="Times New Roman"/>
              </a:rPr>
              <a:t>quantidades 	</a:t>
            </a:r>
            <a:r>
              <a:rPr sz="1200" spc="-10" dirty="0">
                <a:latin typeface="Times New Roman"/>
                <a:cs typeface="Times New Roman"/>
              </a:rPr>
              <a:t>disponíveis</a:t>
            </a:r>
            <a:endParaRPr sz="120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254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dirty="0">
                <a:latin typeface="Times New Roman"/>
                <a:cs typeface="Times New Roman"/>
              </a:rPr>
              <a:t>Miojo:</a:t>
            </a:r>
            <a:r>
              <a:rPr sz="1050" spc="60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10</a:t>
            </a:r>
            <a:endParaRPr sz="105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254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dirty="0">
                <a:latin typeface="Times New Roman"/>
                <a:cs typeface="Times New Roman"/>
              </a:rPr>
              <a:t>Ovo:</a:t>
            </a:r>
            <a:r>
              <a:rPr sz="1050" spc="40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12</a:t>
            </a:r>
            <a:endParaRPr sz="105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254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dirty="0">
                <a:latin typeface="Times New Roman"/>
                <a:cs typeface="Times New Roman"/>
              </a:rPr>
              <a:t>Leite:</a:t>
            </a:r>
            <a:r>
              <a:rPr sz="1050" spc="80" dirty="0">
                <a:latin typeface="Times New Roman"/>
                <a:cs typeface="Times New Roman"/>
              </a:rPr>
              <a:t> </a:t>
            </a:r>
            <a:r>
              <a:rPr sz="1050" spc="-50" dirty="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25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dirty="0">
                <a:latin typeface="Times New Roman"/>
                <a:cs typeface="Times New Roman"/>
              </a:rPr>
              <a:t>Pão:</a:t>
            </a:r>
            <a:r>
              <a:rPr sz="1050" spc="65" dirty="0">
                <a:latin typeface="Times New Roman"/>
                <a:cs typeface="Times New Roman"/>
              </a:rPr>
              <a:t> </a:t>
            </a:r>
            <a:r>
              <a:rPr sz="1050" spc="-50" dirty="0">
                <a:latin typeface="Times New Roman"/>
                <a:cs typeface="Times New Roman"/>
              </a:rPr>
              <a:t>5</a:t>
            </a:r>
            <a:endParaRPr sz="105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28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Esse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problema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poderia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representado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por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 </a:t>
            </a:r>
            <a:r>
              <a:rPr sz="1200" dirty="0">
                <a:latin typeface="Times New Roman"/>
                <a:cs typeface="Times New Roman"/>
              </a:rPr>
              <a:t>lista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de 	</a:t>
            </a:r>
            <a:r>
              <a:rPr sz="1200" spc="10" dirty="0">
                <a:latin typeface="Times New Roman"/>
                <a:cs typeface="Times New Roman"/>
              </a:rPr>
              <a:t>tuplas.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Porém,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dicionários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permitem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busca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indexada</a:t>
            </a:r>
            <a:r>
              <a:rPr sz="1200" spc="500" dirty="0">
                <a:latin typeface="Times New Roman"/>
                <a:cs typeface="Times New Roman"/>
              </a:rPr>
              <a:t> 	</a:t>
            </a:r>
            <a:r>
              <a:rPr sz="1200" dirty="0">
                <a:latin typeface="Times New Roman"/>
                <a:cs typeface="Times New Roman"/>
              </a:rPr>
              <a:t>pela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Georgia"/>
                <a:cs typeface="Georgia"/>
              </a:rPr>
              <a:t>chave</a:t>
            </a:r>
            <a:endParaRPr sz="1200">
              <a:latin typeface="Georgia"/>
              <a:cs typeface="Georgia"/>
            </a:endParaRPr>
          </a:p>
          <a:p>
            <a:pPr marL="469900" lvl="2" indent="-123825">
              <a:lnSpc>
                <a:spcPct val="100000"/>
              </a:lnSpc>
              <a:spcBef>
                <a:spcPts val="26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spc="30" dirty="0">
                <a:latin typeface="Times New Roman"/>
                <a:cs typeface="Times New Roman"/>
              </a:rPr>
              <a:t>Não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spc="30" dirty="0">
                <a:latin typeface="Times New Roman"/>
                <a:cs typeface="Times New Roman"/>
              </a:rPr>
              <a:t>é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30" dirty="0">
                <a:latin typeface="Times New Roman"/>
                <a:cs typeface="Times New Roman"/>
              </a:rPr>
              <a:t>necessário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spc="30" dirty="0">
                <a:latin typeface="Times New Roman"/>
                <a:cs typeface="Times New Roman"/>
              </a:rPr>
              <a:t>percorrer</a:t>
            </a:r>
            <a:r>
              <a:rPr sz="1050" spc="-95" dirty="0">
                <a:latin typeface="Times New Roman"/>
                <a:cs typeface="Times New Roman"/>
              </a:rPr>
              <a:t> </a:t>
            </a:r>
            <a:r>
              <a:rPr sz="1050" spc="30" dirty="0">
                <a:latin typeface="Times New Roman"/>
                <a:cs typeface="Times New Roman"/>
              </a:rPr>
              <a:t>a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spc="30" dirty="0">
                <a:latin typeface="Times New Roman"/>
                <a:cs typeface="Times New Roman"/>
              </a:rPr>
              <a:t>lista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spc="45" dirty="0">
                <a:latin typeface="Times New Roman"/>
                <a:cs typeface="Times New Roman"/>
              </a:rPr>
              <a:t>procurando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spc="80" dirty="0">
                <a:latin typeface="Times New Roman"/>
                <a:cs typeface="Times New Roman"/>
              </a:rPr>
              <a:t>um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spc="30" dirty="0">
                <a:latin typeface="Times New Roman"/>
                <a:cs typeface="Times New Roman"/>
              </a:rPr>
              <a:t>item</a:t>
            </a:r>
            <a:endParaRPr sz="1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Dicionários</a:t>
            </a:r>
            <a:r>
              <a:rPr spc="-50" dirty="0"/>
              <a:t> </a:t>
            </a:r>
            <a:r>
              <a:rPr dirty="0"/>
              <a:t>-</a:t>
            </a:r>
            <a:r>
              <a:rPr spc="-65" dirty="0"/>
              <a:t> </a:t>
            </a:r>
            <a:r>
              <a:rPr spc="-10" dirty="0"/>
              <a:t>definição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8120"/>
            <a:ext cx="3797935" cy="1273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20" dirty="0">
                <a:latin typeface="Times New Roman"/>
                <a:cs typeface="Times New Roman"/>
              </a:rPr>
              <a:t>Um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dicionário é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definido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da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seguinte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forma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90"/>
              </a:spcBef>
              <a:buClr>
                <a:srgbClr val="0AD0D9"/>
              </a:buClr>
              <a:buFont typeface="DejaVu Sans"/>
              <a:buChar char="⚫"/>
            </a:pPr>
            <a:endParaRPr sz="13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-10" dirty="0">
                <a:latin typeface="Times New Roman"/>
                <a:cs typeface="Times New Roman"/>
              </a:rPr>
              <a:t>Exemplos</a:t>
            </a:r>
            <a:endParaRPr sz="1300">
              <a:latin typeface="Times New Roman"/>
              <a:cs typeface="Times New Roman"/>
            </a:endParaRPr>
          </a:p>
          <a:p>
            <a:pPr marL="365760" lvl="1" indent="-156845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65760" algn="l"/>
              </a:tabLst>
            </a:pPr>
            <a:r>
              <a:rPr sz="1200" spc="10" dirty="0">
                <a:latin typeface="Times New Roman"/>
                <a:cs typeface="Times New Roman"/>
              </a:rPr>
              <a:t>dicionário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10" dirty="0">
                <a:latin typeface="Times New Roman"/>
                <a:cs typeface="Times New Roman"/>
              </a:rPr>
              <a:t> palavras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em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português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inglês</a:t>
            </a:r>
            <a:endParaRPr sz="1200">
              <a:latin typeface="Times New Roman"/>
              <a:cs typeface="Times New Roman"/>
            </a:endParaRPr>
          </a:p>
          <a:p>
            <a:pPr marL="469900" marR="5080" lvl="2" indent="-123825">
              <a:lnSpc>
                <a:spcPct val="100000"/>
              </a:lnSpc>
              <a:spcBef>
                <a:spcPts val="26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spc="20" dirty="0">
                <a:latin typeface="Times New Roman"/>
                <a:cs typeface="Times New Roman"/>
              </a:rPr>
              <a:t>Note</a:t>
            </a:r>
            <a:r>
              <a:rPr sz="1050" spc="-45" dirty="0">
                <a:latin typeface="Times New Roman"/>
                <a:cs typeface="Times New Roman"/>
              </a:rPr>
              <a:t> </a:t>
            </a:r>
            <a:r>
              <a:rPr sz="1050" spc="55" dirty="0">
                <a:latin typeface="Times New Roman"/>
                <a:cs typeface="Times New Roman"/>
              </a:rPr>
              <a:t>que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as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chaves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spc="55" dirty="0">
                <a:latin typeface="Times New Roman"/>
                <a:cs typeface="Times New Roman"/>
              </a:rPr>
              <a:t>do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dicionário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não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são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45" dirty="0">
                <a:latin typeface="Times New Roman"/>
                <a:cs typeface="Times New Roman"/>
              </a:rPr>
              <a:t>armazenadas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spc="40" dirty="0">
                <a:latin typeface="Times New Roman"/>
                <a:cs typeface="Times New Roman"/>
              </a:rPr>
              <a:t>em </a:t>
            </a:r>
            <a:r>
              <a:rPr sz="1050" spc="50" dirty="0">
                <a:latin typeface="Times New Roman"/>
                <a:cs typeface="Times New Roman"/>
              </a:rPr>
              <a:t>qualquer</a:t>
            </a:r>
            <a:r>
              <a:rPr sz="1050" spc="-90" dirty="0">
                <a:latin typeface="Times New Roman"/>
                <a:cs typeface="Times New Roman"/>
              </a:rPr>
              <a:t> </a:t>
            </a:r>
            <a:r>
              <a:rPr sz="1050" spc="55" dirty="0">
                <a:latin typeface="Times New Roman"/>
                <a:cs typeface="Times New Roman"/>
              </a:rPr>
              <a:t>ordem</a:t>
            </a:r>
            <a:r>
              <a:rPr sz="1050" spc="-6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específica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8469" y="2690621"/>
            <a:ext cx="11931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4620" indent="-121920">
              <a:lnSpc>
                <a:spcPct val="100000"/>
              </a:lnSpc>
              <a:spcBef>
                <a:spcPts val="10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134620" algn="l"/>
              </a:tabLst>
            </a:pPr>
            <a:r>
              <a:rPr sz="1200" spc="10" dirty="0">
                <a:latin typeface="Times New Roman"/>
                <a:cs typeface="Times New Roman"/>
              </a:rPr>
              <a:t>dicionário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vazio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23900" y="1219136"/>
            <a:ext cx="3272154" cy="2164715"/>
            <a:chOff x="723900" y="1219136"/>
            <a:chExt cx="3272154" cy="2164715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3900" y="1219136"/>
              <a:ext cx="3271774" cy="21431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2000" y="2247836"/>
              <a:ext cx="3221863" cy="48101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90700" y="2819399"/>
              <a:ext cx="864387" cy="56434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Acessando</a:t>
            </a:r>
            <a:r>
              <a:rPr spc="-55" dirty="0"/>
              <a:t> </a:t>
            </a:r>
            <a:r>
              <a:rPr dirty="0"/>
              <a:t>seus</a:t>
            </a:r>
            <a:r>
              <a:rPr spc="-65" dirty="0"/>
              <a:t> </a:t>
            </a:r>
            <a:r>
              <a:rPr spc="-10" dirty="0"/>
              <a:t>elementos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7485"/>
            <a:ext cx="3936365" cy="11004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39751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Cada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elemento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pode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ser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acessado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por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indexação </a:t>
            </a:r>
            <a:r>
              <a:rPr sz="1300" spc="60" dirty="0">
                <a:latin typeface="Times New Roman"/>
                <a:cs typeface="Times New Roman"/>
              </a:rPr>
              <a:t>usando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chave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Podemos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alterar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50" dirty="0">
                <a:latin typeface="Times New Roman"/>
                <a:cs typeface="Times New Roman"/>
              </a:rPr>
              <a:t> conteúdo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associado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chave</a:t>
            </a:r>
            <a:endParaRPr sz="12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2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Novos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itens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podem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ser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adicionados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a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dicionário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20" dirty="0">
                <a:latin typeface="Times New Roman"/>
                <a:cs typeface="Times New Roman"/>
              </a:rPr>
              <a:t>Basta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fazer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atribuição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uma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chave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ainda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não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definida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5325" y="2095524"/>
            <a:ext cx="3228975" cy="1250162"/>
          </a:xfrm>
          <a:prstGeom prst="rect">
            <a:avLst/>
          </a:prstGeom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Métodos</a:t>
            </a:r>
            <a:r>
              <a:rPr spc="-90" dirty="0"/>
              <a:t> </a:t>
            </a:r>
            <a:r>
              <a:rPr dirty="0"/>
              <a:t>sobre</a:t>
            </a:r>
            <a:r>
              <a:rPr spc="-85" dirty="0"/>
              <a:t> </a:t>
            </a:r>
            <a:r>
              <a:rPr spc="-10" dirty="0"/>
              <a:t>dicionários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8120"/>
            <a:ext cx="3889375" cy="150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45085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20" dirty="0">
                <a:latin typeface="Times New Roman"/>
                <a:cs typeface="Times New Roman"/>
              </a:rPr>
              <a:t>Um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dicionário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é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classe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e,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portanto,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possui </a:t>
            </a:r>
            <a:r>
              <a:rPr sz="1300" dirty="0">
                <a:latin typeface="Times New Roman"/>
                <a:cs typeface="Times New Roman"/>
              </a:rPr>
              <a:t>diversos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métodos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já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definidos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30" dirty="0">
                <a:latin typeface="Times New Roman"/>
                <a:cs typeface="Times New Roman"/>
              </a:rPr>
              <a:t>Um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dos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jeitos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mais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simples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manipular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dicionários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é</a:t>
            </a:r>
            <a:endParaRPr sz="1200">
              <a:latin typeface="Times New Roman"/>
              <a:cs typeface="Times New Roman"/>
            </a:endParaRPr>
          </a:p>
          <a:p>
            <a:pPr marL="332105">
              <a:lnSpc>
                <a:spcPct val="100000"/>
              </a:lnSpc>
            </a:pPr>
            <a:r>
              <a:rPr sz="1200" spc="10" dirty="0">
                <a:latin typeface="Times New Roman"/>
                <a:cs typeface="Times New Roman"/>
              </a:rPr>
              <a:t>utilizar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métodos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que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já fazem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parte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dele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45"/>
              </a:spcBef>
            </a:pPr>
            <a:endParaRPr sz="12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Forma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geral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uso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dos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métodos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b="1" spc="65" dirty="0">
                <a:latin typeface="Times New Roman"/>
                <a:cs typeface="Times New Roman"/>
              </a:rPr>
              <a:t>dicionário.nome-</a:t>
            </a:r>
            <a:r>
              <a:rPr sz="1200" b="1" spc="75" dirty="0">
                <a:latin typeface="Times New Roman"/>
                <a:cs typeface="Times New Roman"/>
              </a:rPr>
              <a:t>método()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Métodos</a:t>
            </a:r>
            <a:r>
              <a:rPr spc="-90" dirty="0"/>
              <a:t> </a:t>
            </a:r>
            <a:r>
              <a:rPr dirty="0"/>
              <a:t>sobre</a:t>
            </a:r>
            <a:r>
              <a:rPr spc="-85" dirty="0"/>
              <a:t> </a:t>
            </a:r>
            <a:r>
              <a:rPr spc="-10" dirty="0"/>
              <a:t>dicionários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7485"/>
            <a:ext cx="35972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clear():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remove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todos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elementos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do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dicionário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874" y="1918538"/>
            <a:ext cx="382651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20" dirty="0">
                <a:latin typeface="Times New Roman"/>
                <a:cs typeface="Times New Roman"/>
              </a:rPr>
              <a:t>copy():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cria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75" dirty="0">
                <a:latin typeface="Times New Roman"/>
                <a:cs typeface="Times New Roman"/>
              </a:rPr>
              <a:t>uma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cópia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do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dicionário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(atribuição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não</a:t>
            </a:r>
            <a:endParaRPr sz="1300">
              <a:latin typeface="Times New Roman"/>
              <a:cs typeface="Times New Roman"/>
            </a:endParaRPr>
          </a:p>
          <a:p>
            <a:pPr marL="149225">
              <a:lnSpc>
                <a:spcPct val="100000"/>
              </a:lnSpc>
            </a:pPr>
            <a:r>
              <a:rPr sz="1300" dirty="0">
                <a:latin typeface="Times New Roman"/>
                <a:cs typeface="Times New Roman"/>
              </a:rPr>
              <a:t>cria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cópia)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878713" y="1264449"/>
            <a:ext cx="3236595" cy="2094864"/>
            <a:chOff x="878713" y="1264449"/>
            <a:chExt cx="3236595" cy="2094864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8713" y="1264449"/>
              <a:ext cx="3236087" cy="56434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0049" y="2324099"/>
              <a:ext cx="3214624" cy="102870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914400" y="2666999"/>
              <a:ext cx="762000" cy="685800"/>
            </a:xfrm>
            <a:custGeom>
              <a:avLst/>
              <a:gdLst/>
              <a:ahLst/>
              <a:cxnLst/>
              <a:rect l="l" t="t" r="r" b="b"/>
              <a:pathLst>
                <a:path w="762000" h="685800">
                  <a:moveTo>
                    <a:pt x="0" y="685800"/>
                  </a:moveTo>
                  <a:lnTo>
                    <a:pt x="762000" y="685800"/>
                  </a:lnTo>
                  <a:lnTo>
                    <a:pt x="762000" y="0"/>
                  </a:lnTo>
                  <a:lnTo>
                    <a:pt x="0" y="0"/>
                  </a:lnTo>
                  <a:lnTo>
                    <a:pt x="0" y="685800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Métodos</a:t>
            </a:r>
            <a:r>
              <a:rPr spc="-90" dirty="0"/>
              <a:t> </a:t>
            </a:r>
            <a:r>
              <a:rPr dirty="0"/>
              <a:t>sobre</a:t>
            </a:r>
            <a:r>
              <a:rPr spc="-85" dirty="0"/>
              <a:t> </a:t>
            </a:r>
            <a:r>
              <a:rPr spc="-10" dirty="0"/>
              <a:t>dicionários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8120"/>
            <a:ext cx="384492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get(chave,valor):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obtém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conteúdo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chave.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Caso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a </a:t>
            </a:r>
            <a:r>
              <a:rPr sz="1300" dirty="0">
                <a:latin typeface="Times New Roman"/>
                <a:cs typeface="Times New Roman"/>
              </a:rPr>
              <a:t>chave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não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exista,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retorna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valor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2000" y="1433512"/>
            <a:ext cx="3207512" cy="814387"/>
          </a:xfrm>
          <a:prstGeom prst="rect">
            <a:avLst/>
          </a:prstGeom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Métodos</a:t>
            </a:r>
            <a:r>
              <a:rPr spc="-90" dirty="0"/>
              <a:t> </a:t>
            </a:r>
            <a:r>
              <a:rPr dirty="0"/>
              <a:t>sobre</a:t>
            </a:r>
            <a:r>
              <a:rPr spc="-85" dirty="0"/>
              <a:t> </a:t>
            </a:r>
            <a:r>
              <a:rPr spc="-10" dirty="0"/>
              <a:t>dicionários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7485"/>
            <a:ext cx="3724275" cy="1293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39497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items():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retorna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lista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com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todos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os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pares </a:t>
            </a:r>
            <a:r>
              <a:rPr sz="1300" spc="50" dirty="0">
                <a:latin typeface="Times New Roman"/>
                <a:cs typeface="Times New Roman"/>
              </a:rPr>
              <a:t>chave/conteúdo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do</a:t>
            </a:r>
            <a:r>
              <a:rPr sz="1300" spc="-6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dicionário</a:t>
            </a:r>
            <a:endParaRPr sz="1300">
              <a:latin typeface="Times New Roman"/>
              <a:cs typeface="Times New Roman"/>
            </a:endParaRPr>
          </a:p>
          <a:p>
            <a:pPr marL="149225" marR="189230" indent="-139700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keys():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retorna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lista com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todas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as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chaves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do </a:t>
            </a:r>
            <a:r>
              <a:rPr sz="1300" spc="-10" dirty="0">
                <a:latin typeface="Times New Roman"/>
                <a:cs typeface="Times New Roman"/>
              </a:rPr>
              <a:t>dicionário</a:t>
            </a:r>
            <a:endParaRPr sz="13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31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values():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retorna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75" dirty="0">
                <a:latin typeface="Times New Roman"/>
                <a:cs typeface="Times New Roman"/>
              </a:rPr>
              <a:t>uma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lista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com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todos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os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valores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do</a:t>
            </a:r>
            <a:endParaRPr sz="1300">
              <a:latin typeface="Times New Roman"/>
              <a:cs typeface="Times New Roman"/>
            </a:endParaRPr>
          </a:p>
          <a:p>
            <a:pPr marL="149225">
              <a:lnSpc>
                <a:spcPct val="100000"/>
              </a:lnSpc>
            </a:pPr>
            <a:r>
              <a:rPr sz="1300" spc="-10" dirty="0">
                <a:latin typeface="Times New Roman"/>
                <a:cs typeface="Times New Roman"/>
              </a:rPr>
              <a:t>dicionário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2331237"/>
            <a:ext cx="3664712" cy="1021562"/>
          </a:xfrm>
          <a:prstGeom prst="rect">
            <a:avLst/>
          </a:prstGeom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Métodos</a:t>
            </a:r>
            <a:r>
              <a:rPr spc="-90" dirty="0"/>
              <a:t> </a:t>
            </a:r>
            <a:r>
              <a:rPr dirty="0"/>
              <a:t>sobre</a:t>
            </a:r>
            <a:r>
              <a:rPr spc="-85" dirty="0"/>
              <a:t> </a:t>
            </a:r>
            <a:r>
              <a:rPr spc="-10" dirty="0"/>
              <a:t>dicionários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8120"/>
            <a:ext cx="3815079" cy="1056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pop(chave):</a:t>
            </a:r>
            <a:r>
              <a:rPr sz="1300" spc="60" dirty="0">
                <a:latin typeface="Times New Roman"/>
                <a:cs typeface="Times New Roman"/>
              </a:rPr>
              <a:t> obtém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valor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correspondente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chave </a:t>
            </a:r>
            <a:r>
              <a:rPr sz="1300" spc="-50" dirty="0">
                <a:latin typeface="Times New Roman"/>
                <a:cs typeface="Times New Roman"/>
              </a:rPr>
              <a:t>e </a:t>
            </a:r>
            <a:r>
              <a:rPr sz="1300" spc="10" dirty="0">
                <a:latin typeface="Times New Roman"/>
                <a:cs typeface="Times New Roman"/>
              </a:rPr>
              <a:t>remove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par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chave/valor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dicionário</a:t>
            </a:r>
            <a:endParaRPr sz="1300">
              <a:latin typeface="Times New Roman"/>
              <a:cs typeface="Times New Roman"/>
            </a:endParaRPr>
          </a:p>
          <a:p>
            <a:pPr marL="149225" marR="156210" indent="-139700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20" dirty="0">
                <a:latin typeface="Times New Roman"/>
                <a:cs typeface="Times New Roman"/>
              </a:rPr>
              <a:t>popitem():</a:t>
            </a:r>
            <a:r>
              <a:rPr sz="1300" spc="50" dirty="0">
                <a:latin typeface="Times New Roman"/>
                <a:cs typeface="Times New Roman"/>
              </a:rPr>
              <a:t> retorna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e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remove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par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chave/valor </a:t>
            </a:r>
            <a:r>
              <a:rPr sz="1300" spc="10" dirty="0">
                <a:latin typeface="Times New Roman"/>
                <a:cs typeface="Times New Roman"/>
              </a:rPr>
              <a:t>aleatório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dicionário.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Pode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ser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usado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para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iterar </a:t>
            </a:r>
            <a:r>
              <a:rPr sz="1300" dirty="0">
                <a:latin typeface="Times New Roman"/>
                <a:cs typeface="Times New Roman"/>
              </a:rPr>
              <a:t>sobre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todos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elementos </a:t>
            </a:r>
            <a:r>
              <a:rPr sz="1300" spc="65" dirty="0">
                <a:latin typeface="Times New Roman"/>
                <a:cs typeface="Times New Roman"/>
              </a:rPr>
              <a:t>do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dicionário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7700" y="2095487"/>
            <a:ext cx="3307588" cy="1050137"/>
          </a:xfrm>
          <a:prstGeom prst="rect">
            <a:avLst/>
          </a:prstGeom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Material</a:t>
            </a:r>
            <a:r>
              <a:rPr spc="-135" dirty="0"/>
              <a:t> </a:t>
            </a:r>
            <a:r>
              <a:rPr spc="-10" dirty="0"/>
              <a:t>Complementar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25678"/>
            <a:ext cx="2760345" cy="20231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Vídeo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Aulas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 </a:t>
            </a:r>
            <a:r>
              <a:rPr sz="1200" spc="-100" dirty="0">
                <a:latin typeface="Times New Roman"/>
                <a:cs typeface="Times New Roman"/>
              </a:rPr>
              <a:t>16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Listas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spc="-10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  <a:hlinkClick r:id="rId2"/>
              </a:rPr>
              <a:t>https://youtu.be/Y05YeBAFCrs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145" dirty="0">
                <a:latin typeface="Times New Roman"/>
                <a:cs typeface="Times New Roman"/>
              </a:rPr>
              <a:t>17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Listas: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criando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sub-</a:t>
            </a:r>
            <a:r>
              <a:rPr sz="1200" spc="-10" dirty="0">
                <a:latin typeface="Times New Roman"/>
                <a:cs typeface="Times New Roman"/>
              </a:rPr>
              <a:t>listas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spc="-10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  <a:hlinkClick r:id="rId3"/>
              </a:rPr>
              <a:t>https://youtu.be/0sdtkjISZIE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100" dirty="0">
                <a:latin typeface="Times New Roman"/>
                <a:cs typeface="Times New Roman"/>
              </a:rPr>
              <a:t>18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Listas: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operações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métodos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  <a:hlinkClick r:id="rId4"/>
              </a:rPr>
              <a:t>https://youtu.be/ZMkN0BXd-</a:t>
            </a:r>
            <a:r>
              <a:rPr sz="1200" u="sng" spc="-25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  <a:hlinkClick r:id="rId4"/>
              </a:rPr>
              <a:t>3o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0" dirty="0">
                <a:latin typeface="Times New Roman"/>
                <a:cs typeface="Times New Roman"/>
              </a:rPr>
              <a:t>19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Listas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aninhadas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spc="50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  <a:hlinkClick r:id="rId5"/>
              </a:rPr>
              <a:t>https://youtu.be/eJHpe_-</a:t>
            </a:r>
            <a:r>
              <a:rPr sz="1200" u="sng" spc="-20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  <a:hlinkClick r:id="rId5"/>
              </a:rPr>
              <a:t>izj4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Listas</a:t>
            </a:r>
            <a:r>
              <a:rPr spc="-60" dirty="0"/>
              <a:t> </a:t>
            </a:r>
            <a:r>
              <a:rPr dirty="0"/>
              <a:t>-</a:t>
            </a:r>
            <a:r>
              <a:rPr spc="-80" dirty="0"/>
              <a:t> </a:t>
            </a:r>
            <a:r>
              <a:rPr spc="-10" dirty="0"/>
              <a:t>Solução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7300" y="1142999"/>
            <a:ext cx="2136013" cy="2028825"/>
          </a:xfrm>
          <a:prstGeom prst="rect">
            <a:avLst/>
          </a:prstGeom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Material</a:t>
            </a:r>
            <a:r>
              <a:rPr spc="-135" dirty="0"/>
              <a:t> </a:t>
            </a:r>
            <a:r>
              <a:rPr spc="-10" dirty="0"/>
              <a:t>Complementar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26314"/>
            <a:ext cx="3154680" cy="20231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Vídeo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Aulas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20" dirty="0">
                <a:latin typeface="Times New Roman"/>
                <a:cs typeface="Times New Roman"/>
              </a:rPr>
              <a:t>Aula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20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-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Compreensão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listas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spc="-10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  <a:hlinkClick r:id="rId4"/>
              </a:rPr>
              <a:t>https://youtu.be/oui2ObnvYCY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35" dirty="0">
                <a:latin typeface="Times New Roman"/>
                <a:cs typeface="Times New Roman"/>
              </a:rPr>
              <a:t>21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Tuplas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spc="-10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  <a:hlinkClick r:id="rId5"/>
              </a:rPr>
              <a:t>https://youtu.be/fhekxMRM4Ts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22 - </a:t>
            </a:r>
            <a:r>
              <a:rPr sz="1200" spc="-10" dirty="0">
                <a:latin typeface="Times New Roman"/>
                <a:cs typeface="Times New Roman"/>
              </a:rPr>
              <a:t>Dicionários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  <a:hlinkClick r:id="rId6"/>
              </a:rPr>
              <a:t>https://youtu.be/AZyH-</a:t>
            </a:r>
            <a:r>
              <a:rPr sz="1200" u="sng" spc="-10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  <a:hlinkClick r:id="rId6"/>
              </a:rPr>
              <a:t>ueMvhY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23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Dicionários: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operações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métodos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spc="-10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  <a:hlinkClick r:id="rId7"/>
              </a:rPr>
              <a:t>https://youtu.be/EXMr1u2bnjc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154" y="510285"/>
            <a:ext cx="7296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Listas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7485"/>
            <a:ext cx="3874770" cy="1499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0" dirty="0">
                <a:latin typeface="Times New Roman"/>
                <a:cs typeface="Times New Roman"/>
              </a:rPr>
              <a:t>O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algoritmo</a:t>
            </a:r>
            <a:r>
              <a:rPr sz="1300" spc="45" dirty="0">
                <a:latin typeface="Times New Roman"/>
                <a:cs typeface="Times New Roman"/>
              </a:rPr>
              <a:t> anterior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apresenta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solução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possível </a:t>
            </a:r>
            <a:r>
              <a:rPr sz="1300" dirty="0">
                <a:latin typeface="Times New Roman"/>
                <a:cs typeface="Times New Roman"/>
              </a:rPr>
              <a:t>para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problema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apresentado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90"/>
              </a:spcBef>
              <a:buClr>
                <a:srgbClr val="0AD0D9"/>
              </a:buClr>
              <a:buFont typeface="DejaVu Sans"/>
              <a:buChar char="⚫"/>
            </a:pPr>
            <a:endParaRPr sz="13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Porém,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essa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solução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é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inviável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para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grandes</a:t>
            </a:r>
            <a:endParaRPr sz="1300">
              <a:latin typeface="Times New Roman"/>
              <a:cs typeface="Times New Roman"/>
            </a:endParaRPr>
          </a:p>
          <a:p>
            <a:pPr marL="149225">
              <a:lnSpc>
                <a:spcPct val="100000"/>
              </a:lnSpc>
            </a:pPr>
            <a:r>
              <a:rPr sz="1300" spc="55" dirty="0">
                <a:latin typeface="Times New Roman"/>
                <a:cs typeface="Times New Roman"/>
              </a:rPr>
              <a:t>quantidades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alunos</a:t>
            </a:r>
            <a:endParaRPr sz="1300">
              <a:latin typeface="Times New Roman"/>
              <a:cs typeface="Times New Roman"/>
            </a:endParaRPr>
          </a:p>
          <a:p>
            <a:pPr marL="330200" marR="20955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10" dirty="0">
                <a:latin typeface="Times New Roman"/>
                <a:cs typeface="Times New Roman"/>
              </a:rPr>
              <a:t>Imagine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tivéssemos</a:t>
            </a:r>
            <a:r>
              <a:rPr sz="1200" spc="55" dirty="0">
                <a:latin typeface="Times New Roman"/>
                <a:cs typeface="Times New Roman"/>
              </a:rPr>
              <a:t> de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processar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dados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100 	</a:t>
            </a:r>
            <a:r>
              <a:rPr sz="1200" spc="-10" dirty="0">
                <a:latin typeface="Times New Roman"/>
                <a:cs typeface="Times New Roman"/>
              </a:rPr>
              <a:t>alunos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6154" y="510921"/>
            <a:ext cx="7296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Listas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dirty="0"/>
              <a:t>Para</a:t>
            </a:r>
            <a:r>
              <a:rPr spc="170" dirty="0"/>
              <a:t> </a:t>
            </a:r>
            <a:r>
              <a:rPr spc="-60" dirty="0"/>
              <a:t>100</a:t>
            </a:r>
            <a:r>
              <a:rPr spc="165" dirty="0"/>
              <a:t> </a:t>
            </a:r>
            <a:r>
              <a:rPr dirty="0"/>
              <a:t>alunos,</a:t>
            </a:r>
            <a:r>
              <a:rPr spc="200" dirty="0"/>
              <a:t> </a:t>
            </a:r>
            <a:r>
              <a:rPr dirty="0"/>
              <a:t>precisamos</a:t>
            </a:r>
            <a:r>
              <a:rPr spc="130" dirty="0"/>
              <a:t> </a:t>
            </a:r>
            <a:r>
              <a:rPr spc="-25" dirty="0"/>
              <a:t>de:</a:t>
            </a:r>
          </a:p>
          <a:p>
            <a:pPr marL="330200" marR="5334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Uma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variável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para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armazenar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nota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cada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aluno: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100 	</a:t>
            </a:r>
            <a:r>
              <a:rPr sz="1200" spc="-10" dirty="0">
                <a:latin typeface="Times New Roman"/>
                <a:cs typeface="Times New Roman"/>
              </a:rPr>
              <a:t>variáveis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Um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comando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leitura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para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cada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nota: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40" dirty="0">
                <a:latin typeface="Times New Roman"/>
                <a:cs typeface="Times New Roman"/>
              </a:rPr>
              <a:t>100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input()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Um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somatório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40" dirty="0">
                <a:latin typeface="Times New Roman"/>
                <a:cs typeface="Times New Roman"/>
              </a:rPr>
              <a:t>100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35" dirty="0">
                <a:latin typeface="Times New Roman"/>
                <a:cs typeface="Times New Roman"/>
              </a:rPr>
              <a:t>notas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Um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comando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teste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para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cada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aluno: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5" dirty="0">
                <a:latin typeface="Times New Roman"/>
                <a:cs typeface="Times New Roman"/>
              </a:rPr>
              <a:t>100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comandos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if</a:t>
            </a:r>
            <a:endParaRPr sz="1200">
              <a:latin typeface="Times New Roman"/>
              <a:cs typeface="Times New Roman"/>
            </a:endParaRPr>
          </a:p>
          <a:p>
            <a:pPr marL="330200" marR="12700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10" dirty="0">
                <a:latin typeface="Times New Roman"/>
                <a:cs typeface="Times New Roman"/>
              </a:rPr>
              <a:t>Um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comando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impressão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na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tela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para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cada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aluno: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100 	</a:t>
            </a:r>
            <a:r>
              <a:rPr sz="1200" spc="40" dirty="0">
                <a:latin typeface="Times New Roman"/>
                <a:cs typeface="Times New Roman"/>
              </a:rPr>
              <a:t>print()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4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Listas</a:t>
            </a:r>
            <a:r>
              <a:rPr spc="-60" dirty="0"/>
              <a:t> </a:t>
            </a:r>
            <a:r>
              <a:rPr dirty="0"/>
              <a:t>-</a:t>
            </a:r>
            <a:r>
              <a:rPr spc="-80" dirty="0"/>
              <a:t> </a:t>
            </a:r>
            <a:r>
              <a:rPr spc="-10" dirty="0"/>
              <a:t>Definição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97718" y="2709830"/>
          <a:ext cx="305308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61874" y="925678"/>
            <a:ext cx="3808095" cy="176657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-25" dirty="0">
                <a:latin typeface="Times New Roman"/>
                <a:cs typeface="Times New Roman"/>
              </a:rPr>
              <a:t>As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variáveis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têm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relação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entre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si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todas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armazenam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notas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alunos</a:t>
            </a:r>
            <a:endParaRPr sz="1200">
              <a:latin typeface="Times New Roman"/>
              <a:cs typeface="Times New Roman"/>
            </a:endParaRPr>
          </a:p>
          <a:p>
            <a:pPr marL="149225" marR="5080" indent="-139700">
              <a:lnSpc>
                <a:spcPct val="100000"/>
              </a:lnSpc>
              <a:spcBef>
                <a:spcPts val="2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Podemos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declará-las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usando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ÚNICO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nome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para </a:t>
            </a:r>
            <a:r>
              <a:rPr sz="1300" dirty="0">
                <a:latin typeface="Times New Roman"/>
                <a:cs typeface="Times New Roman"/>
              </a:rPr>
              <a:t>todos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os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-60" dirty="0">
                <a:latin typeface="Times New Roman"/>
                <a:cs typeface="Times New Roman"/>
              </a:rPr>
              <a:t>100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alunos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50" dirty="0">
                <a:latin typeface="Times New Roman"/>
                <a:cs typeface="Times New Roman"/>
              </a:rPr>
              <a:t>notas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conjunto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40" dirty="0">
                <a:latin typeface="Times New Roman"/>
                <a:cs typeface="Times New Roman"/>
              </a:rPr>
              <a:t>100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números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acessados </a:t>
            </a:r>
            <a:r>
              <a:rPr sz="1200" spc="55" dirty="0">
                <a:latin typeface="Times New Roman"/>
                <a:cs typeface="Times New Roman"/>
              </a:rPr>
              <a:t>por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um</a:t>
            </a:r>
            <a:endParaRPr sz="1200">
              <a:latin typeface="Times New Roman"/>
              <a:cs typeface="Times New Roman"/>
            </a:endParaRPr>
          </a:p>
          <a:p>
            <a:pPr marL="332105">
              <a:lnSpc>
                <a:spcPct val="100000"/>
              </a:lnSpc>
            </a:pPr>
            <a:r>
              <a:rPr sz="1200" spc="-10" dirty="0">
                <a:latin typeface="Times New Roman"/>
                <a:cs typeface="Times New Roman"/>
              </a:rPr>
              <a:t>índice</a:t>
            </a:r>
            <a:endParaRPr sz="120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26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b="1" spc="70" dirty="0">
                <a:latin typeface="Times New Roman"/>
                <a:cs typeface="Times New Roman"/>
              </a:rPr>
              <a:t>isso</a:t>
            </a:r>
            <a:r>
              <a:rPr sz="1050" b="1" spc="-55" dirty="0">
                <a:latin typeface="Times New Roman"/>
                <a:cs typeface="Times New Roman"/>
              </a:rPr>
              <a:t> </a:t>
            </a:r>
            <a:r>
              <a:rPr sz="1050" b="1" spc="100" dirty="0">
                <a:latin typeface="Times New Roman"/>
                <a:cs typeface="Times New Roman"/>
              </a:rPr>
              <a:t>é</a:t>
            </a:r>
            <a:r>
              <a:rPr sz="1050" b="1" spc="-60" dirty="0">
                <a:latin typeface="Times New Roman"/>
                <a:cs typeface="Times New Roman"/>
              </a:rPr>
              <a:t> </a:t>
            </a:r>
            <a:r>
              <a:rPr sz="1050" b="1" spc="65" dirty="0">
                <a:latin typeface="Times New Roman"/>
                <a:cs typeface="Times New Roman"/>
              </a:rPr>
              <a:t>uma</a:t>
            </a:r>
            <a:r>
              <a:rPr sz="1050" b="1" spc="-45" dirty="0">
                <a:latin typeface="Times New Roman"/>
                <a:cs typeface="Times New Roman"/>
              </a:rPr>
              <a:t> </a:t>
            </a:r>
            <a:r>
              <a:rPr sz="1050" b="1" spc="-10" dirty="0">
                <a:latin typeface="Times New Roman"/>
                <a:cs typeface="Times New Roman"/>
              </a:rPr>
              <a:t>lista!</a:t>
            </a:r>
            <a:endParaRPr sz="1050">
              <a:latin typeface="Times New Roman"/>
              <a:cs typeface="Times New Roman"/>
            </a:endParaRPr>
          </a:p>
          <a:p>
            <a:pPr marL="753745">
              <a:lnSpc>
                <a:spcPct val="100000"/>
              </a:lnSpc>
              <a:spcBef>
                <a:spcPts val="875"/>
              </a:spcBef>
              <a:tabLst>
                <a:tab pos="1249045" algn="l"/>
                <a:tab pos="1729105" algn="l"/>
                <a:tab pos="3198495" algn="l"/>
              </a:tabLst>
            </a:pPr>
            <a:r>
              <a:rPr sz="900" b="1" spc="-50" dirty="0">
                <a:latin typeface="Arial"/>
                <a:cs typeface="Arial"/>
              </a:rPr>
              <a:t>0</a:t>
            </a:r>
            <a:r>
              <a:rPr sz="900" b="1" dirty="0">
                <a:latin typeface="Arial"/>
                <a:cs typeface="Arial"/>
              </a:rPr>
              <a:t>	</a:t>
            </a:r>
            <a:r>
              <a:rPr sz="900" b="1" spc="-50" dirty="0">
                <a:latin typeface="Arial"/>
                <a:cs typeface="Arial"/>
              </a:rPr>
              <a:t>1</a:t>
            </a:r>
            <a:r>
              <a:rPr sz="900" b="1" dirty="0">
                <a:latin typeface="Arial"/>
                <a:cs typeface="Arial"/>
              </a:rPr>
              <a:t>	</a:t>
            </a:r>
            <a:r>
              <a:rPr sz="900" b="1" spc="-25" dirty="0">
                <a:latin typeface="Arial"/>
                <a:cs typeface="Arial"/>
              </a:rPr>
              <a:t>...</a:t>
            </a:r>
            <a:r>
              <a:rPr sz="900" b="1" dirty="0">
                <a:latin typeface="Arial"/>
                <a:cs typeface="Arial"/>
              </a:rPr>
              <a:t>	</a:t>
            </a:r>
            <a:r>
              <a:rPr sz="900" b="1" spc="-25" dirty="0">
                <a:latin typeface="Arial"/>
                <a:cs typeface="Arial"/>
              </a:rPr>
              <a:t>99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3876" y="3024885"/>
            <a:ext cx="3314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latin typeface="Arial"/>
                <a:cs typeface="Arial"/>
              </a:rPr>
              <a:t>notas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1D6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1650</Words>
  <Application>Microsoft Office PowerPoint</Application>
  <PresentationFormat>Custom</PresentationFormat>
  <Paragraphs>318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7" baseType="lpstr">
      <vt:lpstr>Arial</vt:lpstr>
      <vt:lpstr>Carlito</vt:lpstr>
      <vt:lpstr>DejaVu Sans</vt:lpstr>
      <vt:lpstr>Georgia</vt:lpstr>
      <vt:lpstr>Times New Roman</vt:lpstr>
      <vt:lpstr>Trebuchet MS</vt:lpstr>
      <vt:lpstr>Office Theme</vt:lpstr>
      <vt:lpstr>PowerPoint Presentation</vt:lpstr>
      <vt:lpstr>PowerPoint Presentation</vt:lpstr>
      <vt:lpstr>Por que usar listas?</vt:lpstr>
      <vt:lpstr>Listas</vt:lpstr>
      <vt:lpstr>Listas - Problema</vt:lpstr>
      <vt:lpstr>Listas - Solução</vt:lpstr>
      <vt:lpstr>Listas</vt:lpstr>
      <vt:lpstr>Listas</vt:lpstr>
      <vt:lpstr>Listas - Definição</vt:lpstr>
      <vt:lpstr>Listas - declaração</vt:lpstr>
      <vt:lpstr>Listas - declaração</vt:lpstr>
      <vt:lpstr>Lista = variável</vt:lpstr>
      <vt:lpstr>Percorrendo uma lista</vt:lpstr>
      <vt:lpstr>Percorrendo uma lista</vt:lpstr>
      <vt:lpstr>Listas - Problema</vt:lpstr>
      <vt:lpstr>Listas - Solução</vt:lpstr>
      <vt:lpstr>Listas - Solução</vt:lpstr>
      <vt:lpstr>Exercício</vt:lpstr>
      <vt:lpstr>Exercício - solução</vt:lpstr>
      <vt:lpstr>Acessando seus elementos</vt:lpstr>
      <vt:lpstr>Acessando seus elementos</vt:lpstr>
      <vt:lpstr>Acessando seus elementos</vt:lpstr>
      <vt:lpstr>Acessando seus elementos</vt:lpstr>
      <vt:lpstr>Concatenação e repetição de listas</vt:lpstr>
      <vt:lpstr>Removendo elementos da lista</vt:lpstr>
      <vt:lpstr>Copiando uma lista</vt:lpstr>
      <vt:lpstr>Copiando uma lista</vt:lpstr>
      <vt:lpstr>Copiando uma lista</vt:lpstr>
      <vt:lpstr>Procurando um elemento na lista</vt:lpstr>
      <vt:lpstr>Métodos sobre listas</vt:lpstr>
      <vt:lpstr>Métodos sobre listas</vt:lpstr>
      <vt:lpstr>Métodos sobre listas</vt:lpstr>
      <vt:lpstr>Lista aninhadas</vt:lpstr>
      <vt:lpstr>Lista aninhadas</vt:lpstr>
      <vt:lpstr>Lista aninhadas</vt:lpstr>
      <vt:lpstr>Lista aninhadas</vt:lpstr>
      <vt:lpstr>Lista aninhadas</vt:lpstr>
      <vt:lpstr>Compreensão de lista</vt:lpstr>
      <vt:lpstr>Compreensão de lista</vt:lpstr>
      <vt:lpstr>Compreensão de lista</vt:lpstr>
      <vt:lpstr>Compreensão de lista</vt:lpstr>
      <vt:lpstr>PowerPoint Presentation</vt:lpstr>
      <vt:lpstr>Tuplas – definição</vt:lpstr>
      <vt:lpstr>Tuplas – definição</vt:lpstr>
      <vt:lpstr>Concatenação e repetição</vt:lpstr>
      <vt:lpstr>Inicializando a tupla</vt:lpstr>
      <vt:lpstr>Acessando seus elementos</vt:lpstr>
      <vt:lpstr>Por que usar tuplas?</vt:lpstr>
      <vt:lpstr>PowerPoint Presentation</vt:lpstr>
      <vt:lpstr>Dicionários - definição</vt:lpstr>
      <vt:lpstr>Dicionários - definição</vt:lpstr>
      <vt:lpstr>Dicionários - definição</vt:lpstr>
      <vt:lpstr>Acessando seus elementos</vt:lpstr>
      <vt:lpstr>Métodos sobre dicionários</vt:lpstr>
      <vt:lpstr>Métodos sobre dicionários</vt:lpstr>
      <vt:lpstr>Métodos sobre dicionários</vt:lpstr>
      <vt:lpstr>Métodos sobre dicionários</vt:lpstr>
      <vt:lpstr>Métodos sobre dicionários</vt:lpstr>
      <vt:lpstr>Material Complementar</vt:lpstr>
      <vt:lpstr>Material Complementar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Backes</dc:creator>
  <cp:lastModifiedBy>Eduardo Cunha Campos</cp:lastModifiedBy>
  <cp:revision>1</cp:revision>
  <dcterms:created xsi:type="dcterms:W3CDTF">2024-02-22T17:45:59Z</dcterms:created>
  <dcterms:modified xsi:type="dcterms:W3CDTF">2024-02-22T17:52:47Z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2022-05-30T00:00:00Z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2024-02-22T00:00:00Z</vt:filetime>
  </property>
  <property fmtid="{D5CDD505-2E9C-101B-9397-08002B2CF9AE}" pid="5" name="Producer">
    <vt:lpwstr>3-Heights(TM) PDF Security Shell 4.8.25.2 (http://www.pdf-tools.com)</vt:lpwstr>
  </property>
</Properties>
</file>