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4572000" cy="3429000"/>
  <p:notesSz cx="4572000" cy="3429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1546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16154" y="510666"/>
            <a:ext cx="3395979" cy="407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85800" y="1920240"/>
            <a:ext cx="3200400" cy="857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2860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54580" y="788670"/>
            <a:ext cx="1988820" cy="2263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424" y="928623"/>
            <a:ext cx="2295906" cy="24526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936113" y="2500350"/>
            <a:ext cx="1600200" cy="77866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4572000" cy="3429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6154" y="129666"/>
            <a:ext cx="4139691" cy="787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04607A"/>
                </a:solidFill>
                <a:latin typeface="Carlito"/>
                <a:cs typeface="Carli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1874" y="967180"/>
            <a:ext cx="3862704" cy="8312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54480" y="3188970"/>
            <a:ext cx="146304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2860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291840" y="3188970"/>
            <a:ext cx="1051560" cy="17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m3jDYIOAxs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PRriYps2Pcw" TargetMode="External"/><Relationship Id="rId5" Type="http://schemas.openxmlformats.org/officeDocument/2006/relationships/hyperlink" Target="https://youtu.be/VBQRmafpQBs" TargetMode="External"/><Relationship Id="rId4" Type="http://schemas.openxmlformats.org/officeDocument/2006/relationships/hyperlink" Target="https://youtu.be/i6tgjRB3mtA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_5MYPk_6EtQ" TargetMode="External"/><Relationship Id="rId7" Type="http://schemas.openxmlformats.org/officeDocument/2006/relationships/hyperlink" Target="https://youtu.be/5wVWM5ReBrs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iEFQ_2_nTi0" TargetMode="External"/><Relationship Id="rId5" Type="http://schemas.openxmlformats.org/officeDocument/2006/relationships/hyperlink" Target="https://youtu.be/69jsXNCrGjI" TargetMode="External"/><Relationship Id="rId4" Type="http://schemas.openxmlformats.org/officeDocument/2006/relationships/hyperlink" Target="https://youtu.be/c83D0BUsgiw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419" y="0"/>
            <a:ext cx="4573270" cy="3429000"/>
            <a:chOff x="-419" y="0"/>
            <a:chExt cx="4573270" cy="3429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-419" y="0"/>
              <a:ext cx="4572800" cy="51003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40535" y="630935"/>
              <a:ext cx="3256788" cy="1211579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381000" y="2476500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Prof. Eduardo Campos (CEFET-MG)</a:t>
            </a: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25" dirty="0"/>
              <a:t> </a:t>
            </a:r>
            <a:r>
              <a:rPr dirty="0"/>
              <a:t>os</a:t>
            </a:r>
            <a:r>
              <a:rPr spc="-40" dirty="0"/>
              <a:t> </a:t>
            </a:r>
            <a:r>
              <a:rPr spc="-10" dirty="0"/>
              <a:t>atributos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3807460" cy="1478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451484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0" dirty="0">
                <a:latin typeface="Times New Roman"/>
                <a:cs typeface="Times New Roman"/>
              </a:rPr>
              <a:t>O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acesso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direto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aos</a:t>
            </a:r>
            <a:r>
              <a:rPr sz="1300" spc="45" dirty="0">
                <a:latin typeface="Times New Roman"/>
                <a:cs typeface="Times New Roman"/>
              </a:rPr>
              <a:t> atributos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objetos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é </a:t>
            </a:r>
            <a:r>
              <a:rPr sz="1300" spc="-10" dirty="0">
                <a:latin typeface="Times New Roman"/>
                <a:cs typeface="Times New Roman"/>
              </a:rPr>
              <a:t>aconselhável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Algumas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linguagens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permitem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restringir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acesso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aos 	</a:t>
            </a:r>
            <a:r>
              <a:rPr sz="1200" spc="45" dirty="0">
                <a:latin typeface="Times New Roman"/>
                <a:cs typeface="Times New Roman"/>
              </a:rPr>
              <a:t>atributos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Neste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caso,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atributo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chamado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privado</a:t>
            </a:r>
            <a:endParaRPr sz="1200">
              <a:latin typeface="Times New Roman"/>
              <a:cs typeface="Times New Roman"/>
            </a:endParaRPr>
          </a:p>
          <a:p>
            <a:pPr marL="149225" marR="528955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55" dirty="0">
                <a:latin typeface="Times New Roman"/>
                <a:cs typeface="Times New Roman"/>
              </a:rPr>
              <a:t>Python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possui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construção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sintática equivalente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25" dirty="0"/>
              <a:t> </a:t>
            </a:r>
            <a:r>
              <a:rPr dirty="0"/>
              <a:t>os</a:t>
            </a:r>
            <a:r>
              <a:rPr spc="-40" dirty="0"/>
              <a:t> </a:t>
            </a:r>
            <a:r>
              <a:rPr spc="-10" dirty="0"/>
              <a:t>atributos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705"/>
            <a:ext cx="233235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225" marR="5080" indent="-137160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5833"/>
              <a:buFont typeface="DejaVu Sans"/>
              <a:buChar char="⚫"/>
              <a:tabLst>
                <a:tab pos="149225" algn="l"/>
              </a:tabLst>
            </a:pPr>
            <a:r>
              <a:rPr sz="1200" spc="10" dirty="0">
                <a:latin typeface="Times New Roman"/>
                <a:cs typeface="Times New Roman"/>
              </a:rPr>
              <a:t>Felizmente,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interpretador </a:t>
            </a:r>
            <a:r>
              <a:rPr sz="1200" spc="50" dirty="0">
                <a:latin typeface="Times New Roman"/>
                <a:cs typeface="Times New Roman"/>
              </a:rPr>
              <a:t>Python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possui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suporte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parecido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</a:t>
            </a:r>
            <a:r>
              <a:rPr sz="1200" dirty="0">
                <a:latin typeface="Times New Roman"/>
                <a:cs typeface="Times New Roman"/>
              </a:rPr>
              <a:t>variáveis </a:t>
            </a:r>
            <a:r>
              <a:rPr sz="1200" spc="-10" dirty="0">
                <a:latin typeface="Times New Roman"/>
                <a:cs typeface="Times New Roman"/>
              </a:rPr>
              <a:t>privadas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60497" y="2498309"/>
            <a:ext cx="382905" cy="165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35"/>
              </a:lnSpc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44088" y="1110741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99998" y="1357248"/>
            <a:ext cx="4036695" cy="2040889"/>
            <a:chOff x="499998" y="1357248"/>
            <a:chExt cx="4036695" cy="2040889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0312" y="1357248"/>
              <a:ext cx="1786001" cy="105727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99998" y="2462174"/>
              <a:ext cx="3307588" cy="935837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64414" y="1549653"/>
            <a:ext cx="2461895" cy="11061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9590" marR="5080" indent="-123825">
              <a:lnSpc>
                <a:spcPct val="100000"/>
              </a:lnSpc>
              <a:spcBef>
                <a:spcPts val="95"/>
              </a:spcBef>
              <a:buClr>
                <a:srgbClr val="0E6EC5"/>
              </a:buClr>
              <a:buSzPct val="85000"/>
              <a:buFont typeface="DejaVu Sans"/>
              <a:buChar char="⚫"/>
              <a:tabLst>
                <a:tab pos="529590" algn="l"/>
              </a:tabLst>
            </a:pPr>
            <a:r>
              <a:rPr sz="1000" spc="20" dirty="0">
                <a:latin typeface="Times New Roman"/>
                <a:cs typeface="Times New Roman"/>
              </a:rPr>
              <a:t>Métodos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e</a:t>
            </a:r>
            <a:r>
              <a:rPr sz="1000" spc="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atributos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cujo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Times New Roman"/>
                <a:cs typeface="Times New Roman"/>
              </a:rPr>
              <a:t>nome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é</a:t>
            </a:r>
            <a:r>
              <a:rPr sz="1000" spc="20" dirty="0">
                <a:latin typeface="Times New Roman"/>
                <a:cs typeface="Times New Roman"/>
              </a:rPr>
              <a:t> iniciado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por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dois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sublinhados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Times New Roman"/>
                <a:cs typeface="Times New Roman"/>
              </a:rPr>
              <a:t>(</a:t>
            </a:r>
            <a:r>
              <a:rPr sz="1000" u="sng" spc="3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b="1" u="none" spc="-25" dirty="0">
                <a:latin typeface="Times New Roman"/>
                <a:cs typeface="Times New Roman"/>
              </a:rPr>
              <a:t>y</a:t>
            </a:r>
            <a:r>
              <a:rPr sz="1000" u="none" spc="-25" dirty="0">
                <a:latin typeface="Times New Roman"/>
                <a:cs typeface="Times New Roman"/>
              </a:rPr>
              <a:t>) </a:t>
            </a:r>
            <a:r>
              <a:rPr sz="1000" u="none" spc="20" dirty="0">
                <a:latin typeface="Times New Roman"/>
                <a:cs typeface="Times New Roman"/>
              </a:rPr>
              <a:t>são</a:t>
            </a:r>
            <a:r>
              <a:rPr sz="1000" u="none" spc="-5" dirty="0">
                <a:latin typeface="Times New Roman"/>
                <a:cs typeface="Times New Roman"/>
              </a:rPr>
              <a:t> </a:t>
            </a:r>
            <a:r>
              <a:rPr sz="1000" u="none" spc="20" dirty="0">
                <a:latin typeface="Times New Roman"/>
                <a:cs typeface="Times New Roman"/>
              </a:rPr>
              <a:t>considerados</a:t>
            </a:r>
            <a:r>
              <a:rPr sz="1000" u="none" spc="10" dirty="0">
                <a:latin typeface="Times New Roman"/>
                <a:cs typeface="Times New Roman"/>
              </a:rPr>
              <a:t> </a:t>
            </a:r>
            <a:r>
              <a:rPr sz="1000" u="none" spc="20" dirty="0">
                <a:latin typeface="Times New Roman"/>
                <a:cs typeface="Times New Roman"/>
              </a:rPr>
              <a:t>privados</a:t>
            </a:r>
            <a:r>
              <a:rPr sz="1000" u="none" spc="15" dirty="0">
                <a:latin typeface="Times New Roman"/>
                <a:cs typeface="Times New Roman"/>
              </a:rPr>
              <a:t> </a:t>
            </a:r>
            <a:r>
              <a:rPr sz="1000" u="none" spc="20" dirty="0">
                <a:latin typeface="Times New Roman"/>
                <a:cs typeface="Times New Roman"/>
              </a:rPr>
              <a:t>e </a:t>
            </a:r>
            <a:r>
              <a:rPr sz="1000" u="none" spc="-25" dirty="0">
                <a:latin typeface="Times New Roman"/>
                <a:cs typeface="Times New Roman"/>
              </a:rPr>
              <a:t>não </a:t>
            </a:r>
            <a:r>
              <a:rPr sz="1000" u="none" spc="50" dirty="0">
                <a:latin typeface="Times New Roman"/>
                <a:cs typeface="Times New Roman"/>
              </a:rPr>
              <a:t>podem</a:t>
            </a:r>
            <a:r>
              <a:rPr sz="1000" u="none" spc="95" dirty="0">
                <a:latin typeface="Times New Roman"/>
                <a:cs typeface="Times New Roman"/>
              </a:rPr>
              <a:t> </a:t>
            </a:r>
            <a:r>
              <a:rPr sz="1000" u="none" dirty="0">
                <a:latin typeface="Times New Roman"/>
                <a:cs typeface="Times New Roman"/>
              </a:rPr>
              <a:t>ser</a:t>
            </a:r>
            <a:r>
              <a:rPr sz="1000" u="none" spc="25" dirty="0">
                <a:latin typeface="Times New Roman"/>
                <a:cs typeface="Times New Roman"/>
              </a:rPr>
              <a:t> </a:t>
            </a:r>
            <a:r>
              <a:rPr sz="1000" u="none" dirty="0">
                <a:latin typeface="Times New Roman"/>
                <a:cs typeface="Times New Roman"/>
              </a:rPr>
              <a:t>acessados</a:t>
            </a:r>
            <a:r>
              <a:rPr sz="1000" u="none" spc="75" dirty="0">
                <a:latin typeface="Times New Roman"/>
                <a:cs typeface="Times New Roman"/>
              </a:rPr>
              <a:t> </a:t>
            </a:r>
            <a:r>
              <a:rPr sz="1000" u="none" spc="-10" dirty="0">
                <a:latin typeface="Times New Roman"/>
                <a:cs typeface="Times New Roman"/>
              </a:rPr>
              <a:t>diretamente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0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26588" y="1607295"/>
            <a:ext cx="1631314" cy="126364"/>
          </a:xfrm>
          <a:custGeom>
            <a:avLst/>
            <a:gdLst/>
            <a:ahLst/>
            <a:cxnLst/>
            <a:rect l="l" t="t" r="r" b="b"/>
            <a:pathLst>
              <a:path w="1631314" h="126364">
                <a:moveTo>
                  <a:pt x="0" y="126000"/>
                </a:moveTo>
                <a:lnTo>
                  <a:pt x="1631188" y="126000"/>
                </a:lnTo>
                <a:lnTo>
                  <a:pt x="1631188" y="0"/>
                </a:lnTo>
                <a:lnTo>
                  <a:pt x="0" y="0"/>
                </a:lnTo>
                <a:lnTo>
                  <a:pt x="0" y="126000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Encapsulamento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2284095" cy="23126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9969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Serve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para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controlar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acesso </a:t>
            </a:r>
            <a:r>
              <a:rPr sz="1300" dirty="0">
                <a:latin typeface="Times New Roman"/>
                <a:cs typeface="Times New Roman"/>
              </a:rPr>
              <a:t>aos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atributos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Trata-se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20" dirty="0">
                <a:latin typeface="Times New Roman"/>
                <a:cs typeface="Times New Roman"/>
              </a:rPr>
              <a:t>forma 	</a:t>
            </a:r>
            <a:r>
              <a:rPr sz="1200" spc="20" dirty="0">
                <a:latin typeface="Times New Roman"/>
                <a:cs typeface="Times New Roman"/>
              </a:rPr>
              <a:t>eficiente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proteger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dados 	</a:t>
            </a:r>
            <a:r>
              <a:rPr sz="1200" spc="30" dirty="0">
                <a:latin typeface="Times New Roman"/>
                <a:cs typeface="Times New Roman"/>
              </a:rPr>
              <a:t>manipulados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classe</a:t>
            </a:r>
            <a:endParaRPr sz="1200">
              <a:latin typeface="Times New Roman"/>
              <a:cs typeface="Times New Roman"/>
            </a:endParaRPr>
          </a:p>
          <a:p>
            <a:pPr marL="330200" marR="7366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Ao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invés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modificar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os 	</a:t>
            </a:r>
            <a:r>
              <a:rPr sz="1200" spc="45" dirty="0">
                <a:latin typeface="Times New Roman"/>
                <a:cs typeface="Times New Roman"/>
              </a:rPr>
              <a:t>atributos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diretamente,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os 	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somente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poderão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ser 	</a:t>
            </a:r>
            <a:r>
              <a:rPr sz="1200" dirty="0">
                <a:latin typeface="Times New Roman"/>
                <a:cs typeface="Times New Roman"/>
              </a:rPr>
              <a:t>acessados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pelos</a:t>
            </a:r>
            <a:r>
              <a:rPr sz="1200" spc="18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métodos 	</a:t>
            </a:r>
            <a:r>
              <a:rPr sz="1200" spc="10" dirty="0">
                <a:latin typeface="Times New Roman"/>
                <a:cs typeface="Times New Roman"/>
              </a:rPr>
              <a:t>definidos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classe</a:t>
            </a:r>
            <a:endParaRPr sz="1200">
              <a:latin typeface="Times New Roman"/>
              <a:cs typeface="Times New Roman"/>
            </a:endParaRPr>
          </a:p>
          <a:p>
            <a:pPr marL="469900" marR="18796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80" dirty="0">
                <a:latin typeface="Times New Roman"/>
                <a:cs typeface="Times New Roman"/>
              </a:rPr>
              <a:t>O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parâmetro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b="1" spc="55" dirty="0">
                <a:latin typeface="Times New Roman"/>
                <a:cs typeface="Times New Roman"/>
              </a:rPr>
              <a:t>self</a:t>
            </a:r>
            <a:r>
              <a:rPr sz="1050" b="1" spc="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é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o</a:t>
            </a:r>
            <a:r>
              <a:rPr sz="1050" spc="-10" dirty="0">
                <a:latin typeface="Times New Roman"/>
                <a:cs typeface="Times New Roman"/>
              </a:rPr>
              <a:t> objeto </a:t>
            </a:r>
            <a:r>
              <a:rPr sz="1050" spc="10" dirty="0">
                <a:latin typeface="Times New Roman"/>
                <a:cs typeface="Times New Roman"/>
              </a:rPr>
              <a:t>sobre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qual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o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método</a:t>
            </a:r>
            <a:r>
              <a:rPr sz="1050" spc="-20" dirty="0">
                <a:latin typeface="Times New Roman"/>
                <a:cs typeface="Times New Roman"/>
              </a:rPr>
              <a:t> opera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771775" y="1200149"/>
            <a:ext cx="1764664" cy="2050414"/>
            <a:chOff x="2771775" y="1200149"/>
            <a:chExt cx="1764664" cy="2050414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71775" y="1200149"/>
              <a:ext cx="1764538" cy="132867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71775" y="2786075"/>
              <a:ext cx="1007275" cy="464337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805429" y="2588132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784094" y="964818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40811" y="1576412"/>
            <a:ext cx="1417320" cy="464820"/>
          </a:xfrm>
          <a:custGeom>
            <a:avLst/>
            <a:gdLst/>
            <a:ahLst/>
            <a:cxnLst/>
            <a:rect l="l" t="t" r="r" b="b"/>
            <a:pathLst>
              <a:path w="1417320" h="464819">
                <a:moveTo>
                  <a:pt x="0" y="464350"/>
                </a:moveTo>
                <a:lnTo>
                  <a:pt x="1416812" y="464350"/>
                </a:lnTo>
                <a:lnTo>
                  <a:pt x="1416812" y="0"/>
                </a:lnTo>
                <a:lnTo>
                  <a:pt x="0" y="0"/>
                </a:lnTo>
                <a:lnTo>
                  <a:pt x="0" y="464350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Encapsulamento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5362"/>
            <a:ext cx="2095500" cy="12547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Cuidado: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55" dirty="0">
                <a:latin typeface="Times New Roman"/>
                <a:cs typeface="Times New Roman"/>
              </a:rPr>
              <a:t>Os </a:t>
            </a:r>
            <a:r>
              <a:rPr sz="1200" spc="50" dirty="0">
                <a:latin typeface="Times New Roman"/>
                <a:cs typeface="Times New Roman"/>
              </a:rPr>
              <a:t>métodos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falham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o 	</a:t>
            </a:r>
            <a:r>
              <a:rPr sz="1200" spc="50" dirty="0">
                <a:latin typeface="Times New Roman"/>
                <a:cs typeface="Times New Roman"/>
              </a:rPr>
              <a:t>atributo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acessado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não 	</a:t>
            </a:r>
            <a:r>
              <a:rPr sz="1200" dirty="0">
                <a:latin typeface="Times New Roman"/>
                <a:cs typeface="Times New Roman"/>
              </a:rPr>
              <a:t>existir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classe</a:t>
            </a:r>
            <a:endParaRPr sz="1200">
              <a:latin typeface="Times New Roman"/>
              <a:cs typeface="Times New Roman"/>
            </a:endParaRPr>
          </a:p>
          <a:p>
            <a:pPr marL="330200" marR="3175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Uma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forma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evitar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isso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 	</a:t>
            </a:r>
            <a:r>
              <a:rPr sz="1200" dirty="0">
                <a:latin typeface="Times New Roman"/>
                <a:cs typeface="Times New Roman"/>
              </a:rPr>
              <a:t>definir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b="1" spc="40" dirty="0">
                <a:latin typeface="Times New Roman"/>
                <a:cs typeface="Times New Roman"/>
              </a:rPr>
              <a:t>construtor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914400" y="1171536"/>
            <a:ext cx="3479165" cy="2221865"/>
            <a:chOff x="914400" y="1171536"/>
            <a:chExt cx="3479165" cy="222186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43175" y="1171536"/>
              <a:ext cx="1850263" cy="1178725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14400" y="2350325"/>
              <a:ext cx="3479038" cy="1042987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212973" y="964184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6912" y="2321813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97961" y="1754996"/>
            <a:ext cx="967105" cy="126364"/>
          </a:xfrm>
          <a:custGeom>
            <a:avLst/>
            <a:gdLst/>
            <a:ahLst/>
            <a:cxnLst/>
            <a:rect l="l" t="t" r="r" b="b"/>
            <a:pathLst>
              <a:path w="967104" h="126364">
                <a:moveTo>
                  <a:pt x="0" y="126000"/>
                </a:moveTo>
                <a:lnTo>
                  <a:pt x="966787" y="126000"/>
                </a:lnTo>
                <a:lnTo>
                  <a:pt x="966787" y="0"/>
                </a:lnTo>
                <a:lnTo>
                  <a:pt x="0" y="0"/>
                </a:lnTo>
                <a:lnTo>
                  <a:pt x="0" y="126000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Construtor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3895090" cy="1410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8384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45" dirty="0">
                <a:latin typeface="Times New Roman"/>
                <a:cs typeface="Times New Roman"/>
              </a:rPr>
              <a:t>Construtor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método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especial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 </a:t>
            </a:r>
            <a:r>
              <a:rPr sz="1300" spc="50" dirty="0">
                <a:latin typeface="Times New Roman"/>
                <a:cs typeface="Times New Roman"/>
              </a:rPr>
              <a:t>chamado </a:t>
            </a:r>
            <a:r>
              <a:rPr sz="1300" dirty="0">
                <a:latin typeface="Times New Roman"/>
                <a:cs typeface="Times New Roman"/>
              </a:rPr>
              <a:t>assim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nova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instância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objeto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é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criada</a:t>
            </a:r>
            <a:endParaRPr sz="1300">
              <a:latin typeface="Times New Roman"/>
              <a:cs typeface="Times New Roman"/>
            </a:endParaRPr>
          </a:p>
          <a:p>
            <a:pPr marL="330200" marR="1587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responsável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pela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alocação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 </a:t>
            </a:r>
            <a:r>
              <a:rPr sz="1200" spc="10" dirty="0">
                <a:latin typeface="Times New Roman"/>
                <a:cs typeface="Times New Roman"/>
              </a:rPr>
              <a:t>recursos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necessários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ao 	</a:t>
            </a:r>
            <a:r>
              <a:rPr sz="1200" spc="45" dirty="0">
                <a:latin typeface="Times New Roman"/>
                <a:cs typeface="Times New Roman"/>
              </a:rPr>
              <a:t>funcionamento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objeto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definição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inicial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dos 	</a:t>
            </a:r>
            <a:r>
              <a:rPr sz="1200" spc="10" dirty="0">
                <a:latin typeface="Times New Roman"/>
                <a:cs typeface="Times New Roman"/>
              </a:rPr>
              <a:t>estados</a:t>
            </a:r>
            <a:r>
              <a:rPr sz="1200" spc="1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dos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atributos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Por meio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dele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podemos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garantir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atributo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sempre 	</a:t>
            </a:r>
            <a:r>
              <a:rPr sz="1200" spc="10" dirty="0">
                <a:latin typeface="Times New Roman"/>
                <a:cs typeface="Times New Roman"/>
              </a:rPr>
              <a:t>existe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(inicializador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atributo)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Construtor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7180"/>
            <a:ext cx="2291080" cy="2107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geral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construtor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em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spc="45" dirty="0">
                <a:latin typeface="Times New Roman"/>
                <a:cs typeface="Times New Roman"/>
              </a:rPr>
              <a:t>Python</a:t>
            </a:r>
            <a:endParaRPr sz="1300">
              <a:latin typeface="Times New Roman"/>
              <a:cs typeface="Times New Roman"/>
            </a:endParaRPr>
          </a:p>
          <a:p>
            <a:pPr marL="643255">
              <a:lnSpc>
                <a:spcPct val="100000"/>
              </a:lnSpc>
              <a:spcBef>
                <a:spcPts val="305"/>
              </a:spcBef>
            </a:pPr>
            <a:r>
              <a:rPr sz="1200" b="1" spc="65" dirty="0">
                <a:latin typeface="Times New Roman"/>
                <a:cs typeface="Times New Roman"/>
              </a:rPr>
              <a:t>def</a:t>
            </a:r>
            <a:r>
              <a:rPr sz="1200" b="1" spc="15" dirty="0">
                <a:latin typeface="Times New Roman"/>
                <a:cs typeface="Times New Roman"/>
              </a:rPr>
              <a:t> </a:t>
            </a:r>
            <a:r>
              <a:rPr sz="1200" b="1" u="sng" spc="3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200" b="1" u="none" spc="65" dirty="0">
                <a:latin typeface="Times New Roman"/>
                <a:cs typeface="Times New Roman"/>
              </a:rPr>
              <a:t>init</a:t>
            </a:r>
            <a:r>
              <a:rPr sz="1200" b="1" u="sng" spc="3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200" b="1" u="none" spc="55" dirty="0">
                <a:latin typeface="Times New Roman"/>
                <a:cs typeface="Times New Roman"/>
              </a:rPr>
              <a:t>(self</a:t>
            </a:r>
            <a:r>
              <a:rPr sz="1200" b="1" u="none" spc="-175" dirty="0">
                <a:latin typeface="Times New Roman"/>
                <a:cs typeface="Times New Roman"/>
              </a:rPr>
              <a:t> </a:t>
            </a:r>
            <a:r>
              <a:rPr sz="1200" b="1" u="none" spc="1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55" dirty="0">
                <a:latin typeface="Times New Roman"/>
                <a:cs typeface="Times New Roman"/>
              </a:rPr>
              <a:t>Dentro</a:t>
            </a:r>
            <a:r>
              <a:rPr sz="1200" dirty="0">
                <a:latin typeface="Times New Roman"/>
                <a:cs typeface="Times New Roman"/>
              </a:rPr>
              <a:t> dele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podemos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definir</a:t>
            </a:r>
            <a:r>
              <a:rPr sz="1200" spc="500" dirty="0">
                <a:latin typeface="Times New Roman"/>
                <a:cs typeface="Times New Roman"/>
              </a:rPr>
              <a:t> 	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inicializar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(com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valor 	</a:t>
            </a:r>
            <a:r>
              <a:rPr sz="1200" spc="10" dirty="0">
                <a:latin typeface="Times New Roman"/>
                <a:cs typeface="Times New Roman"/>
              </a:rPr>
              <a:t>pré-definido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ou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passado</a:t>
            </a:r>
            <a:r>
              <a:rPr sz="1200" spc="130" dirty="0">
                <a:latin typeface="Times New Roman"/>
                <a:cs typeface="Times New Roman"/>
              </a:rPr>
              <a:t>  </a:t>
            </a:r>
            <a:r>
              <a:rPr sz="1200" spc="25" dirty="0">
                <a:latin typeface="Times New Roman"/>
                <a:cs typeface="Times New Roman"/>
              </a:rPr>
              <a:t>por 	</a:t>
            </a:r>
            <a:r>
              <a:rPr sz="1200" spc="30" dirty="0">
                <a:latin typeface="Times New Roman"/>
                <a:cs typeface="Times New Roman"/>
              </a:rPr>
              <a:t>parâmetro)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todos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os</a:t>
            </a:r>
            <a:r>
              <a:rPr sz="1200" spc="35" dirty="0">
                <a:latin typeface="Times New Roman"/>
                <a:cs typeface="Times New Roman"/>
              </a:rPr>
              <a:t> atributos 	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-6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 marL="469900" marR="9144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80" dirty="0">
                <a:latin typeface="Times New Roman"/>
                <a:cs typeface="Times New Roman"/>
              </a:rPr>
              <a:t>O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parâmetro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b="1" spc="55" dirty="0">
                <a:latin typeface="Times New Roman"/>
                <a:cs typeface="Times New Roman"/>
              </a:rPr>
              <a:t>self</a:t>
            </a:r>
            <a:r>
              <a:rPr sz="1050" b="1" spc="2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deve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ser </a:t>
            </a:r>
            <a:r>
              <a:rPr sz="1050" spc="20" dirty="0">
                <a:latin typeface="Times New Roman"/>
                <a:cs typeface="Times New Roman"/>
              </a:rPr>
              <a:t>sempre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o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primeiro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e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é</a:t>
            </a:r>
            <a:r>
              <a:rPr sz="1050" spc="3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objeto </a:t>
            </a:r>
            <a:r>
              <a:rPr sz="1050" spc="10" dirty="0">
                <a:latin typeface="Times New Roman"/>
                <a:cs typeface="Times New Roman"/>
              </a:rPr>
              <a:t>sobre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qual</a:t>
            </a:r>
            <a:r>
              <a:rPr sz="1050" spc="4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o</a:t>
            </a:r>
            <a:r>
              <a:rPr sz="1050" spc="50" dirty="0">
                <a:latin typeface="Times New Roman"/>
                <a:cs typeface="Times New Roman"/>
              </a:rPr>
              <a:t> </a:t>
            </a:r>
            <a:r>
              <a:rPr sz="1050" spc="60" dirty="0">
                <a:latin typeface="Times New Roman"/>
                <a:cs typeface="Times New Roman"/>
              </a:rPr>
              <a:t>método</a:t>
            </a:r>
            <a:r>
              <a:rPr sz="1050" spc="-20" dirty="0">
                <a:latin typeface="Times New Roman"/>
                <a:cs typeface="Times New Roman"/>
              </a:rPr>
              <a:t> opera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643251" y="1250187"/>
            <a:ext cx="1864995" cy="2143125"/>
            <a:chOff x="2643251" y="1250187"/>
            <a:chExt cx="1864995" cy="214312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43251" y="1250187"/>
              <a:ext cx="1864487" cy="144297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43251" y="2928975"/>
              <a:ext cx="1014412" cy="464337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698242" y="2723209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77160" y="964184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57500" y="1402574"/>
            <a:ext cx="1631314" cy="354965"/>
          </a:xfrm>
          <a:custGeom>
            <a:avLst/>
            <a:gdLst/>
            <a:ahLst/>
            <a:cxnLst/>
            <a:rect l="l" t="t" r="r" b="b"/>
            <a:pathLst>
              <a:path w="1631314" h="354964">
                <a:moveTo>
                  <a:pt x="0" y="354596"/>
                </a:moveTo>
                <a:lnTo>
                  <a:pt x="1631188" y="354596"/>
                </a:lnTo>
                <a:lnTo>
                  <a:pt x="1631188" y="0"/>
                </a:lnTo>
                <a:lnTo>
                  <a:pt x="0" y="0"/>
                </a:lnTo>
                <a:lnTo>
                  <a:pt x="0" y="354596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6154" y="511302"/>
            <a:ext cx="141478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Construtor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9644"/>
            <a:ext cx="2292350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955" marR="5080" indent="-135890">
              <a:lnSpc>
                <a:spcPct val="100000"/>
              </a:lnSpc>
              <a:spcBef>
                <a:spcPts val="100"/>
              </a:spcBef>
              <a:buClr>
                <a:srgbClr val="0AD0D9"/>
              </a:buClr>
              <a:buSzPct val="95833"/>
              <a:buFont typeface="DejaVu Sans"/>
              <a:buChar char="⚫"/>
              <a:tabLst>
                <a:tab pos="149225" algn="l"/>
              </a:tabLst>
            </a:pPr>
            <a:r>
              <a:rPr sz="1200" dirty="0">
                <a:latin typeface="Times New Roman"/>
                <a:cs typeface="Times New Roman"/>
              </a:rPr>
              <a:t>Apesar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nome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construtor 	</a:t>
            </a:r>
            <a:r>
              <a:rPr sz="1200" spc="20" dirty="0">
                <a:latin typeface="Times New Roman"/>
                <a:cs typeface="Times New Roman"/>
              </a:rPr>
              <a:t>iniciar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dois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sublinhados,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ele 	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é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considerado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método 	</a:t>
            </a:r>
            <a:r>
              <a:rPr sz="1200" dirty="0">
                <a:latin typeface="Times New Roman"/>
                <a:cs typeface="Times New Roman"/>
              </a:rPr>
              <a:t>“privado”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pelo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interpretador 	</a:t>
            </a:r>
            <a:r>
              <a:rPr sz="1200" spc="40" dirty="0">
                <a:latin typeface="Times New Roman"/>
                <a:cs typeface="Times New Roman"/>
              </a:rPr>
              <a:t>Python</a:t>
            </a:r>
            <a:endParaRPr sz="1200">
              <a:latin typeface="Times New Roman"/>
              <a:cs typeface="Times New Roman"/>
            </a:endParaRPr>
          </a:p>
          <a:p>
            <a:pPr marL="332105" marR="353060" lvl="1" indent="-123825">
              <a:lnSpc>
                <a:spcPct val="100000"/>
              </a:lnSpc>
              <a:spcBef>
                <a:spcPts val="245"/>
              </a:spcBef>
              <a:buClr>
                <a:srgbClr val="0E6EC5"/>
              </a:buClr>
              <a:buSzPct val="85000"/>
              <a:buFont typeface="DejaVu Sans"/>
              <a:buChar char="⚫"/>
              <a:tabLst>
                <a:tab pos="332105" algn="l"/>
              </a:tabLst>
            </a:pPr>
            <a:r>
              <a:rPr sz="1000" spc="10" dirty="0">
                <a:latin typeface="Times New Roman"/>
                <a:cs typeface="Times New Roman"/>
              </a:rPr>
              <a:t>Outros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45" dirty="0">
                <a:latin typeface="Times New Roman"/>
                <a:cs typeface="Times New Roman"/>
              </a:rPr>
              <a:t>métodos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cujo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55" dirty="0">
                <a:latin typeface="Times New Roman"/>
                <a:cs typeface="Times New Roman"/>
              </a:rPr>
              <a:t>nome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0" dirty="0">
                <a:latin typeface="Times New Roman"/>
                <a:cs typeface="Times New Roman"/>
              </a:rPr>
              <a:t>é</a:t>
            </a:r>
            <a:r>
              <a:rPr sz="1000" spc="10" dirty="0">
                <a:latin typeface="Times New Roman"/>
                <a:cs typeface="Times New Roman"/>
              </a:rPr>
              <a:t> iniciado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por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10" dirty="0">
                <a:latin typeface="Times New Roman"/>
                <a:cs typeface="Times New Roman"/>
              </a:rPr>
              <a:t>dois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Times New Roman"/>
                <a:cs typeface="Times New Roman"/>
              </a:rPr>
              <a:t>sublinhados</a:t>
            </a:r>
            <a:endParaRPr sz="1000">
              <a:latin typeface="Times New Roman"/>
              <a:cs typeface="Times New Roman"/>
            </a:endParaRPr>
          </a:p>
          <a:p>
            <a:pPr marL="332105" marR="21590">
              <a:lnSpc>
                <a:spcPct val="100000"/>
              </a:lnSpc>
            </a:pPr>
            <a:r>
              <a:rPr sz="1000" spc="20" dirty="0">
                <a:latin typeface="Times New Roman"/>
                <a:cs typeface="Times New Roman"/>
              </a:rPr>
              <a:t>(</a:t>
            </a:r>
            <a:r>
              <a:rPr sz="1000" b="1" u="sng" spc="28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000" b="1" u="none" spc="10" dirty="0">
                <a:latin typeface="Times New Roman"/>
                <a:cs typeface="Times New Roman"/>
              </a:rPr>
              <a:t>getY</a:t>
            </a:r>
            <a:r>
              <a:rPr sz="1000" u="none" spc="10" dirty="0">
                <a:latin typeface="Times New Roman"/>
                <a:cs typeface="Times New Roman"/>
              </a:rPr>
              <a:t>)</a:t>
            </a:r>
            <a:r>
              <a:rPr sz="1000" u="none" spc="5" dirty="0">
                <a:latin typeface="Times New Roman"/>
                <a:cs typeface="Times New Roman"/>
              </a:rPr>
              <a:t> </a:t>
            </a:r>
            <a:r>
              <a:rPr sz="1000" u="none" spc="20" dirty="0">
                <a:latin typeface="Times New Roman"/>
                <a:cs typeface="Times New Roman"/>
              </a:rPr>
              <a:t>são</a:t>
            </a:r>
            <a:r>
              <a:rPr sz="1000" u="none" spc="-40" dirty="0">
                <a:latin typeface="Times New Roman"/>
                <a:cs typeface="Times New Roman"/>
              </a:rPr>
              <a:t> </a:t>
            </a:r>
            <a:r>
              <a:rPr sz="1000" u="none" spc="20" dirty="0">
                <a:latin typeface="Times New Roman"/>
                <a:cs typeface="Times New Roman"/>
              </a:rPr>
              <a:t>considerados</a:t>
            </a:r>
            <a:r>
              <a:rPr sz="1000" u="none" dirty="0">
                <a:latin typeface="Times New Roman"/>
                <a:cs typeface="Times New Roman"/>
              </a:rPr>
              <a:t> </a:t>
            </a:r>
            <a:r>
              <a:rPr sz="1000" u="none" spc="-10" dirty="0">
                <a:latin typeface="Times New Roman"/>
                <a:cs typeface="Times New Roman"/>
              </a:rPr>
              <a:t>privados </a:t>
            </a:r>
            <a:r>
              <a:rPr sz="1000" u="none" dirty="0">
                <a:latin typeface="Times New Roman"/>
                <a:cs typeface="Times New Roman"/>
              </a:rPr>
              <a:t>e</a:t>
            </a:r>
            <a:r>
              <a:rPr sz="1000" u="none" spc="40" dirty="0">
                <a:latin typeface="Times New Roman"/>
                <a:cs typeface="Times New Roman"/>
              </a:rPr>
              <a:t> </a:t>
            </a:r>
            <a:r>
              <a:rPr sz="1000" u="none" dirty="0">
                <a:latin typeface="Times New Roman"/>
                <a:cs typeface="Times New Roman"/>
              </a:rPr>
              <a:t>não</a:t>
            </a:r>
            <a:r>
              <a:rPr sz="1000" u="none" spc="35" dirty="0">
                <a:latin typeface="Times New Roman"/>
                <a:cs typeface="Times New Roman"/>
              </a:rPr>
              <a:t> </a:t>
            </a:r>
            <a:r>
              <a:rPr sz="1000" u="none" spc="50" dirty="0">
                <a:latin typeface="Times New Roman"/>
                <a:cs typeface="Times New Roman"/>
              </a:rPr>
              <a:t>podem</a:t>
            </a:r>
            <a:r>
              <a:rPr sz="1000" u="none" spc="40" dirty="0">
                <a:latin typeface="Times New Roman"/>
                <a:cs typeface="Times New Roman"/>
              </a:rPr>
              <a:t> </a:t>
            </a:r>
            <a:r>
              <a:rPr sz="1000" u="none" dirty="0">
                <a:latin typeface="Times New Roman"/>
                <a:cs typeface="Times New Roman"/>
              </a:rPr>
              <a:t>ser</a:t>
            </a:r>
            <a:r>
              <a:rPr sz="1000" u="none" spc="5" dirty="0">
                <a:latin typeface="Times New Roman"/>
                <a:cs typeface="Times New Roman"/>
              </a:rPr>
              <a:t> </a:t>
            </a:r>
            <a:r>
              <a:rPr sz="1000" u="none" spc="-10" dirty="0">
                <a:latin typeface="Times New Roman"/>
                <a:cs typeface="Times New Roman"/>
              </a:rPr>
              <a:t>acessados diretamente</a:t>
            </a:r>
            <a:endParaRPr sz="10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71500" y="1071625"/>
            <a:ext cx="4000500" cy="2326640"/>
            <a:chOff x="571500" y="1071625"/>
            <a:chExt cx="4000500" cy="23266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50363" y="1071625"/>
              <a:ext cx="1921637" cy="146443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71500" y="2683979"/>
              <a:ext cx="3010662" cy="714070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2605532" y="847090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647" y="2862173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57500" y="1788350"/>
            <a:ext cx="1631314" cy="271780"/>
          </a:xfrm>
          <a:custGeom>
            <a:avLst/>
            <a:gdLst/>
            <a:ahLst/>
            <a:cxnLst/>
            <a:rect l="l" t="t" r="r" b="b"/>
            <a:pathLst>
              <a:path w="1631314" h="271780">
                <a:moveTo>
                  <a:pt x="0" y="271462"/>
                </a:moveTo>
                <a:lnTo>
                  <a:pt x="1631188" y="271462"/>
                </a:lnTo>
                <a:lnTo>
                  <a:pt x="1631188" y="0"/>
                </a:lnTo>
                <a:lnTo>
                  <a:pt x="0" y="0"/>
                </a:lnTo>
                <a:lnTo>
                  <a:pt x="0" y="271462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Imprimindo</a:t>
            </a:r>
            <a:r>
              <a:rPr spc="-30" dirty="0"/>
              <a:t> </a:t>
            </a:r>
            <a:r>
              <a:rPr dirty="0"/>
              <a:t>um</a:t>
            </a:r>
            <a:r>
              <a:rPr spc="-60" dirty="0"/>
              <a:t> </a:t>
            </a:r>
            <a:r>
              <a:rPr spc="-10" dirty="0"/>
              <a:t>objeto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7180"/>
            <a:ext cx="222123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Por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definição,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impressão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objeto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dirty="0">
                <a:latin typeface="Times New Roman"/>
                <a:cs typeface="Times New Roman"/>
              </a:rPr>
              <a:t> é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muito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9034" y="1321919"/>
            <a:ext cx="1597025" cy="85216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1300" spc="-10" dirty="0">
                <a:latin typeface="Times New Roman"/>
                <a:cs typeface="Times New Roman"/>
              </a:rPr>
              <a:t>informativa</a:t>
            </a:r>
            <a:endParaRPr sz="1300">
              <a:latin typeface="Times New Roman"/>
              <a:cs typeface="Times New Roman"/>
            </a:endParaRPr>
          </a:p>
          <a:p>
            <a:pPr marL="193040" marR="5080" indent="-121920" algn="just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194945" algn="l"/>
              </a:tabLst>
            </a:pPr>
            <a:r>
              <a:rPr sz="1200" spc="10" dirty="0">
                <a:latin typeface="Times New Roman"/>
                <a:cs typeface="Times New Roman"/>
              </a:rPr>
              <a:t>Basicamente,</a:t>
            </a:r>
            <a:r>
              <a:rPr sz="1200" spc="1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apenas 	</a:t>
            </a:r>
            <a:r>
              <a:rPr sz="1200" dirty="0">
                <a:latin typeface="Times New Roman"/>
                <a:cs typeface="Times New Roman"/>
              </a:rPr>
              <a:t>algumas</a:t>
            </a:r>
            <a:r>
              <a:rPr sz="1200" spc="2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informações 	técnicas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857375" y="1550161"/>
            <a:ext cx="2679065" cy="1760220"/>
            <a:chOff x="1857375" y="1550161"/>
            <a:chExt cx="2679065" cy="176022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14625" y="1550161"/>
              <a:ext cx="1821688" cy="131444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57375" y="2959836"/>
              <a:ext cx="2678938" cy="35003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743961" y="1346708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80489" y="3006597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78938" y="2586037"/>
            <a:ext cx="1631314" cy="271780"/>
          </a:xfrm>
          <a:custGeom>
            <a:avLst/>
            <a:gdLst/>
            <a:ahLst/>
            <a:cxnLst/>
            <a:rect l="l" t="t" r="r" b="b"/>
            <a:pathLst>
              <a:path w="1631314" h="271780">
                <a:moveTo>
                  <a:pt x="0" y="271462"/>
                </a:moveTo>
                <a:lnTo>
                  <a:pt x="1631188" y="271462"/>
                </a:lnTo>
                <a:lnTo>
                  <a:pt x="1631188" y="0"/>
                </a:lnTo>
                <a:lnTo>
                  <a:pt x="0" y="0"/>
                </a:lnTo>
                <a:lnTo>
                  <a:pt x="0" y="271462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Imprimindo</a:t>
            </a:r>
            <a:r>
              <a:rPr spc="-30" dirty="0"/>
              <a:t> </a:t>
            </a:r>
            <a:r>
              <a:rPr dirty="0"/>
              <a:t>um</a:t>
            </a:r>
            <a:r>
              <a:rPr spc="-60" dirty="0"/>
              <a:t> </a:t>
            </a:r>
            <a:r>
              <a:rPr spc="-10" dirty="0"/>
              <a:t>objeto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4110354" cy="1500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32385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  <a:tab pos="2637155" algn="l"/>
              </a:tabLst>
            </a:pPr>
            <a:r>
              <a:rPr sz="1300" spc="10" dirty="0">
                <a:latin typeface="Times New Roman"/>
                <a:cs typeface="Times New Roman"/>
              </a:rPr>
              <a:t>Podemos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definir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método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u="sng" spc="4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1300" b="1" u="none" spc="-25" dirty="0">
                <a:latin typeface="Times New Roman"/>
                <a:cs typeface="Times New Roman"/>
              </a:rPr>
              <a:t>str</a:t>
            </a:r>
            <a:r>
              <a:rPr sz="13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300" u="none" spc="10" dirty="0">
                <a:latin typeface="Times New Roman"/>
                <a:cs typeface="Times New Roman"/>
              </a:rPr>
              <a:t>para</a:t>
            </a:r>
            <a:r>
              <a:rPr sz="1300" u="none" spc="125" dirty="0">
                <a:latin typeface="Times New Roman"/>
                <a:cs typeface="Times New Roman"/>
              </a:rPr>
              <a:t> </a:t>
            </a:r>
            <a:r>
              <a:rPr sz="1300" u="none" spc="10" dirty="0">
                <a:latin typeface="Times New Roman"/>
                <a:cs typeface="Times New Roman"/>
              </a:rPr>
              <a:t>converter</a:t>
            </a:r>
            <a:r>
              <a:rPr sz="1300" u="none" spc="130" dirty="0">
                <a:latin typeface="Times New Roman"/>
                <a:cs typeface="Times New Roman"/>
              </a:rPr>
              <a:t> </a:t>
            </a:r>
            <a:r>
              <a:rPr sz="1300" u="none" spc="-50" dirty="0">
                <a:latin typeface="Times New Roman"/>
                <a:cs typeface="Times New Roman"/>
              </a:rPr>
              <a:t>o </a:t>
            </a:r>
            <a:r>
              <a:rPr sz="1300" u="none" dirty="0">
                <a:latin typeface="Times New Roman"/>
                <a:cs typeface="Times New Roman"/>
              </a:rPr>
              <a:t>objeto</a:t>
            </a:r>
            <a:r>
              <a:rPr sz="1300" u="none" spc="155" dirty="0">
                <a:latin typeface="Times New Roman"/>
                <a:cs typeface="Times New Roman"/>
              </a:rPr>
              <a:t> </a:t>
            </a:r>
            <a:r>
              <a:rPr sz="1300" u="none" dirty="0">
                <a:latin typeface="Times New Roman"/>
                <a:cs typeface="Times New Roman"/>
              </a:rPr>
              <a:t>para</a:t>
            </a:r>
            <a:r>
              <a:rPr sz="1300" u="none" spc="195" dirty="0">
                <a:latin typeface="Times New Roman"/>
                <a:cs typeface="Times New Roman"/>
              </a:rPr>
              <a:t> </a:t>
            </a:r>
            <a:r>
              <a:rPr sz="1300" u="none" spc="-20" dirty="0">
                <a:latin typeface="Times New Roman"/>
                <a:cs typeface="Times New Roman"/>
              </a:rPr>
              <a:t>texto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Assim,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podemos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definir o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será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impresso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sempre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o 	</a:t>
            </a:r>
            <a:r>
              <a:rPr sz="1200" dirty="0">
                <a:latin typeface="Times New Roman"/>
                <a:cs typeface="Times New Roman"/>
              </a:rPr>
              <a:t>objeto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for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impresso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método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deve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retornar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b="1" spc="40" dirty="0">
                <a:latin typeface="Times New Roman"/>
                <a:cs typeface="Times New Roman"/>
              </a:rPr>
              <a:t>string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64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Forma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geral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250188" y="2664688"/>
            <a:ext cx="1950212" cy="264312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Imprimindo</a:t>
            </a:r>
            <a:r>
              <a:rPr spc="-30" dirty="0"/>
              <a:t> </a:t>
            </a:r>
            <a:r>
              <a:rPr dirty="0"/>
              <a:t>um</a:t>
            </a:r>
            <a:r>
              <a:rPr spc="-60" dirty="0"/>
              <a:t> </a:t>
            </a:r>
            <a:r>
              <a:rPr spc="-10" dirty="0"/>
              <a:t>objeto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3209" y="1178433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3209" y="2968497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993013" y="1214373"/>
            <a:ext cx="3192780" cy="2148205"/>
            <a:chOff x="993013" y="1214373"/>
            <a:chExt cx="3192780" cy="214820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93013" y="1214373"/>
              <a:ext cx="3186049" cy="156451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93013" y="3005137"/>
              <a:ext cx="1021562" cy="357187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214374" y="1733613"/>
              <a:ext cx="2964815" cy="205104"/>
            </a:xfrm>
            <a:custGeom>
              <a:avLst/>
              <a:gdLst/>
              <a:ahLst/>
              <a:cxnLst/>
              <a:rect l="l" t="t" r="r" b="b"/>
              <a:pathLst>
                <a:path w="2964815" h="205105">
                  <a:moveTo>
                    <a:pt x="0" y="204787"/>
                  </a:moveTo>
                  <a:lnTo>
                    <a:pt x="2964688" y="204787"/>
                  </a:lnTo>
                  <a:lnTo>
                    <a:pt x="2964688" y="0"/>
                  </a:lnTo>
                  <a:lnTo>
                    <a:pt x="0" y="0"/>
                  </a:lnTo>
                  <a:lnTo>
                    <a:pt x="0" y="2047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Programação</a:t>
            </a:r>
            <a:r>
              <a:rPr spc="-125" dirty="0"/>
              <a:t> </a:t>
            </a:r>
            <a:r>
              <a:rPr spc="-10" dirty="0"/>
              <a:t>procedimental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6314"/>
            <a:ext cx="4034154" cy="184467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20" dirty="0">
                <a:latin typeface="Times New Roman"/>
                <a:cs typeface="Times New Roman"/>
              </a:rPr>
              <a:t>Também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chamada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 </a:t>
            </a:r>
            <a:r>
              <a:rPr sz="1300" spc="20" dirty="0">
                <a:latin typeface="Times New Roman"/>
                <a:cs typeface="Times New Roman"/>
              </a:rPr>
              <a:t>programação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procedural</a:t>
            </a:r>
            <a:endParaRPr sz="1300">
              <a:latin typeface="Times New Roman"/>
              <a:cs typeface="Times New Roman"/>
            </a:endParaRPr>
          </a:p>
          <a:p>
            <a:pPr marL="330200" marR="4000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30" dirty="0">
                <a:latin typeface="Times New Roman"/>
                <a:cs typeface="Times New Roman"/>
              </a:rPr>
              <a:t>Contêm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passos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computacionais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a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serem 	executados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30" dirty="0">
                <a:latin typeface="Times New Roman"/>
                <a:cs typeface="Times New Roman"/>
              </a:rPr>
              <a:t>Problemas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são decompostos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sub-</a:t>
            </a:r>
            <a:r>
              <a:rPr sz="1200" spc="-10" dirty="0">
                <a:latin typeface="Times New Roman"/>
                <a:cs typeface="Times New Roman"/>
              </a:rPr>
              <a:t>problemas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10" dirty="0">
                <a:latin typeface="Times New Roman"/>
                <a:cs typeface="Times New Roman"/>
              </a:rPr>
              <a:t>Modularização</a:t>
            </a:r>
            <a:endParaRPr sz="105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30" dirty="0">
                <a:latin typeface="Times New Roman"/>
                <a:cs typeface="Times New Roman"/>
              </a:rPr>
              <a:t>Um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programa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é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30" dirty="0">
                <a:latin typeface="Times New Roman"/>
                <a:cs typeface="Times New Roman"/>
              </a:rPr>
              <a:t>construído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definindo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funções</a:t>
            </a:r>
            <a:endParaRPr sz="105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Uma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função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pode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ser</a:t>
            </a:r>
            <a:r>
              <a:rPr sz="1050" spc="-4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chamada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10" dirty="0">
                <a:latin typeface="Times New Roman"/>
                <a:cs typeface="Times New Roman"/>
              </a:rPr>
              <a:t>a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qualquer</a:t>
            </a:r>
            <a:r>
              <a:rPr sz="1050" spc="-25" dirty="0">
                <a:latin typeface="Times New Roman"/>
                <a:cs typeface="Times New Roman"/>
              </a:rPr>
              <a:t> </a:t>
            </a:r>
            <a:r>
              <a:rPr sz="1050" spc="65" dirty="0">
                <a:latin typeface="Times New Roman"/>
                <a:cs typeface="Times New Roman"/>
              </a:rPr>
              <a:t>momento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durante</a:t>
            </a:r>
            <a:r>
              <a:rPr sz="1050" spc="-3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a </a:t>
            </a:r>
            <a:r>
              <a:rPr sz="1050" spc="10" dirty="0">
                <a:latin typeface="Times New Roman"/>
                <a:cs typeface="Times New Roman"/>
              </a:rPr>
              <a:t>execução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do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programa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4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70" dirty="0">
                <a:latin typeface="Times New Roman"/>
                <a:cs typeface="Times New Roman"/>
              </a:rPr>
              <a:t>A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ênfase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está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nas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operações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desenvolvidas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Comparando</a:t>
            </a:r>
            <a:r>
              <a:rPr spc="-80" dirty="0"/>
              <a:t> </a:t>
            </a:r>
            <a:r>
              <a:rPr spc="-10" dirty="0"/>
              <a:t>objetos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3966210" cy="1228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1752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10" dirty="0">
                <a:latin typeface="Times New Roman"/>
                <a:cs typeface="Times New Roman"/>
              </a:rPr>
              <a:t>Comparar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dois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objetos</a:t>
            </a:r>
            <a:r>
              <a:rPr sz="1300" spc="9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é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tarefa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tão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simples </a:t>
            </a:r>
            <a:r>
              <a:rPr sz="1300" spc="65" dirty="0">
                <a:latin typeface="Times New Roman"/>
                <a:cs typeface="Times New Roman"/>
              </a:rPr>
              <a:t>quanto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possa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parecer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Por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definição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operador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==</a:t>
            </a:r>
            <a:r>
              <a:rPr sz="1200" b="1" spc="7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testa se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dois </a:t>
            </a:r>
            <a:r>
              <a:rPr sz="1200" spc="40" dirty="0">
                <a:latin typeface="Times New Roman"/>
                <a:cs typeface="Times New Roman"/>
              </a:rPr>
              <a:t>argumentos 	</a:t>
            </a:r>
            <a:r>
              <a:rPr sz="1200" dirty="0">
                <a:latin typeface="Times New Roman"/>
                <a:cs typeface="Times New Roman"/>
              </a:rPr>
              <a:t>são 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 marL="330200" marR="9207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60" dirty="0">
                <a:latin typeface="Times New Roman"/>
                <a:cs typeface="Times New Roman"/>
              </a:rPr>
              <a:t>Nenhuma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comparação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entre</a:t>
            </a:r>
            <a:r>
              <a:rPr sz="1200" spc="20" dirty="0">
                <a:latin typeface="Times New Roman"/>
                <a:cs typeface="Times New Roman"/>
              </a:rPr>
              <a:t> 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atributos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objetos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é 	</a:t>
            </a:r>
            <a:r>
              <a:rPr sz="1200" spc="-10" dirty="0">
                <a:latin typeface="Times New Roman"/>
                <a:cs typeface="Times New Roman"/>
              </a:rPr>
              <a:t>realizada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6154" y="510666"/>
            <a:ext cx="2830830" cy="595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965"/>
              </a:lnSpc>
              <a:spcBef>
                <a:spcPts val="95"/>
              </a:spcBef>
            </a:pPr>
            <a:r>
              <a:rPr spc="-10" dirty="0"/>
              <a:t>Comparando</a:t>
            </a:r>
            <a:r>
              <a:rPr spc="-80" dirty="0"/>
              <a:t> </a:t>
            </a:r>
            <a:r>
              <a:rPr spc="-10" dirty="0"/>
              <a:t>objetos</a:t>
            </a:r>
          </a:p>
          <a:p>
            <a:pPr marR="5080" algn="r">
              <a:lnSpc>
                <a:spcPts val="1525"/>
              </a:lnSpc>
            </a:pPr>
            <a:r>
              <a:rPr sz="1300" spc="-10" dirty="0">
                <a:solidFill>
                  <a:srgbClr val="000000"/>
                </a:solidFill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47797" y="2286126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1899" y="1490662"/>
            <a:ext cx="4153535" cy="1688464"/>
          </a:xfrm>
          <a:custGeom>
            <a:avLst/>
            <a:gdLst/>
            <a:ahLst/>
            <a:cxnLst/>
            <a:rect l="l" t="t" r="r" b="b"/>
            <a:pathLst>
              <a:path w="4153535" h="1688464">
                <a:moveTo>
                  <a:pt x="0" y="357187"/>
                </a:moveTo>
                <a:lnTo>
                  <a:pt x="892975" y="357187"/>
                </a:lnTo>
                <a:lnTo>
                  <a:pt x="892975" y="0"/>
                </a:lnTo>
                <a:lnTo>
                  <a:pt x="0" y="0"/>
                </a:lnTo>
                <a:lnTo>
                  <a:pt x="0" y="357187"/>
                </a:lnTo>
                <a:close/>
              </a:path>
              <a:path w="4153535" h="1688464">
                <a:moveTo>
                  <a:pt x="2867101" y="1688274"/>
                </a:moveTo>
                <a:lnTo>
                  <a:pt x="4152976" y="1688274"/>
                </a:lnTo>
                <a:lnTo>
                  <a:pt x="4152976" y="1331087"/>
                </a:lnTo>
                <a:lnTo>
                  <a:pt x="2867101" y="1331087"/>
                </a:lnTo>
                <a:lnTo>
                  <a:pt x="2867101" y="1688274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Comparando</a:t>
            </a:r>
            <a:r>
              <a:rPr spc="-80" dirty="0"/>
              <a:t> </a:t>
            </a:r>
            <a:r>
              <a:rPr spc="-10" dirty="0"/>
              <a:t>objetos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821688" y="2464599"/>
            <a:ext cx="714375" cy="714375"/>
          </a:xfrm>
          <a:prstGeom prst="rect">
            <a:avLst/>
          </a:prstGeom>
          <a:solidFill>
            <a:srgbClr val="0E6EC5"/>
          </a:solidFill>
          <a:ln w="12700">
            <a:solidFill>
              <a:srgbClr val="085091"/>
            </a:solidFill>
          </a:ln>
        </p:spPr>
        <p:txBody>
          <a:bodyPr vert="horz" wrap="square" lIns="0" tIns="166370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1310"/>
              </a:spcBef>
            </a:pPr>
            <a:r>
              <a:rPr sz="12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12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12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95580">
              <a:lnSpc>
                <a:spcPct val="100000"/>
              </a:lnSpc>
            </a:pPr>
            <a:r>
              <a:rPr sz="12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2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12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3250" y="2464599"/>
            <a:ext cx="714375" cy="714375"/>
          </a:xfrm>
          <a:prstGeom prst="rect">
            <a:avLst/>
          </a:prstGeom>
          <a:solidFill>
            <a:srgbClr val="0E6EC5"/>
          </a:solidFill>
          <a:ln w="12700">
            <a:solidFill>
              <a:srgbClr val="085091"/>
            </a:solidFill>
          </a:ln>
        </p:spPr>
        <p:txBody>
          <a:bodyPr vert="horz" wrap="square" lIns="0" tIns="166370" rIns="0" bIns="0" rtlCol="0">
            <a:spAutoFit/>
          </a:bodyPr>
          <a:lstStyle/>
          <a:p>
            <a:pPr marL="199390">
              <a:lnSpc>
                <a:spcPct val="100000"/>
              </a:lnSpc>
              <a:spcBef>
                <a:spcPts val="1310"/>
              </a:spcBef>
            </a:pPr>
            <a:r>
              <a:rPr sz="12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sz="12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12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96215">
              <a:lnSpc>
                <a:spcPct val="100000"/>
              </a:lnSpc>
            </a:pPr>
            <a:r>
              <a:rPr sz="1200" b="1" spc="-135" dirty="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sz="1200" b="1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FFFFFF"/>
                </a:solidFill>
                <a:latin typeface="Times New Roman"/>
                <a:cs typeface="Times New Roman"/>
              </a:rPr>
              <a:t>=</a:t>
            </a:r>
            <a:r>
              <a:rPr sz="12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200" b="1" spc="-50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78562" y="2357399"/>
            <a:ext cx="892975" cy="39291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61874" y="926314"/>
            <a:ext cx="3890645" cy="133731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No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exemplo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anterior</a:t>
            </a:r>
            <a:endParaRPr sz="1300">
              <a:latin typeface="Times New Roman"/>
              <a:cs typeface="Times New Roman"/>
            </a:endParaRPr>
          </a:p>
          <a:p>
            <a:pPr marL="330200" marR="641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Temos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2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objetos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diferentes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(instâncias)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com 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mesmo 	</a:t>
            </a:r>
            <a:r>
              <a:rPr sz="1200" spc="40" dirty="0">
                <a:latin typeface="Times New Roman"/>
                <a:cs typeface="Times New Roman"/>
              </a:rPr>
              <a:t>conteúdo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140" dirty="0">
                <a:latin typeface="Times New Roman"/>
                <a:cs typeface="Times New Roman"/>
              </a:rPr>
              <a:t> </a:t>
            </a:r>
            <a:r>
              <a:rPr sz="1200" spc="-60" dirty="0">
                <a:latin typeface="Times New Roman"/>
                <a:cs typeface="Times New Roman"/>
              </a:rPr>
              <a:t>3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referências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diferentes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esses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objetos.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b="1" spc="-65" dirty="0">
                <a:latin typeface="Times New Roman"/>
                <a:cs typeface="Times New Roman"/>
              </a:rPr>
              <a:t>A</a:t>
            </a:r>
            <a:r>
              <a:rPr sz="1050" b="1" spc="-40" dirty="0">
                <a:latin typeface="Times New Roman"/>
                <a:cs typeface="Times New Roman"/>
              </a:rPr>
              <a:t> </a:t>
            </a:r>
            <a:r>
              <a:rPr sz="1050" b="1" spc="55" dirty="0">
                <a:latin typeface="Times New Roman"/>
                <a:cs typeface="Times New Roman"/>
              </a:rPr>
              <a:t>operação</a:t>
            </a:r>
            <a:r>
              <a:rPr sz="1050" b="1" spc="-60" dirty="0">
                <a:latin typeface="Times New Roman"/>
                <a:cs typeface="Times New Roman"/>
              </a:rPr>
              <a:t> </a:t>
            </a:r>
            <a:r>
              <a:rPr sz="1050" b="1" spc="80" dirty="0">
                <a:latin typeface="Times New Roman"/>
                <a:cs typeface="Times New Roman"/>
              </a:rPr>
              <a:t>de</a:t>
            </a:r>
            <a:r>
              <a:rPr sz="1050" b="1" spc="-70" dirty="0">
                <a:latin typeface="Times New Roman"/>
                <a:cs typeface="Times New Roman"/>
              </a:rPr>
              <a:t> </a:t>
            </a:r>
            <a:r>
              <a:rPr sz="1050" b="1" spc="50" dirty="0">
                <a:latin typeface="Times New Roman"/>
                <a:cs typeface="Times New Roman"/>
              </a:rPr>
              <a:t>atribuição</a:t>
            </a:r>
            <a:r>
              <a:rPr sz="1050" b="1" spc="-40" dirty="0">
                <a:latin typeface="Times New Roman"/>
                <a:cs typeface="Times New Roman"/>
              </a:rPr>
              <a:t> </a:t>
            </a:r>
            <a:r>
              <a:rPr sz="1050" b="1" spc="70" dirty="0">
                <a:latin typeface="Times New Roman"/>
                <a:cs typeface="Times New Roman"/>
              </a:rPr>
              <a:t>não</a:t>
            </a:r>
            <a:r>
              <a:rPr sz="1050" b="1" spc="-45" dirty="0">
                <a:latin typeface="Times New Roman"/>
                <a:cs typeface="Times New Roman"/>
              </a:rPr>
              <a:t> </a:t>
            </a:r>
            <a:r>
              <a:rPr sz="1050" b="1" dirty="0">
                <a:latin typeface="Times New Roman"/>
                <a:cs typeface="Times New Roman"/>
              </a:rPr>
              <a:t>cria</a:t>
            </a:r>
            <a:r>
              <a:rPr sz="1050" b="1" spc="-55" dirty="0">
                <a:latin typeface="Times New Roman"/>
                <a:cs typeface="Times New Roman"/>
              </a:rPr>
              <a:t> </a:t>
            </a:r>
            <a:r>
              <a:rPr sz="1050" b="1" spc="65" dirty="0">
                <a:latin typeface="Times New Roman"/>
                <a:cs typeface="Times New Roman"/>
              </a:rPr>
              <a:t>uma</a:t>
            </a:r>
            <a:r>
              <a:rPr sz="1050" b="1" spc="-55" dirty="0">
                <a:latin typeface="Times New Roman"/>
                <a:cs typeface="Times New Roman"/>
              </a:rPr>
              <a:t> </a:t>
            </a:r>
            <a:r>
              <a:rPr sz="1050" b="1" spc="55" dirty="0">
                <a:latin typeface="Times New Roman"/>
                <a:cs typeface="Times New Roman"/>
              </a:rPr>
              <a:t>cópia</a:t>
            </a:r>
            <a:r>
              <a:rPr sz="1050" b="1" spc="-55" dirty="0">
                <a:latin typeface="Times New Roman"/>
                <a:cs typeface="Times New Roman"/>
              </a:rPr>
              <a:t> </a:t>
            </a:r>
            <a:r>
              <a:rPr sz="1050" b="1" spc="80" dirty="0">
                <a:latin typeface="Times New Roman"/>
                <a:cs typeface="Times New Roman"/>
              </a:rPr>
              <a:t>do</a:t>
            </a:r>
            <a:r>
              <a:rPr sz="1050" b="1" spc="-60" dirty="0">
                <a:latin typeface="Times New Roman"/>
                <a:cs typeface="Times New Roman"/>
              </a:rPr>
              <a:t> </a:t>
            </a:r>
            <a:r>
              <a:rPr sz="1050" b="1" spc="35" dirty="0">
                <a:latin typeface="Times New Roman"/>
                <a:cs typeface="Times New Roman"/>
              </a:rPr>
              <a:t>objeto!</a:t>
            </a:r>
            <a:endParaRPr sz="1050">
              <a:latin typeface="Times New Roman"/>
              <a:cs typeface="Times New Roman"/>
            </a:endParaRPr>
          </a:p>
          <a:p>
            <a:pPr marL="1569720">
              <a:lnSpc>
                <a:spcPct val="100000"/>
              </a:lnSpc>
              <a:spcBef>
                <a:spcPts val="450"/>
              </a:spcBef>
              <a:tabLst>
                <a:tab pos="2118360" algn="l"/>
                <a:tab pos="3151505" algn="l"/>
              </a:tabLst>
            </a:pPr>
            <a:r>
              <a:rPr sz="1950" spc="-37" baseline="2136" dirty="0">
                <a:latin typeface="Times New Roman"/>
                <a:cs typeface="Times New Roman"/>
              </a:rPr>
              <a:t>p1</a:t>
            </a:r>
            <a:r>
              <a:rPr sz="1950" baseline="2136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p3</a:t>
            </a:r>
            <a:r>
              <a:rPr sz="1300" dirty="0">
                <a:latin typeface="Times New Roman"/>
                <a:cs typeface="Times New Roman"/>
              </a:rPr>
              <a:t>	</a:t>
            </a:r>
            <a:r>
              <a:rPr sz="1300" spc="-25" dirty="0">
                <a:latin typeface="Times New Roman"/>
                <a:cs typeface="Times New Roman"/>
              </a:rPr>
              <a:t>p2</a:t>
            </a:r>
            <a:endParaRPr sz="13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78562" y="2276220"/>
            <a:ext cx="3355340" cy="902969"/>
            <a:chOff x="178562" y="2276220"/>
            <a:chExt cx="3355340" cy="902969"/>
          </a:xfrm>
        </p:grpSpPr>
        <p:sp>
          <p:nvSpPr>
            <p:cNvPr id="9" name="object 9"/>
            <p:cNvSpPr/>
            <p:nvPr/>
          </p:nvSpPr>
          <p:spPr>
            <a:xfrm>
              <a:off x="1900682" y="2276220"/>
              <a:ext cx="568325" cy="188595"/>
            </a:xfrm>
            <a:custGeom>
              <a:avLst/>
              <a:gdLst/>
              <a:ahLst/>
              <a:cxnLst/>
              <a:rect l="l" t="t" r="r" b="b"/>
              <a:pathLst>
                <a:path w="568325" h="188594">
                  <a:moveTo>
                    <a:pt x="278130" y="188341"/>
                  </a:moveTo>
                  <a:lnTo>
                    <a:pt x="277190" y="186436"/>
                  </a:lnTo>
                  <a:lnTo>
                    <a:pt x="250952" y="132842"/>
                  </a:lnTo>
                  <a:lnTo>
                    <a:pt x="249161" y="129286"/>
                  </a:lnTo>
                  <a:lnTo>
                    <a:pt x="244983" y="127889"/>
                  </a:lnTo>
                  <a:lnTo>
                    <a:pt x="241427" y="129540"/>
                  </a:lnTo>
                  <a:lnTo>
                    <a:pt x="237871" y="131318"/>
                  </a:lnTo>
                  <a:lnTo>
                    <a:pt x="236334" y="135636"/>
                  </a:lnTo>
                  <a:lnTo>
                    <a:pt x="238125" y="139065"/>
                  </a:lnTo>
                  <a:lnTo>
                    <a:pt x="248373" y="159994"/>
                  </a:lnTo>
                  <a:lnTo>
                    <a:pt x="7874" y="0"/>
                  </a:lnTo>
                  <a:lnTo>
                    <a:pt x="0" y="11938"/>
                  </a:lnTo>
                  <a:lnTo>
                    <a:pt x="240360" y="171805"/>
                  </a:lnTo>
                  <a:lnTo>
                    <a:pt x="217284" y="170434"/>
                  </a:lnTo>
                  <a:lnTo>
                    <a:pt x="213347" y="170307"/>
                  </a:lnTo>
                  <a:lnTo>
                    <a:pt x="209931" y="173228"/>
                  </a:lnTo>
                  <a:lnTo>
                    <a:pt x="209410" y="181102"/>
                  </a:lnTo>
                  <a:lnTo>
                    <a:pt x="212471" y="184531"/>
                  </a:lnTo>
                  <a:lnTo>
                    <a:pt x="278130" y="188341"/>
                  </a:lnTo>
                  <a:close/>
                </a:path>
                <a:path w="568325" h="188594">
                  <a:moveTo>
                    <a:pt x="568198" y="15875"/>
                  </a:moveTo>
                  <a:lnTo>
                    <a:pt x="560578" y="3683"/>
                  </a:lnTo>
                  <a:lnTo>
                    <a:pt x="308775" y="160896"/>
                  </a:lnTo>
                  <a:lnTo>
                    <a:pt x="319659" y="140335"/>
                  </a:lnTo>
                  <a:lnTo>
                    <a:pt x="321437" y="136779"/>
                  </a:lnTo>
                  <a:lnTo>
                    <a:pt x="320167" y="132461"/>
                  </a:lnTo>
                  <a:lnTo>
                    <a:pt x="316611" y="130683"/>
                  </a:lnTo>
                  <a:lnTo>
                    <a:pt x="313182" y="128778"/>
                  </a:lnTo>
                  <a:lnTo>
                    <a:pt x="308864" y="130175"/>
                  </a:lnTo>
                  <a:lnTo>
                    <a:pt x="306959" y="133604"/>
                  </a:lnTo>
                  <a:lnTo>
                    <a:pt x="278130" y="188341"/>
                  </a:lnTo>
                  <a:lnTo>
                    <a:pt x="326720" y="186944"/>
                  </a:lnTo>
                  <a:lnTo>
                    <a:pt x="343916" y="186436"/>
                  </a:lnTo>
                  <a:lnTo>
                    <a:pt x="346964" y="183134"/>
                  </a:lnTo>
                  <a:lnTo>
                    <a:pt x="346837" y="175260"/>
                  </a:lnTo>
                  <a:lnTo>
                    <a:pt x="343535" y="172212"/>
                  </a:lnTo>
                  <a:lnTo>
                    <a:pt x="339598" y="172212"/>
                  </a:lnTo>
                  <a:lnTo>
                    <a:pt x="316471" y="172923"/>
                  </a:lnTo>
                  <a:lnTo>
                    <a:pt x="568198" y="1587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67100" y="2286380"/>
              <a:ext cx="66421" cy="17868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78562" y="2821787"/>
              <a:ext cx="1214450" cy="357187"/>
            </a:xfrm>
            <a:prstGeom prst="rect">
              <a:avLst/>
            </a:prstGeom>
          </p:spPr>
        </p:pic>
      </p:grpSp>
      <p:sp>
        <p:nvSpPr>
          <p:cNvPr id="12" name="object 12"/>
          <p:cNvSpPr txBox="1"/>
          <p:nvPr/>
        </p:nvSpPr>
        <p:spPr>
          <a:xfrm>
            <a:off x="1836166" y="3145332"/>
            <a:ext cx="7156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52006696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69157" y="3144113"/>
            <a:ext cx="66421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25" dirty="0">
                <a:latin typeface="Times New Roman"/>
                <a:cs typeface="Times New Roman"/>
              </a:rPr>
              <a:t>52223560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Comparando</a:t>
            </a:r>
            <a:r>
              <a:rPr spc="-80" dirty="0"/>
              <a:t> </a:t>
            </a:r>
            <a:r>
              <a:rPr spc="-10" dirty="0"/>
              <a:t>objetos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499998" y="1624964"/>
            <a:ext cx="3936365" cy="1790064"/>
            <a:chOff x="499998" y="1624964"/>
            <a:chExt cx="3936365" cy="1790064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9998" y="1624964"/>
              <a:ext cx="2493137" cy="17896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07563" y="2843148"/>
              <a:ext cx="1328674" cy="57150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61874" y="967180"/>
            <a:ext cx="4000500" cy="89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Para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fazer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comparação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objetos,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mais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indicado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é </a:t>
            </a:r>
            <a:r>
              <a:rPr sz="1300" spc="10" dirty="0">
                <a:latin typeface="Times New Roman"/>
                <a:cs typeface="Times New Roman"/>
              </a:rPr>
              <a:t>definir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método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10" dirty="0">
                <a:latin typeface="Times New Roman"/>
                <a:cs typeface="Times New Roman"/>
              </a:rPr>
              <a:t> classe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testar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se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dois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objetos </a:t>
            </a:r>
            <a:r>
              <a:rPr sz="1300" spc="50" dirty="0">
                <a:latin typeface="Times New Roman"/>
                <a:cs typeface="Times New Roman"/>
              </a:rPr>
              <a:t>possuem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mesmos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valores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atributos</a:t>
            </a:r>
            <a:endParaRPr sz="1300">
              <a:latin typeface="Times New Roman"/>
              <a:cs typeface="Times New Roman"/>
            </a:endParaRPr>
          </a:p>
          <a:p>
            <a:pPr marL="2749550">
              <a:lnSpc>
                <a:spcPct val="100000"/>
              </a:lnSpc>
              <a:spcBef>
                <a:spcPts val="640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41345" y="2611373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92912" y="2019299"/>
            <a:ext cx="2214880" cy="266700"/>
          </a:xfrm>
          <a:custGeom>
            <a:avLst/>
            <a:gdLst/>
            <a:ahLst/>
            <a:cxnLst/>
            <a:rect l="l" t="t" r="r" b="b"/>
            <a:pathLst>
              <a:path w="2214880" h="266700">
                <a:moveTo>
                  <a:pt x="0" y="266700"/>
                </a:moveTo>
                <a:lnTo>
                  <a:pt x="2214626" y="266700"/>
                </a:lnTo>
                <a:lnTo>
                  <a:pt x="2214626" y="0"/>
                </a:lnTo>
                <a:lnTo>
                  <a:pt x="0" y="0"/>
                </a:lnTo>
                <a:lnTo>
                  <a:pt x="0" y="266700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Cópia</a:t>
            </a:r>
            <a:r>
              <a:rPr spc="-4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spc="-10" dirty="0"/>
              <a:t>objetos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3991610" cy="14973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26352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Como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vimos, 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operação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atribuição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não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é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indica </a:t>
            </a: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criar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cópia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 </a:t>
            </a:r>
            <a:r>
              <a:rPr sz="1300" spc="85" dirty="0">
                <a:latin typeface="Times New Roman"/>
                <a:cs typeface="Times New Roman"/>
              </a:rPr>
              <a:t>um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</a:t>
            </a:r>
            <a:endParaRPr sz="1300">
              <a:latin typeface="Times New Roman"/>
              <a:cs typeface="Times New Roman"/>
            </a:endParaRPr>
          </a:p>
          <a:p>
            <a:pPr marL="330200" marR="110489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Precisamos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garantir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temos</a:t>
            </a:r>
            <a:r>
              <a:rPr sz="1200" spc="20" dirty="0">
                <a:latin typeface="Times New Roman"/>
                <a:cs typeface="Times New Roman"/>
              </a:rPr>
              <a:t> dois objetos </a:t>
            </a:r>
            <a:r>
              <a:rPr sz="1200" spc="-10" dirty="0">
                <a:latin typeface="Times New Roman"/>
                <a:cs typeface="Times New Roman"/>
              </a:rPr>
              <a:t>diferentes, 	</a:t>
            </a:r>
            <a:r>
              <a:rPr sz="1200" spc="50" dirty="0">
                <a:latin typeface="Times New Roman"/>
                <a:cs typeface="Times New Roman"/>
              </a:rPr>
              <a:t>mas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com 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conteúdo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78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225" marR="508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30" dirty="0">
                <a:latin typeface="Times New Roman"/>
                <a:cs typeface="Times New Roman"/>
              </a:rPr>
              <a:t>Uma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forma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fazer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isso</a:t>
            </a:r>
            <a:r>
              <a:rPr sz="1300" spc="-5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é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utilizando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função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-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cópia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existe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módulo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copy</a:t>
            </a:r>
            <a:r>
              <a:rPr sz="1300" b="1" spc="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Python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Cópia</a:t>
            </a:r>
            <a:r>
              <a:rPr spc="-4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spc="-10" dirty="0"/>
              <a:t>objetos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07137" y="1250060"/>
            <a:ext cx="4344035" cy="2107565"/>
            <a:chOff x="107137" y="1250060"/>
            <a:chExt cx="4344035" cy="210756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43249" y="2671698"/>
              <a:ext cx="1307338" cy="685800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137" y="1250060"/>
              <a:ext cx="2964687" cy="210743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101085" y="1250060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52394" y="2396997"/>
            <a:ext cx="4089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07137" y="1254885"/>
            <a:ext cx="4250690" cy="1960245"/>
          </a:xfrm>
          <a:custGeom>
            <a:avLst/>
            <a:gdLst/>
            <a:ahLst/>
            <a:cxnLst/>
            <a:rect l="l" t="t" r="r" b="b"/>
            <a:pathLst>
              <a:path w="4250690" h="1960245">
                <a:moveTo>
                  <a:pt x="0" y="1388365"/>
                </a:moveTo>
                <a:lnTo>
                  <a:pt x="1071575" y="1388365"/>
                </a:lnTo>
                <a:lnTo>
                  <a:pt x="1071575" y="1264538"/>
                </a:lnTo>
                <a:lnTo>
                  <a:pt x="0" y="1264538"/>
                </a:lnTo>
                <a:lnTo>
                  <a:pt x="0" y="1388365"/>
                </a:lnTo>
                <a:close/>
              </a:path>
              <a:path w="4250690" h="1960245">
                <a:moveTo>
                  <a:pt x="0" y="123826"/>
                </a:moveTo>
                <a:lnTo>
                  <a:pt x="1071575" y="123826"/>
                </a:lnTo>
                <a:lnTo>
                  <a:pt x="1071575" y="0"/>
                </a:lnTo>
                <a:lnTo>
                  <a:pt x="0" y="0"/>
                </a:lnTo>
                <a:lnTo>
                  <a:pt x="0" y="123826"/>
                </a:lnTo>
                <a:close/>
              </a:path>
              <a:path w="4250690" h="1960245">
                <a:moveTo>
                  <a:pt x="3036112" y="1959865"/>
                </a:moveTo>
                <a:lnTo>
                  <a:pt x="4250562" y="1959865"/>
                </a:lnTo>
                <a:lnTo>
                  <a:pt x="4250562" y="1745552"/>
                </a:lnTo>
                <a:lnTo>
                  <a:pt x="3036112" y="1745552"/>
                </a:lnTo>
                <a:lnTo>
                  <a:pt x="3036112" y="1959865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Cópia</a:t>
            </a:r>
            <a:r>
              <a:rPr spc="-4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spc="-10" dirty="0"/>
              <a:t>objetos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3777615" cy="8255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177165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função</a:t>
            </a:r>
            <a:r>
              <a:rPr sz="1300" spc="204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copy.copy()</a:t>
            </a:r>
            <a:r>
              <a:rPr sz="1300" b="1" spc="25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permite</a:t>
            </a:r>
            <a:r>
              <a:rPr sz="1300" spc="1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duplicar</a:t>
            </a:r>
            <a:r>
              <a:rPr sz="1300" spc="135" dirty="0">
                <a:latin typeface="Times New Roman"/>
                <a:cs typeface="Times New Roman"/>
              </a:rPr>
              <a:t> </a:t>
            </a:r>
            <a:r>
              <a:rPr sz="1300" spc="40" dirty="0">
                <a:latin typeface="Times New Roman"/>
                <a:cs typeface="Times New Roman"/>
              </a:rPr>
              <a:t>qualquer </a:t>
            </a:r>
            <a:r>
              <a:rPr sz="1300" spc="-10" dirty="0">
                <a:latin typeface="Times New Roman"/>
                <a:cs typeface="Times New Roman"/>
              </a:rPr>
              <a:t>objeto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-85" dirty="0">
                <a:latin typeface="Times New Roman"/>
                <a:cs typeface="Times New Roman"/>
              </a:rPr>
              <a:t>p1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p2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representam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mais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ponto,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são 	</a:t>
            </a:r>
            <a:r>
              <a:rPr sz="1200" spc="10" dirty="0">
                <a:latin typeface="Times New Roman"/>
                <a:cs typeface="Times New Roman"/>
              </a:rPr>
              <a:t>objetos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diferentes.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Mas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eles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contem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dados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874" y="2245232"/>
            <a:ext cx="4015740" cy="8261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Infelizmente, o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método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copy()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faz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somente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b="1" i="1" spc="-55" dirty="0">
                <a:latin typeface="Georgia"/>
                <a:cs typeface="Georgia"/>
              </a:rPr>
              <a:t>cópia </a:t>
            </a:r>
            <a:r>
              <a:rPr sz="1300" b="1" i="1" spc="-80" dirty="0">
                <a:latin typeface="Georgia"/>
                <a:cs typeface="Georgia"/>
              </a:rPr>
              <a:t>superficial</a:t>
            </a:r>
            <a:r>
              <a:rPr sz="1300" b="1" i="1" dirty="0">
                <a:latin typeface="Georgia"/>
                <a:cs typeface="Georgia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Esse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método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é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capaz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copiar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objetos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embutidos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spc="60" dirty="0">
                <a:latin typeface="Times New Roman"/>
                <a:cs typeface="Times New Roman"/>
              </a:rPr>
              <a:t>dentro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outros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objetos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657225" y="1785962"/>
            <a:ext cx="3200400" cy="321945"/>
            <a:chOff x="657225" y="1785962"/>
            <a:chExt cx="3200400" cy="32194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50286" y="1821713"/>
              <a:ext cx="1307338" cy="250037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7225" y="1785962"/>
              <a:ext cx="1107287" cy="32147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Cópia</a:t>
            </a:r>
            <a:r>
              <a:rPr spc="-4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spc="-10" dirty="0"/>
              <a:t>objetos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9349" y="1571624"/>
            <a:ext cx="4525010" cy="1786255"/>
            <a:chOff x="29349" y="1571624"/>
            <a:chExt cx="4525010" cy="178625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162" y="1571624"/>
              <a:ext cx="3957193" cy="178600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32506" y="2643161"/>
              <a:ext cx="2021713" cy="678649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5699" y="2157412"/>
              <a:ext cx="4466590" cy="826769"/>
            </a:xfrm>
            <a:custGeom>
              <a:avLst/>
              <a:gdLst/>
              <a:ahLst/>
              <a:cxnLst/>
              <a:rect l="l" t="t" r="r" b="b"/>
              <a:pathLst>
                <a:path w="4466590" h="826769">
                  <a:moveTo>
                    <a:pt x="0" y="628713"/>
                  </a:moveTo>
                  <a:lnTo>
                    <a:pt x="1071575" y="628713"/>
                  </a:lnTo>
                  <a:lnTo>
                    <a:pt x="1071575" y="378675"/>
                  </a:lnTo>
                  <a:lnTo>
                    <a:pt x="0" y="378675"/>
                  </a:lnTo>
                  <a:lnTo>
                    <a:pt x="0" y="628713"/>
                  </a:lnTo>
                  <a:close/>
                </a:path>
                <a:path w="4466590" h="826769">
                  <a:moveTo>
                    <a:pt x="3925684" y="826325"/>
                  </a:moveTo>
                  <a:lnTo>
                    <a:pt x="4466234" y="826325"/>
                  </a:lnTo>
                  <a:lnTo>
                    <a:pt x="4466234" y="576287"/>
                  </a:lnTo>
                  <a:lnTo>
                    <a:pt x="3925684" y="576287"/>
                  </a:lnTo>
                  <a:lnTo>
                    <a:pt x="3925684" y="826325"/>
                  </a:lnTo>
                  <a:close/>
                </a:path>
                <a:path w="4466590" h="826769">
                  <a:moveTo>
                    <a:pt x="428612" y="128587"/>
                  </a:moveTo>
                  <a:lnTo>
                    <a:pt x="1678774" y="128587"/>
                  </a:lnTo>
                  <a:lnTo>
                    <a:pt x="1678774" y="0"/>
                  </a:lnTo>
                  <a:lnTo>
                    <a:pt x="428612" y="0"/>
                  </a:lnTo>
                  <a:lnTo>
                    <a:pt x="428612" y="1285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pc="50" dirty="0"/>
              <a:t>Tentando</a:t>
            </a:r>
            <a:r>
              <a:rPr spc="15" dirty="0"/>
              <a:t> </a:t>
            </a:r>
            <a:r>
              <a:rPr dirty="0"/>
              <a:t>copiar</a:t>
            </a:r>
            <a:r>
              <a:rPr spc="5" dirty="0"/>
              <a:t> </a:t>
            </a:r>
            <a:r>
              <a:rPr spc="90" dirty="0"/>
              <a:t>um</a:t>
            </a:r>
            <a:r>
              <a:rPr spc="10" dirty="0"/>
              <a:t> </a:t>
            </a:r>
            <a:r>
              <a:rPr dirty="0"/>
              <a:t>objeto</a:t>
            </a:r>
            <a:r>
              <a:rPr spc="50" dirty="0"/>
              <a:t> </a:t>
            </a:r>
            <a:r>
              <a:rPr b="1" spc="60" dirty="0">
                <a:latin typeface="Times New Roman"/>
                <a:cs typeface="Times New Roman"/>
              </a:rPr>
              <a:t>lista</a:t>
            </a:r>
            <a:r>
              <a:rPr b="1" spc="20" dirty="0">
                <a:latin typeface="Times New Roman"/>
                <a:cs typeface="Times New Roman"/>
              </a:rPr>
              <a:t> </a:t>
            </a:r>
            <a:r>
              <a:rPr spc="60" dirty="0"/>
              <a:t>de</a:t>
            </a:r>
            <a:r>
              <a:rPr dirty="0"/>
              <a:t> </a:t>
            </a:r>
            <a:r>
              <a:rPr spc="60" dirty="0"/>
              <a:t>dentro</a:t>
            </a:r>
            <a:r>
              <a:rPr spc="15" dirty="0"/>
              <a:t> </a:t>
            </a:r>
            <a:r>
              <a:rPr spc="60" dirty="0"/>
              <a:t>do</a:t>
            </a:r>
            <a:r>
              <a:rPr dirty="0"/>
              <a:t> </a:t>
            </a:r>
            <a:r>
              <a:rPr spc="-10" dirty="0"/>
              <a:t>objeto</a:t>
            </a:r>
          </a:p>
          <a:p>
            <a:pPr marL="149225">
              <a:lnSpc>
                <a:spcPct val="100000"/>
              </a:lnSpc>
            </a:pPr>
            <a:r>
              <a:rPr b="1" spc="55" dirty="0">
                <a:latin typeface="Times New Roman"/>
                <a:cs typeface="Times New Roman"/>
              </a:rPr>
              <a:t>Ponto</a:t>
            </a:r>
            <a:r>
              <a:rPr spc="55" dirty="0"/>
              <a:t>:</a:t>
            </a:r>
            <a:r>
              <a:rPr spc="114" dirty="0"/>
              <a:t> </a:t>
            </a:r>
            <a:r>
              <a:rPr spc="60" dirty="0"/>
              <a:t>mesma</a:t>
            </a:r>
            <a:r>
              <a:rPr spc="55" dirty="0"/>
              <a:t> </a:t>
            </a:r>
            <a:r>
              <a:rPr dirty="0"/>
              <a:t>lista</a:t>
            </a:r>
            <a:r>
              <a:rPr spc="15" dirty="0"/>
              <a:t> </a:t>
            </a:r>
            <a:r>
              <a:rPr spc="65" dirty="0"/>
              <a:t>em</a:t>
            </a:r>
            <a:r>
              <a:rPr spc="45" dirty="0"/>
              <a:t> </a:t>
            </a:r>
            <a:r>
              <a:rPr dirty="0"/>
              <a:t>objetos</a:t>
            </a:r>
            <a:r>
              <a:rPr spc="35" dirty="0"/>
              <a:t> </a:t>
            </a:r>
            <a:r>
              <a:rPr spc="-10" dirty="0"/>
              <a:t>diferentes!!</a:t>
            </a:r>
          </a:p>
          <a:p>
            <a:pPr>
              <a:lnSpc>
                <a:spcPct val="100000"/>
              </a:lnSpc>
              <a:spcBef>
                <a:spcPts val="170"/>
              </a:spcBef>
            </a:pPr>
            <a:endParaRPr spc="-10" dirty="0"/>
          </a:p>
          <a:p>
            <a:pPr marR="383540" algn="r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Exemplo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152394" y="2504007"/>
            <a:ext cx="4095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Cópia</a:t>
            </a:r>
            <a:r>
              <a:rPr spc="-4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spc="-10" dirty="0"/>
              <a:t>objetos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3908425" cy="17005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5244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Nesse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caso,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precisamos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105" dirty="0">
                <a:latin typeface="Times New Roman"/>
                <a:cs typeface="Times New Roman"/>
              </a:rPr>
              <a:t> </a:t>
            </a:r>
            <a:r>
              <a:rPr sz="1300" b="1" i="1" spc="-95" dirty="0">
                <a:latin typeface="Georgia"/>
                <a:cs typeface="Georgia"/>
              </a:rPr>
              <a:t>cópia</a:t>
            </a:r>
            <a:r>
              <a:rPr sz="1300" b="1" i="1" spc="95" dirty="0">
                <a:latin typeface="Georgia"/>
                <a:cs typeface="Georgia"/>
              </a:rPr>
              <a:t> </a:t>
            </a:r>
            <a:r>
              <a:rPr sz="1300" b="1" i="1" spc="-110" dirty="0">
                <a:latin typeface="Georgia"/>
                <a:cs typeface="Georgia"/>
              </a:rPr>
              <a:t>profunda</a:t>
            </a:r>
            <a:r>
              <a:rPr sz="1300" b="1" i="1" spc="90" dirty="0">
                <a:latin typeface="Georgia"/>
                <a:cs typeface="Georgia"/>
              </a:rPr>
              <a:t> </a:t>
            </a:r>
            <a:r>
              <a:rPr sz="1300" spc="-25" dirty="0">
                <a:latin typeface="Times New Roman"/>
                <a:cs typeface="Times New Roman"/>
              </a:rPr>
              <a:t>dos </a:t>
            </a:r>
            <a:r>
              <a:rPr sz="1300" spc="40" dirty="0">
                <a:latin typeface="Times New Roman"/>
                <a:cs typeface="Times New Roman"/>
              </a:rPr>
              <a:t>dados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Precisamos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copiar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todos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níveis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640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30" dirty="0">
                <a:latin typeface="Times New Roman"/>
                <a:cs typeface="Times New Roman"/>
              </a:rPr>
              <a:t>Uma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forma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fazer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isso</a:t>
            </a:r>
            <a:r>
              <a:rPr sz="1300" spc="-4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é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utilizando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função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de</a:t>
            </a:r>
            <a:endParaRPr sz="1300">
              <a:latin typeface="Times New Roman"/>
              <a:cs typeface="Times New Roman"/>
            </a:endParaRPr>
          </a:p>
          <a:p>
            <a:pPr marL="149225">
              <a:lnSpc>
                <a:spcPct val="100000"/>
              </a:lnSpc>
            </a:pPr>
            <a:r>
              <a:rPr sz="1300" b="1" spc="60" dirty="0">
                <a:latin typeface="Times New Roman"/>
                <a:cs typeface="Times New Roman"/>
              </a:rPr>
              <a:t>deepcopy()</a:t>
            </a:r>
            <a:r>
              <a:rPr sz="1300" spc="60" dirty="0">
                <a:latin typeface="Times New Roman"/>
                <a:cs typeface="Times New Roman"/>
              </a:rPr>
              <a:t>,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também</a:t>
            </a:r>
            <a:r>
              <a:rPr sz="1300" spc="-4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módulo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b="1" spc="50" dirty="0">
                <a:latin typeface="Times New Roman"/>
                <a:cs typeface="Times New Roman"/>
              </a:rPr>
              <a:t>copy</a:t>
            </a:r>
            <a:r>
              <a:rPr sz="1300" b="1" spc="-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Python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Esse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método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copia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somente</a:t>
            </a:r>
            <a:r>
              <a:rPr sz="1200" dirty="0">
                <a:latin typeface="Times New Roman"/>
                <a:cs typeface="Times New Roman"/>
              </a:rPr>
              <a:t> o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objeto,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mas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também 	todo</a:t>
            </a:r>
            <a:r>
              <a:rPr sz="1200" spc="10" dirty="0">
                <a:latin typeface="Times New Roman"/>
                <a:cs typeface="Times New Roman"/>
              </a:rPr>
              <a:t> 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qualquer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objeto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embutido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neste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Cópia</a:t>
            </a:r>
            <a:r>
              <a:rPr spc="-40" dirty="0"/>
              <a:t> </a:t>
            </a:r>
            <a:r>
              <a:rPr dirty="0"/>
              <a:t>de</a:t>
            </a:r>
            <a:r>
              <a:rPr spc="-40" dirty="0"/>
              <a:t> </a:t>
            </a:r>
            <a:r>
              <a:rPr spc="-10" dirty="0"/>
              <a:t>objetos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35699" y="1436750"/>
            <a:ext cx="4465320" cy="1957070"/>
            <a:chOff x="35699" y="1436750"/>
            <a:chExt cx="4465320" cy="1957070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5699" y="1436750"/>
              <a:ext cx="4107687" cy="188506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464561" y="2714662"/>
              <a:ext cx="2035937" cy="67864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pc="50" dirty="0"/>
              <a:t>Tentando</a:t>
            </a:r>
            <a:r>
              <a:rPr spc="15" dirty="0"/>
              <a:t> </a:t>
            </a:r>
            <a:r>
              <a:rPr dirty="0"/>
              <a:t>copiar</a:t>
            </a:r>
            <a:r>
              <a:rPr spc="5" dirty="0"/>
              <a:t> </a:t>
            </a:r>
            <a:r>
              <a:rPr spc="90" dirty="0"/>
              <a:t>um</a:t>
            </a:r>
            <a:r>
              <a:rPr spc="10" dirty="0"/>
              <a:t> </a:t>
            </a:r>
            <a:r>
              <a:rPr dirty="0"/>
              <a:t>objeto</a:t>
            </a:r>
            <a:r>
              <a:rPr spc="50" dirty="0"/>
              <a:t> </a:t>
            </a:r>
            <a:r>
              <a:rPr b="1" spc="60" dirty="0">
                <a:latin typeface="Times New Roman"/>
                <a:cs typeface="Times New Roman"/>
              </a:rPr>
              <a:t>lista</a:t>
            </a:r>
            <a:r>
              <a:rPr b="1" spc="20" dirty="0">
                <a:latin typeface="Times New Roman"/>
                <a:cs typeface="Times New Roman"/>
              </a:rPr>
              <a:t> </a:t>
            </a:r>
            <a:r>
              <a:rPr spc="60" dirty="0"/>
              <a:t>de</a:t>
            </a:r>
            <a:r>
              <a:rPr dirty="0"/>
              <a:t> </a:t>
            </a:r>
            <a:r>
              <a:rPr spc="60" dirty="0"/>
              <a:t>dentro</a:t>
            </a:r>
            <a:r>
              <a:rPr spc="15" dirty="0"/>
              <a:t> </a:t>
            </a:r>
            <a:r>
              <a:rPr spc="60" dirty="0"/>
              <a:t>do</a:t>
            </a:r>
            <a:r>
              <a:rPr dirty="0"/>
              <a:t> </a:t>
            </a:r>
            <a:r>
              <a:rPr spc="-10" dirty="0"/>
              <a:t>objeto</a:t>
            </a:r>
          </a:p>
          <a:p>
            <a:pPr marL="149225">
              <a:lnSpc>
                <a:spcPct val="100000"/>
              </a:lnSpc>
            </a:pPr>
            <a:r>
              <a:rPr b="1" spc="55" dirty="0">
                <a:latin typeface="Times New Roman"/>
                <a:cs typeface="Times New Roman"/>
              </a:rPr>
              <a:t>Ponto</a:t>
            </a:r>
            <a:r>
              <a:rPr spc="55" dirty="0"/>
              <a:t>:</a:t>
            </a:r>
            <a:r>
              <a:rPr spc="100" dirty="0"/>
              <a:t> </a:t>
            </a:r>
            <a:r>
              <a:rPr dirty="0"/>
              <a:t>lista</a:t>
            </a:r>
            <a:r>
              <a:rPr spc="5" dirty="0"/>
              <a:t> </a:t>
            </a:r>
            <a:r>
              <a:rPr spc="-10" dirty="0"/>
              <a:t>diferentes!!</a:t>
            </a:r>
          </a:p>
          <a:p>
            <a:pPr marR="383540" algn="r">
              <a:lnSpc>
                <a:spcPct val="100000"/>
              </a:lnSpc>
              <a:spcBef>
                <a:spcPts val="825"/>
              </a:spcBef>
            </a:pPr>
            <a:r>
              <a:rPr spc="-10" dirty="0"/>
              <a:t>Exemplo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3152394" y="2504007"/>
            <a:ext cx="4095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699" y="2050224"/>
            <a:ext cx="4398645" cy="1005205"/>
          </a:xfrm>
          <a:custGeom>
            <a:avLst/>
            <a:gdLst/>
            <a:ahLst/>
            <a:cxnLst/>
            <a:rect l="l" t="t" r="r" b="b"/>
            <a:pathLst>
              <a:path w="4398645" h="1005205">
                <a:moveTo>
                  <a:pt x="0" y="652462"/>
                </a:moveTo>
                <a:lnTo>
                  <a:pt x="1178725" y="652462"/>
                </a:lnTo>
                <a:lnTo>
                  <a:pt x="1178725" y="402424"/>
                </a:lnTo>
                <a:lnTo>
                  <a:pt x="0" y="402424"/>
                </a:lnTo>
                <a:lnTo>
                  <a:pt x="0" y="652462"/>
                </a:lnTo>
                <a:close/>
              </a:path>
              <a:path w="4398645" h="1005205">
                <a:moveTo>
                  <a:pt x="3857612" y="1004887"/>
                </a:moveTo>
                <a:lnTo>
                  <a:pt x="4398162" y="1004887"/>
                </a:lnTo>
                <a:lnTo>
                  <a:pt x="4398162" y="754849"/>
                </a:lnTo>
                <a:lnTo>
                  <a:pt x="3857612" y="754849"/>
                </a:lnTo>
                <a:lnTo>
                  <a:pt x="3857612" y="1004887"/>
                </a:lnTo>
                <a:close/>
              </a:path>
              <a:path w="4398645" h="1005205">
                <a:moveTo>
                  <a:pt x="414388" y="128587"/>
                </a:moveTo>
                <a:lnTo>
                  <a:pt x="1714614" y="128587"/>
                </a:lnTo>
                <a:lnTo>
                  <a:pt x="1714614" y="0"/>
                </a:lnTo>
                <a:lnTo>
                  <a:pt x="414388" y="0"/>
                </a:lnTo>
                <a:lnTo>
                  <a:pt x="414388" y="128587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Programação</a:t>
            </a:r>
            <a:r>
              <a:rPr spc="-100" dirty="0"/>
              <a:t> </a:t>
            </a:r>
            <a:r>
              <a:rPr spc="-10" dirty="0"/>
              <a:t>orientada</a:t>
            </a:r>
            <a:r>
              <a:rPr spc="-105" dirty="0"/>
              <a:t> </a:t>
            </a:r>
            <a:r>
              <a:rPr spc="-50" dirty="0"/>
              <a:t>a </a:t>
            </a:r>
            <a:r>
              <a:rPr spc="-10" dirty="0"/>
              <a:t>objetos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5362"/>
            <a:ext cx="3949065" cy="1764664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10" dirty="0">
                <a:latin typeface="Times New Roman"/>
                <a:cs typeface="Times New Roman"/>
              </a:rPr>
              <a:t>Trabalha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com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conceito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classe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e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objeto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Dados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e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operações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são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agregadas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entidades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chamadas 	objetos</a:t>
            </a:r>
            <a:endParaRPr sz="1200">
              <a:latin typeface="Times New Roman"/>
              <a:cs typeface="Times New Roman"/>
            </a:endParaRPr>
          </a:p>
          <a:p>
            <a:pPr marL="330200" marR="4699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30" dirty="0">
                <a:latin typeface="Times New Roman"/>
                <a:cs typeface="Times New Roman"/>
              </a:rPr>
              <a:t>Problemas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são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decompostos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em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objetos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interagem 	</a:t>
            </a:r>
            <a:r>
              <a:rPr sz="1200" spc="55" dirty="0">
                <a:latin typeface="Times New Roman"/>
                <a:cs typeface="Times New Roman"/>
              </a:rPr>
              <a:t>entre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spc="-35" dirty="0">
                <a:latin typeface="Times New Roman"/>
                <a:cs typeface="Times New Roman"/>
              </a:rPr>
              <a:t>si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Cada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objeto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é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unidade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software</a:t>
            </a:r>
            <a:endParaRPr sz="12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2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70" dirty="0">
                <a:latin typeface="Times New Roman"/>
                <a:cs typeface="Times New Roman"/>
              </a:rPr>
              <a:t>A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ênfase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está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70" dirty="0">
                <a:latin typeface="Times New Roman"/>
                <a:cs typeface="Times New Roman"/>
              </a:rPr>
              <a:t>na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interação</a:t>
            </a:r>
            <a:endParaRPr sz="1300">
              <a:latin typeface="Times New Roman"/>
              <a:cs typeface="Times New Roman"/>
            </a:endParaRPr>
          </a:p>
          <a:p>
            <a:pPr marL="149860" indent="-139700">
              <a:lnSpc>
                <a:spcPct val="100000"/>
              </a:lnSpc>
              <a:spcBef>
                <a:spcPts val="31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b="1" dirty="0">
                <a:latin typeface="Times New Roman"/>
                <a:cs typeface="Times New Roman"/>
              </a:rPr>
              <a:t>Forma</a:t>
            </a:r>
            <a:r>
              <a:rPr sz="1300" b="1" spc="2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geral</a:t>
            </a:r>
            <a:r>
              <a:rPr sz="1300" b="1" spc="80" dirty="0">
                <a:latin typeface="Times New Roman"/>
                <a:cs typeface="Times New Roman"/>
              </a:rPr>
              <a:t> </a:t>
            </a:r>
            <a:r>
              <a:rPr sz="1300" b="1" spc="114" dirty="0">
                <a:latin typeface="Times New Roman"/>
                <a:cs typeface="Times New Roman"/>
              </a:rPr>
              <a:t>em</a:t>
            </a:r>
            <a:r>
              <a:rPr sz="1300" b="1" spc="95" dirty="0">
                <a:latin typeface="Times New Roman"/>
                <a:cs typeface="Times New Roman"/>
              </a:rPr>
              <a:t> </a:t>
            </a:r>
            <a:r>
              <a:rPr sz="1300" b="1" spc="55" dirty="0">
                <a:latin typeface="Times New Roman"/>
                <a:cs typeface="Times New Roman"/>
              </a:rPr>
              <a:t>Python</a:t>
            </a:r>
            <a:endParaRPr sz="13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64436" y="2750413"/>
            <a:ext cx="1493012" cy="550062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Sobrecarga</a:t>
            </a:r>
            <a:r>
              <a:rPr spc="-35" dirty="0"/>
              <a:t> </a:t>
            </a:r>
            <a:r>
              <a:rPr dirty="0"/>
              <a:t>de</a:t>
            </a:r>
            <a:r>
              <a:rPr spc="-30" dirty="0"/>
              <a:t> </a:t>
            </a:r>
            <a:r>
              <a:rPr spc="-10" dirty="0"/>
              <a:t>operadores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8120"/>
            <a:ext cx="3598545" cy="1953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Nada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mais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é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do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spc="20" dirty="0">
                <a:latin typeface="Times New Roman"/>
                <a:cs typeface="Times New Roman"/>
              </a:rPr>
              <a:t> 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possibilidade definir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 </a:t>
            </a:r>
            <a:r>
              <a:rPr sz="1300" spc="60" dirty="0">
                <a:latin typeface="Times New Roman"/>
                <a:cs typeface="Times New Roman"/>
              </a:rPr>
              <a:t>comportamento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de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alguns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operadores</a:t>
            </a:r>
            <a:r>
              <a:rPr sz="1300" spc="18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básicos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da </a:t>
            </a:r>
            <a:r>
              <a:rPr sz="1300" spc="10" dirty="0">
                <a:latin typeface="Times New Roman"/>
                <a:cs typeface="Times New Roman"/>
              </a:rPr>
              <a:t>linguagem</a:t>
            </a:r>
            <a:r>
              <a:rPr sz="1300" spc="114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para</a:t>
            </a:r>
            <a:r>
              <a:rPr sz="1300" spc="12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novos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tipos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0" dirty="0">
                <a:latin typeface="Times New Roman"/>
                <a:cs typeface="Times New Roman"/>
              </a:rPr>
              <a:t> </a:t>
            </a:r>
            <a:r>
              <a:rPr sz="1300" spc="30" dirty="0">
                <a:latin typeface="Times New Roman"/>
                <a:cs typeface="Times New Roman"/>
              </a:rPr>
              <a:t>dados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Exemplo: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==,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&gt;,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&lt;,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+,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-,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*,</a:t>
            </a:r>
            <a:r>
              <a:rPr sz="1200" spc="-20" dirty="0">
                <a:latin typeface="Times New Roman"/>
                <a:cs typeface="Times New Roman"/>
              </a:rPr>
              <a:t> etc.</a:t>
            </a:r>
            <a:endParaRPr sz="12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785"/>
              </a:spcBef>
              <a:buClr>
                <a:srgbClr val="0E6EC5"/>
              </a:buClr>
              <a:buFont typeface="DejaVu Sans"/>
              <a:buChar char="⚫"/>
            </a:pPr>
            <a:endParaRPr sz="1200">
              <a:latin typeface="Times New Roman"/>
              <a:cs typeface="Times New Roman"/>
            </a:endParaRPr>
          </a:p>
          <a:p>
            <a:pPr marL="149225" marR="85090" indent="-139700">
              <a:lnSpc>
                <a:spcPct val="100000"/>
              </a:lnSpc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-50" dirty="0">
                <a:latin typeface="Times New Roman"/>
                <a:cs typeface="Times New Roman"/>
              </a:rPr>
              <a:t>É</a:t>
            </a:r>
            <a:r>
              <a:rPr sz="1300" spc="45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apenas </a:t>
            </a:r>
            <a:r>
              <a:rPr sz="1300" spc="70" dirty="0">
                <a:latin typeface="Times New Roman"/>
                <a:cs typeface="Times New Roman"/>
              </a:rPr>
              <a:t>uma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conveniência.</a:t>
            </a:r>
            <a:r>
              <a:rPr sz="1300" spc="95" dirty="0">
                <a:latin typeface="Times New Roman"/>
                <a:cs typeface="Times New Roman"/>
              </a:rPr>
              <a:t>  </a:t>
            </a:r>
            <a:r>
              <a:rPr sz="1300" dirty="0">
                <a:latin typeface="Times New Roman"/>
                <a:cs typeface="Times New Roman"/>
              </a:rPr>
              <a:t>Com</a:t>
            </a:r>
            <a:r>
              <a:rPr sz="1300" spc="3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</a:t>
            </a:r>
            <a:r>
              <a:rPr sz="1300" spc="3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sobrecarga,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-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escrever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1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80" dirty="0">
                <a:latin typeface="Times New Roman"/>
                <a:cs typeface="Times New Roman"/>
              </a:rPr>
              <a:t>p1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+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p2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invés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p1.soma(p2)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-80" dirty="0">
                <a:latin typeface="Times New Roman"/>
                <a:cs typeface="Times New Roman"/>
              </a:rPr>
              <a:t>p1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==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p2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invés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p1.igual(p2)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Sobrecarga</a:t>
            </a:r>
            <a:r>
              <a:rPr spc="-35" dirty="0"/>
              <a:t> </a:t>
            </a:r>
            <a:r>
              <a:rPr dirty="0"/>
              <a:t>de</a:t>
            </a:r>
            <a:r>
              <a:rPr spc="-30" dirty="0"/>
              <a:t> </a:t>
            </a:r>
            <a:r>
              <a:rPr spc="-10" dirty="0"/>
              <a:t>operadores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7180"/>
            <a:ext cx="3794760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Para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tanto,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linguagem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Python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disponibiliza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vários </a:t>
            </a:r>
            <a:r>
              <a:rPr sz="1300" spc="55" dirty="0">
                <a:latin typeface="Times New Roman"/>
                <a:cs typeface="Times New Roman"/>
              </a:rPr>
              <a:t>métodos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que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podem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ser</a:t>
            </a:r>
            <a:r>
              <a:rPr sz="1300" spc="-5" dirty="0">
                <a:latin typeface="Times New Roman"/>
                <a:cs typeface="Times New Roman"/>
              </a:rPr>
              <a:t> </a:t>
            </a:r>
            <a:r>
              <a:rPr sz="1300" spc="55" dirty="0">
                <a:latin typeface="Times New Roman"/>
                <a:cs typeface="Times New Roman"/>
              </a:rPr>
              <a:t>implementados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que </a:t>
            </a:r>
            <a:r>
              <a:rPr sz="1300" spc="45" dirty="0">
                <a:latin typeface="Times New Roman"/>
                <a:cs typeface="Times New Roman"/>
              </a:rPr>
              <a:t>correspondem</a:t>
            </a:r>
            <a:r>
              <a:rPr sz="1300" spc="13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certos</a:t>
            </a:r>
            <a:r>
              <a:rPr sz="1300" spc="75" dirty="0">
                <a:latin typeface="Times New Roman"/>
                <a:cs typeface="Times New Roman"/>
              </a:rPr>
              <a:t> </a:t>
            </a:r>
            <a:r>
              <a:rPr sz="1300" spc="10" dirty="0">
                <a:latin typeface="Times New Roman"/>
                <a:cs typeface="Times New Roman"/>
              </a:rPr>
              <a:t>operadores.</a:t>
            </a:r>
            <a:r>
              <a:rPr sz="1300" spc="21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Exemplo:</a:t>
            </a:r>
            <a:endParaRPr sz="13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11200" y="1639823"/>
          <a:ext cx="3130550" cy="1666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Operador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Método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Exemplo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E6E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+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-25" dirty="0">
                          <a:latin typeface="Times New Roman"/>
                          <a:cs typeface="Times New Roman"/>
                        </a:rPr>
                        <a:t>add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9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-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25" dirty="0">
                          <a:latin typeface="Times New Roman"/>
                          <a:cs typeface="Times New Roman"/>
                        </a:rPr>
                        <a:t>sub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50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9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*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2349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35" dirty="0">
                          <a:latin typeface="Times New Roman"/>
                          <a:cs typeface="Times New Roman"/>
                        </a:rPr>
                        <a:t>mul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*</a:t>
                      </a:r>
                      <a:r>
                        <a:rPr sz="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240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60" dirty="0">
                          <a:latin typeface="Times New Roman"/>
                          <a:cs typeface="Times New Roman"/>
                        </a:rPr>
                        <a:t>/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-25" dirty="0">
                          <a:latin typeface="Times New Roman"/>
                          <a:cs typeface="Times New Roman"/>
                        </a:rPr>
                        <a:t>div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110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9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==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2222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30" dirty="0">
                          <a:latin typeface="Times New Roman"/>
                          <a:cs typeface="Times New Roman"/>
                        </a:rPr>
                        <a:t>eq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10" dirty="0">
                          <a:latin typeface="Times New Roman"/>
                          <a:cs typeface="Times New Roman"/>
                        </a:rPr>
                        <a:t>==</a:t>
                      </a:r>
                      <a:r>
                        <a:rPr sz="9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!=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45" dirty="0">
                          <a:latin typeface="Times New Roman"/>
                          <a:cs typeface="Times New Roman"/>
                        </a:rPr>
                        <a:t>ne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20" dirty="0">
                          <a:latin typeface="Times New Roman"/>
                          <a:cs typeface="Times New Roman"/>
                        </a:rPr>
                        <a:t>!=</a:t>
                      </a:r>
                      <a:r>
                        <a:rPr sz="9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&gt;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-25" dirty="0">
                          <a:latin typeface="Times New Roman"/>
                          <a:cs typeface="Times New Roman"/>
                        </a:rPr>
                        <a:t>gt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&gt;</a:t>
                      </a:r>
                      <a:r>
                        <a:rPr sz="9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&lt;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2413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u="sng" spc="225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900" b="1" u="none" spc="-25" dirty="0">
                          <a:latin typeface="Times New Roman"/>
                          <a:cs typeface="Times New Roman"/>
                        </a:rPr>
                        <a:t>lt</a:t>
                      </a:r>
                      <a:r>
                        <a:rPr sz="900" b="1" u="sng" spc="500" dirty="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900" b="1" spc="-6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9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dirty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sz="9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900" b="1" spc="-50" dirty="0">
                          <a:latin typeface="Times New Roman"/>
                          <a:cs typeface="Times New Roman"/>
                        </a:rPr>
                        <a:t>B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635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0" dirty="0"/>
              <a:t>Sobrecarga</a:t>
            </a:r>
            <a:r>
              <a:rPr spc="-35" dirty="0"/>
              <a:t> </a:t>
            </a:r>
            <a:r>
              <a:rPr dirty="0"/>
              <a:t>de</a:t>
            </a:r>
            <a:r>
              <a:rPr spc="-30" dirty="0"/>
              <a:t> </a:t>
            </a:r>
            <a:r>
              <a:rPr spc="-10" dirty="0"/>
              <a:t>operadores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78562" y="1011961"/>
            <a:ext cx="3893820" cy="2357755"/>
            <a:chOff x="178562" y="1011961"/>
            <a:chExt cx="3893820" cy="2357755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129026" y="2890837"/>
              <a:ext cx="942975" cy="47862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8562" y="1011961"/>
              <a:ext cx="2720593" cy="2357500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2927095" y="1000505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52394" y="2683509"/>
            <a:ext cx="40894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4337" y="1657413"/>
            <a:ext cx="2621915" cy="1593215"/>
          </a:xfrm>
          <a:custGeom>
            <a:avLst/>
            <a:gdLst/>
            <a:ahLst/>
            <a:cxnLst/>
            <a:rect l="l" t="t" r="r" b="b"/>
            <a:pathLst>
              <a:path w="2621915" h="1593214">
                <a:moveTo>
                  <a:pt x="228600" y="557212"/>
                </a:moveTo>
                <a:lnTo>
                  <a:pt x="2621788" y="557212"/>
                </a:lnTo>
                <a:lnTo>
                  <a:pt x="2621788" y="0"/>
                </a:lnTo>
                <a:lnTo>
                  <a:pt x="228600" y="0"/>
                </a:lnTo>
                <a:lnTo>
                  <a:pt x="228600" y="557212"/>
                </a:lnTo>
                <a:close/>
              </a:path>
              <a:path w="2621915" h="1593214">
                <a:moveTo>
                  <a:pt x="0" y="1059624"/>
                </a:moveTo>
                <a:lnTo>
                  <a:pt x="1300226" y="1059624"/>
                </a:lnTo>
                <a:lnTo>
                  <a:pt x="1300226" y="931037"/>
                </a:lnTo>
                <a:lnTo>
                  <a:pt x="0" y="931037"/>
                </a:lnTo>
                <a:lnTo>
                  <a:pt x="0" y="1059624"/>
                </a:lnTo>
                <a:close/>
              </a:path>
              <a:path w="2621915" h="1593214">
                <a:moveTo>
                  <a:pt x="0" y="1592999"/>
                </a:moveTo>
                <a:lnTo>
                  <a:pt x="1300226" y="1592999"/>
                </a:lnTo>
                <a:lnTo>
                  <a:pt x="1300226" y="1464411"/>
                </a:lnTo>
                <a:lnTo>
                  <a:pt x="0" y="1464411"/>
                </a:lnTo>
                <a:lnTo>
                  <a:pt x="0" y="1592999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5362"/>
            <a:ext cx="3673475" cy="202374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dirty="0">
                <a:latin typeface="Times New Roman"/>
                <a:cs typeface="Times New Roman"/>
              </a:rPr>
              <a:t>Vídeo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Aulas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spc="10" dirty="0">
                <a:latin typeface="Times New Roman"/>
                <a:cs typeface="Times New Roman"/>
              </a:rPr>
              <a:t>Aula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38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-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Programação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Orientada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Objetos</a:t>
            </a:r>
            <a:r>
              <a:rPr sz="1200" spc="45" dirty="0">
                <a:latin typeface="Times New Roman"/>
                <a:cs typeface="Times New Roman"/>
              </a:rPr>
              <a:t> (POO)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3"/>
              </a:rPr>
              <a:t>https://youtu.be/jm3jDYIOAxs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39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POO: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Acesso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aos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atributos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40" dirty="0">
                <a:latin typeface="Times New Roman"/>
                <a:cs typeface="Times New Roman"/>
              </a:rPr>
              <a:t>métodos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4"/>
              </a:rPr>
              <a:t>https://youtu.be/i6tgjRB3mtA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40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POO:</a:t>
            </a:r>
            <a:r>
              <a:rPr sz="1200" spc="8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Construtor</a:t>
            </a:r>
            <a:r>
              <a:rPr sz="1200" dirty="0">
                <a:latin typeface="Times New Roman"/>
                <a:cs typeface="Times New Roman"/>
              </a:rPr>
              <a:t> e</a:t>
            </a:r>
            <a:r>
              <a:rPr sz="1200" spc="40" dirty="0">
                <a:latin typeface="Times New Roman"/>
                <a:cs typeface="Times New Roman"/>
              </a:rPr>
              <a:t> Destrutor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5"/>
              </a:rPr>
              <a:t>https://youtu.be/VBQRmafpQBs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Aula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-100" dirty="0">
                <a:latin typeface="Times New Roman"/>
                <a:cs typeface="Times New Roman"/>
              </a:rPr>
              <a:t>41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-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POO:</a:t>
            </a:r>
            <a:r>
              <a:rPr sz="1200" spc="55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Imprimindo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-10" dirty="0">
                <a:latin typeface="Times New Roman"/>
                <a:cs typeface="Times New Roman"/>
              </a:rPr>
              <a:t> objeto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6"/>
              </a:rPr>
              <a:t>https://youtu.be/PRriYps2Pcw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/>
              <a:t>Material</a:t>
            </a:r>
            <a:r>
              <a:rPr spc="-135" dirty="0"/>
              <a:t> </a:t>
            </a:r>
            <a:r>
              <a:rPr spc="-10" dirty="0"/>
              <a:t>Complementar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33135"/>
            <a:ext cx="2821305" cy="207200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48590" indent="-135890">
              <a:lnSpc>
                <a:spcPct val="100000"/>
              </a:lnSpc>
              <a:spcBef>
                <a:spcPts val="240"/>
              </a:spcBef>
              <a:buClr>
                <a:srgbClr val="0AD0D9"/>
              </a:buClr>
              <a:buSzPct val="95833"/>
              <a:buFont typeface="DejaVu Sans"/>
              <a:buChar char="⚫"/>
              <a:tabLst>
                <a:tab pos="148590" algn="l"/>
              </a:tabLst>
            </a:pPr>
            <a:r>
              <a:rPr sz="1200" dirty="0">
                <a:latin typeface="Times New Roman"/>
                <a:cs typeface="Times New Roman"/>
              </a:rPr>
              <a:t>Vídeo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Aulas</a:t>
            </a:r>
            <a:endParaRPr sz="12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4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Aula</a:t>
            </a:r>
            <a:r>
              <a:rPr sz="1100" spc="1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42</a:t>
            </a:r>
            <a:r>
              <a:rPr sz="1100" spc="1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-</a:t>
            </a:r>
            <a:r>
              <a:rPr sz="1100" spc="14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POO:</a:t>
            </a:r>
            <a:r>
              <a:rPr sz="1100" spc="1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Comparando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objetos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3"/>
              </a:rPr>
              <a:t>https://youtu.be/_5MYPk_6EtQ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spc="10" dirty="0">
                <a:latin typeface="Times New Roman"/>
                <a:cs typeface="Times New Roman"/>
              </a:rPr>
              <a:t>Aula 43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-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POO: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Sobrecarga</a:t>
            </a:r>
            <a:r>
              <a:rPr sz="1100" spc="-50" dirty="0">
                <a:latin typeface="Times New Roman"/>
                <a:cs typeface="Times New Roman"/>
              </a:rPr>
              <a:t> </a:t>
            </a:r>
            <a:r>
              <a:rPr sz="1100" spc="55" dirty="0">
                <a:latin typeface="Times New Roman"/>
                <a:cs typeface="Times New Roman"/>
              </a:rPr>
              <a:t>de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operadores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4"/>
              </a:rPr>
              <a:t>https://youtu.be/c83D0BUsgiw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Aula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44</a:t>
            </a:r>
            <a:r>
              <a:rPr sz="1100" spc="7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-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POO:</a:t>
            </a:r>
            <a:r>
              <a:rPr sz="1100" spc="5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Cópia </a:t>
            </a:r>
            <a:r>
              <a:rPr sz="1100" spc="55" dirty="0">
                <a:latin typeface="Times New Roman"/>
                <a:cs typeface="Times New Roman"/>
              </a:rPr>
              <a:t>de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objetos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5"/>
              </a:rPr>
              <a:t>https://youtu.be/69jsXNCrGjI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Aula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45</a:t>
            </a:r>
            <a:r>
              <a:rPr sz="1100" spc="5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-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POO:</a:t>
            </a:r>
            <a:r>
              <a:rPr sz="1100" spc="4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Herança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0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6"/>
              </a:rPr>
              <a:t>https://youtu.be/iEFQ_2_nTi0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dirty="0">
                <a:latin typeface="Times New Roman"/>
                <a:cs typeface="Times New Roman"/>
              </a:rPr>
              <a:t>Aula</a:t>
            </a:r>
            <a:r>
              <a:rPr sz="1100" spc="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46</a:t>
            </a:r>
            <a:r>
              <a:rPr sz="1100" spc="7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-</a:t>
            </a:r>
            <a:r>
              <a:rPr sz="1100" spc="8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POO:</a:t>
            </a:r>
            <a:r>
              <a:rPr sz="1100" spc="6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Iterator</a:t>
            </a:r>
            <a:endParaRPr sz="1100">
              <a:latin typeface="Times New Roman"/>
              <a:cs typeface="Times New Roman"/>
            </a:endParaRPr>
          </a:p>
          <a:p>
            <a:pPr marL="332105" lvl="1" indent="-123189">
              <a:lnSpc>
                <a:spcPct val="100000"/>
              </a:lnSpc>
              <a:spcBef>
                <a:spcPts val="135"/>
              </a:spcBef>
              <a:buClr>
                <a:srgbClr val="0E6EC5"/>
              </a:buClr>
              <a:buSzPct val="81818"/>
              <a:buFont typeface="DejaVu Sans"/>
              <a:buChar char="⚫"/>
              <a:tabLst>
                <a:tab pos="332105" algn="l"/>
              </a:tabLst>
            </a:pPr>
            <a:r>
              <a:rPr sz="1100" u="sng" spc="-10" dirty="0">
                <a:solidFill>
                  <a:srgbClr val="F49100"/>
                </a:solidFill>
                <a:uFill>
                  <a:solidFill>
                    <a:srgbClr val="F49100"/>
                  </a:solidFill>
                </a:uFill>
                <a:latin typeface="Times New Roman"/>
                <a:cs typeface="Times New Roman"/>
                <a:hlinkClick r:id="rId7"/>
              </a:rPr>
              <a:t>https://youtu.be/5wVWM5ReBrs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Terminologia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6314"/>
            <a:ext cx="2324735" cy="122809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Classe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Representa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85" dirty="0">
                <a:latin typeface="Times New Roman"/>
                <a:cs typeface="Times New Roman"/>
              </a:rPr>
              <a:t>um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 	</a:t>
            </a:r>
            <a:r>
              <a:rPr sz="1200" spc="10" dirty="0">
                <a:latin typeface="Times New Roman"/>
                <a:cs typeface="Times New Roman"/>
              </a:rPr>
              <a:t>objetos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possuem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a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mesma 	</a:t>
            </a:r>
            <a:r>
              <a:rPr sz="1200" spc="50" dirty="0">
                <a:latin typeface="Times New Roman"/>
                <a:cs typeface="Times New Roman"/>
              </a:rPr>
              <a:t>estrutura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5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(atributos) 	</a:t>
            </a:r>
            <a:r>
              <a:rPr sz="1200" dirty="0">
                <a:latin typeface="Times New Roman"/>
                <a:cs typeface="Times New Roman"/>
              </a:rPr>
              <a:t>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comportamento</a:t>
            </a:r>
            <a:r>
              <a:rPr sz="1200" spc="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(operações)</a:t>
            </a:r>
            <a:endParaRPr sz="1200">
              <a:latin typeface="Times New Roman"/>
              <a:cs typeface="Times New Roman"/>
            </a:endParaRPr>
          </a:p>
          <a:p>
            <a:pPr marL="469900" lvl="2" indent="-123825">
              <a:lnSpc>
                <a:spcPct val="100000"/>
              </a:lnSpc>
              <a:spcBef>
                <a:spcPts val="254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-30" dirty="0">
                <a:latin typeface="Times New Roman"/>
                <a:cs typeface="Times New Roman"/>
              </a:rPr>
              <a:t>Ex:</a:t>
            </a:r>
            <a:r>
              <a:rPr sz="1050" spc="6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classe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dos</a:t>
            </a:r>
            <a:r>
              <a:rPr sz="1050" spc="4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Seres</a:t>
            </a:r>
            <a:r>
              <a:rPr sz="1050" spc="45" dirty="0">
                <a:latin typeface="Times New Roman"/>
                <a:cs typeface="Times New Roman"/>
              </a:rPr>
              <a:t> Humanos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755900" y="1107312"/>
            <a:ext cx="1780539" cy="1900555"/>
            <a:chOff x="2755900" y="1107312"/>
            <a:chExt cx="1780539" cy="190055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7550" y="1107312"/>
              <a:ext cx="1778762" cy="190017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762250" y="1119250"/>
              <a:ext cx="1500505" cy="1285875"/>
            </a:xfrm>
            <a:custGeom>
              <a:avLst/>
              <a:gdLst/>
              <a:ahLst/>
              <a:cxnLst/>
              <a:rect l="l" t="t" r="r" b="b"/>
              <a:pathLst>
                <a:path w="1500504" h="1285875">
                  <a:moveTo>
                    <a:pt x="0" y="1285875"/>
                  </a:moveTo>
                  <a:lnTo>
                    <a:pt x="1500251" y="1285875"/>
                  </a:lnTo>
                  <a:lnTo>
                    <a:pt x="1500251" y="0"/>
                  </a:lnTo>
                  <a:lnTo>
                    <a:pt x="0" y="0"/>
                  </a:lnTo>
                  <a:lnTo>
                    <a:pt x="0" y="1285875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Terminologia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5362"/>
            <a:ext cx="2419350" cy="181292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40" dirty="0">
                <a:latin typeface="Times New Roman"/>
                <a:cs typeface="Times New Roman"/>
              </a:rPr>
              <a:t>Objeto</a:t>
            </a:r>
            <a:endParaRPr sz="1300">
              <a:latin typeface="Times New Roman"/>
              <a:cs typeface="Times New Roman"/>
            </a:endParaRPr>
          </a:p>
          <a:p>
            <a:pPr marL="330200" marR="259079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90" dirty="0">
                <a:latin typeface="Times New Roman"/>
                <a:cs typeface="Times New Roman"/>
              </a:rPr>
              <a:t>O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objeto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é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instância</a:t>
            </a:r>
            <a:r>
              <a:rPr sz="1200" spc="30" dirty="0">
                <a:latin typeface="Times New Roman"/>
                <a:cs typeface="Times New Roman"/>
              </a:rPr>
              <a:t> de 	</a:t>
            </a:r>
            <a:r>
              <a:rPr sz="1200" spc="70" dirty="0">
                <a:latin typeface="Times New Roman"/>
                <a:cs typeface="Times New Roman"/>
              </a:rPr>
              <a:t>uma</a:t>
            </a:r>
            <a:r>
              <a:rPr sz="1200" spc="-7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classe</a:t>
            </a:r>
            <a:endParaRPr sz="1200">
              <a:latin typeface="Times New Roman"/>
              <a:cs typeface="Times New Roman"/>
            </a:endParaRPr>
          </a:p>
          <a:p>
            <a:pPr marL="469900" marR="335915" lvl="2" indent="-123825">
              <a:lnSpc>
                <a:spcPct val="100000"/>
              </a:lnSpc>
              <a:spcBef>
                <a:spcPts val="259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Os</a:t>
            </a:r>
            <a:r>
              <a:rPr sz="1050" spc="50" dirty="0">
                <a:latin typeface="Times New Roman"/>
                <a:cs typeface="Times New Roman"/>
              </a:rPr>
              <a:t> métodos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define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-50" dirty="0">
                <a:latin typeface="Times New Roman"/>
                <a:cs typeface="Times New Roman"/>
              </a:rPr>
              <a:t>o </a:t>
            </a:r>
            <a:r>
              <a:rPr sz="1050" spc="55" dirty="0">
                <a:latin typeface="Times New Roman"/>
                <a:cs typeface="Times New Roman"/>
              </a:rPr>
              <a:t>comportamento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dos</a:t>
            </a:r>
            <a:r>
              <a:rPr sz="1050" spc="15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objetos</a:t>
            </a:r>
            <a:endParaRPr sz="105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5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20" dirty="0">
                <a:latin typeface="Times New Roman"/>
                <a:cs typeface="Times New Roman"/>
              </a:rPr>
              <a:t>Seu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estado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é </a:t>
            </a:r>
            <a:r>
              <a:rPr sz="1050" spc="55" dirty="0">
                <a:latin typeface="Times New Roman"/>
                <a:cs typeface="Times New Roman"/>
              </a:rPr>
              <a:t>mantido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por</a:t>
            </a:r>
            <a:r>
              <a:rPr sz="1050" spc="-10" dirty="0">
                <a:latin typeface="Times New Roman"/>
                <a:cs typeface="Times New Roman"/>
              </a:rPr>
              <a:t> </a:t>
            </a:r>
            <a:r>
              <a:rPr sz="1050" spc="20" dirty="0">
                <a:latin typeface="Times New Roman"/>
                <a:cs typeface="Times New Roman"/>
              </a:rPr>
              <a:t>meio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25" dirty="0">
                <a:latin typeface="Times New Roman"/>
                <a:cs typeface="Times New Roman"/>
              </a:rPr>
              <a:t>de </a:t>
            </a:r>
            <a:r>
              <a:rPr sz="1050" spc="35" dirty="0">
                <a:latin typeface="Times New Roman"/>
                <a:cs typeface="Times New Roman"/>
              </a:rPr>
              <a:t>atributos</a:t>
            </a:r>
            <a:endParaRPr sz="105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Forma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5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instanciar</a:t>
            </a:r>
            <a:endParaRPr sz="1200">
              <a:latin typeface="Times New Roman"/>
              <a:cs typeface="Times New Roman"/>
            </a:endParaRPr>
          </a:p>
          <a:p>
            <a:pPr marL="492125">
              <a:lnSpc>
                <a:spcPct val="100000"/>
              </a:lnSpc>
              <a:spcBef>
                <a:spcPts val="290"/>
              </a:spcBef>
            </a:pPr>
            <a:r>
              <a:rPr sz="1200" b="1" spc="70" dirty="0">
                <a:latin typeface="Times New Roman"/>
                <a:cs typeface="Times New Roman"/>
              </a:rPr>
              <a:t>objeto</a:t>
            </a:r>
            <a:r>
              <a:rPr sz="1200" b="1" spc="-4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=</a:t>
            </a:r>
            <a:r>
              <a:rPr sz="1200" b="1" spc="-15" dirty="0">
                <a:latin typeface="Times New Roman"/>
                <a:cs typeface="Times New Roman"/>
              </a:rPr>
              <a:t> </a:t>
            </a:r>
            <a:r>
              <a:rPr sz="1200" b="1" spc="90" dirty="0">
                <a:latin typeface="Times New Roman"/>
                <a:cs typeface="Times New Roman"/>
              </a:rPr>
              <a:t>nome-</a:t>
            </a:r>
            <a:r>
              <a:rPr sz="1200" b="1" spc="55" dirty="0">
                <a:latin typeface="Times New Roman"/>
                <a:cs typeface="Times New Roman"/>
              </a:rPr>
              <a:t>classe()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755900" y="1107312"/>
            <a:ext cx="1780539" cy="1900555"/>
            <a:chOff x="2755900" y="1107312"/>
            <a:chExt cx="1780539" cy="190055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7550" y="1107312"/>
              <a:ext cx="1778762" cy="190017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762250" y="2443225"/>
              <a:ext cx="666750" cy="190500"/>
            </a:xfrm>
            <a:custGeom>
              <a:avLst/>
              <a:gdLst/>
              <a:ahLst/>
              <a:cxnLst/>
              <a:rect l="l" t="t" r="r" b="b"/>
              <a:pathLst>
                <a:path w="666750" h="190500">
                  <a:moveTo>
                    <a:pt x="0" y="190500"/>
                  </a:moveTo>
                  <a:lnTo>
                    <a:pt x="666737" y="190500"/>
                  </a:lnTo>
                  <a:lnTo>
                    <a:pt x="666737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Terminologia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6314"/>
            <a:ext cx="2303145" cy="1767839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40" dirty="0">
                <a:latin typeface="Times New Roman"/>
                <a:cs typeface="Times New Roman"/>
              </a:rPr>
              <a:t>Objeto</a:t>
            </a:r>
            <a:endParaRPr sz="1300">
              <a:latin typeface="Times New Roman"/>
              <a:cs typeface="Times New Roman"/>
            </a:endParaRPr>
          </a:p>
          <a:p>
            <a:pPr marL="330200" marR="56959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dirty="0">
                <a:latin typeface="Times New Roman"/>
                <a:cs typeface="Times New Roman"/>
              </a:rPr>
              <a:t>Cada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objeto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tem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uma 	</a:t>
            </a:r>
            <a:r>
              <a:rPr sz="1200" spc="30" dirty="0">
                <a:latin typeface="Times New Roman"/>
                <a:cs typeface="Times New Roman"/>
              </a:rPr>
              <a:t>identidade</a:t>
            </a:r>
            <a:r>
              <a:rPr sz="1200" spc="13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própria</a:t>
            </a:r>
            <a:endParaRPr sz="1200">
              <a:latin typeface="Times New Roman"/>
              <a:cs typeface="Times New Roman"/>
            </a:endParaRPr>
          </a:p>
          <a:p>
            <a:pPr marL="330200" marR="41910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-10" dirty="0">
                <a:latin typeface="Times New Roman"/>
                <a:cs typeface="Times New Roman"/>
              </a:rPr>
              <a:t>Ele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é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distinguível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qualquer 	</a:t>
            </a:r>
            <a:r>
              <a:rPr sz="1200" spc="55" dirty="0">
                <a:latin typeface="Times New Roman"/>
                <a:cs typeface="Times New Roman"/>
              </a:rPr>
              <a:t>outro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objeto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mesmo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que</a:t>
            </a:r>
            <a:endParaRPr sz="1200">
              <a:latin typeface="Times New Roman"/>
              <a:cs typeface="Times New Roman"/>
            </a:endParaRPr>
          </a:p>
          <a:p>
            <a:pPr marL="332105">
              <a:lnSpc>
                <a:spcPct val="100000"/>
              </a:lnSpc>
            </a:pPr>
            <a:r>
              <a:rPr sz="1200" dirty="0">
                <a:latin typeface="Times New Roman"/>
                <a:cs typeface="Times New Roman"/>
              </a:rPr>
              <a:t>seus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atributos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sejam</a:t>
            </a:r>
            <a:r>
              <a:rPr sz="1200" spc="9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idênticos</a:t>
            </a:r>
            <a:endParaRPr sz="1200">
              <a:latin typeface="Times New Roman"/>
              <a:cs typeface="Times New Roman"/>
            </a:endParaRPr>
          </a:p>
          <a:p>
            <a:pPr marL="469900" marR="7747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spc="10" dirty="0">
                <a:latin typeface="Times New Roman"/>
                <a:cs typeface="Times New Roman"/>
              </a:rPr>
              <a:t>Exemplo</a:t>
            </a:r>
            <a:r>
              <a:rPr sz="1050" spc="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10" dirty="0">
                <a:latin typeface="Times New Roman"/>
                <a:cs typeface="Times New Roman"/>
              </a:rPr>
              <a:t> objetos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classe </a:t>
            </a:r>
            <a:r>
              <a:rPr sz="1050" dirty="0">
                <a:latin typeface="Times New Roman"/>
                <a:cs typeface="Times New Roman"/>
              </a:rPr>
              <a:t>Seres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Humanos: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Ricardo,</a:t>
            </a:r>
            <a:r>
              <a:rPr sz="1050" spc="35" dirty="0">
                <a:latin typeface="Times New Roman"/>
                <a:cs typeface="Times New Roman"/>
              </a:rPr>
              <a:t> </a:t>
            </a:r>
            <a:r>
              <a:rPr sz="1050" spc="-20" dirty="0">
                <a:latin typeface="Times New Roman"/>
                <a:cs typeface="Times New Roman"/>
              </a:rPr>
              <a:t>João, </a:t>
            </a:r>
            <a:r>
              <a:rPr sz="1050" dirty="0">
                <a:latin typeface="Times New Roman"/>
                <a:cs typeface="Times New Roman"/>
              </a:rPr>
              <a:t>Ana,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...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755900" y="1107312"/>
            <a:ext cx="1780539" cy="1900555"/>
            <a:chOff x="2755900" y="1107312"/>
            <a:chExt cx="1780539" cy="190055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7550" y="1107312"/>
              <a:ext cx="1778762" cy="190017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762250" y="2443225"/>
              <a:ext cx="666750" cy="190500"/>
            </a:xfrm>
            <a:custGeom>
              <a:avLst/>
              <a:gdLst/>
              <a:ahLst/>
              <a:cxnLst/>
              <a:rect l="l" t="t" r="r" b="b"/>
              <a:pathLst>
                <a:path w="666750" h="190500">
                  <a:moveTo>
                    <a:pt x="0" y="190500"/>
                  </a:moveTo>
                  <a:lnTo>
                    <a:pt x="666737" y="190500"/>
                  </a:lnTo>
                  <a:lnTo>
                    <a:pt x="666737" y="0"/>
                  </a:lnTo>
                  <a:lnTo>
                    <a:pt x="0" y="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Terminologia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5362"/>
            <a:ext cx="2251710" cy="198755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Atributos</a:t>
            </a:r>
            <a:endParaRPr sz="13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Basicamente,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é a </a:t>
            </a:r>
            <a:r>
              <a:rPr sz="1200" spc="50" dirty="0">
                <a:latin typeface="Times New Roman"/>
                <a:cs typeface="Times New Roman"/>
              </a:rPr>
              <a:t>estrutura</a:t>
            </a:r>
            <a:r>
              <a:rPr sz="1200" spc="3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de 	</a:t>
            </a:r>
            <a:r>
              <a:rPr sz="1200" spc="50" dirty="0">
                <a:latin typeface="Times New Roman"/>
                <a:cs typeface="Times New Roman"/>
              </a:rPr>
              <a:t>dados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que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vai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representar</a:t>
            </a:r>
            <a:r>
              <a:rPr sz="1200" spc="7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a 	</a:t>
            </a:r>
            <a:r>
              <a:rPr sz="1200" spc="-10" dirty="0">
                <a:latin typeface="Times New Roman"/>
                <a:cs typeface="Times New Roman"/>
              </a:rPr>
              <a:t>classe</a:t>
            </a:r>
            <a:endParaRPr sz="1200">
              <a:latin typeface="Times New Roman"/>
              <a:cs typeface="Times New Roman"/>
            </a:endParaRPr>
          </a:p>
          <a:p>
            <a:pPr marL="330200" marR="5080" lvl="1" indent="-121920">
              <a:lnSpc>
                <a:spcPct val="100000"/>
              </a:lnSpc>
              <a:spcBef>
                <a:spcPts val="290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-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30" dirty="0">
                <a:latin typeface="Times New Roman"/>
                <a:cs typeface="Times New Roman"/>
              </a:rPr>
              <a:t>propriedades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35" dirty="0">
                <a:latin typeface="Times New Roman"/>
                <a:cs typeface="Times New Roman"/>
              </a:rPr>
              <a:t>do 	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dirty="0">
                <a:latin typeface="Times New Roman"/>
                <a:cs typeface="Times New Roman"/>
              </a:rPr>
              <a:t>Valores</a:t>
            </a:r>
            <a:r>
              <a:rPr sz="1200" spc="1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internos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60" dirty="0">
                <a:latin typeface="Times New Roman"/>
                <a:cs typeface="Times New Roman"/>
              </a:rPr>
              <a:t>do </a:t>
            </a:r>
            <a:r>
              <a:rPr sz="1200" spc="-10" dirty="0">
                <a:latin typeface="Times New Roman"/>
                <a:cs typeface="Times New Roman"/>
              </a:rPr>
              <a:t>objeto</a:t>
            </a:r>
            <a:endParaRPr sz="1200">
              <a:latin typeface="Times New Roman"/>
              <a:cs typeface="Times New Roman"/>
            </a:endParaRPr>
          </a:p>
          <a:p>
            <a:pPr marL="469900" marR="24130" lvl="2" indent="-123825" algn="just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Exemplo</a:t>
            </a:r>
            <a:r>
              <a:rPr sz="1050" spc="-1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-5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atributos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da</a:t>
            </a:r>
            <a:r>
              <a:rPr sz="1050" spc="1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classe </a:t>
            </a:r>
            <a:r>
              <a:rPr sz="1050" dirty="0">
                <a:latin typeface="Times New Roman"/>
                <a:cs typeface="Times New Roman"/>
              </a:rPr>
              <a:t>Seres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Humanos:</a:t>
            </a:r>
            <a:r>
              <a:rPr sz="1050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nome,</a:t>
            </a:r>
            <a:r>
              <a:rPr sz="1050" spc="20" dirty="0">
                <a:latin typeface="Times New Roman"/>
                <a:cs typeface="Times New Roman"/>
              </a:rPr>
              <a:t> </a:t>
            </a:r>
            <a:r>
              <a:rPr sz="1050" spc="-10" dirty="0">
                <a:latin typeface="Times New Roman"/>
                <a:cs typeface="Times New Roman"/>
              </a:rPr>
              <a:t>idade, </a:t>
            </a:r>
            <a:r>
              <a:rPr sz="1050" spc="10" dirty="0">
                <a:latin typeface="Times New Roman"/>
                <a:cs typeface="Times New Roman"/>
              </a:rPr>
              <a:t>altura,</a:t>
            </a:r>
            <a:r>
              <a:rPr sz="1050" spc="19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...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755900" y="1107312"/>
            <a:ext cx="1780539" cy="1900555"/>
            <a:chOff x="2755900" y="1107312"/>
            <a:chExt cx="1780539" cy="190055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7550" y="1107312"/>
              <a:ext cx="1778762" cy="190017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762250" y="1252562"/>
              <a:ext cx="1417320" cy="226695"/>
            </a:xfrm>
            <a:custGeom>
              <a:avLst/>
              <a:gdLst/>
              <a:ahLst/>
              <a:cxnLst/>
              <a:rect l="l" t="t" r="r" b="b"/>
              <a:pathLst>
                <a:path w="1417320" h="226694">
                  <a:moveTo>
                    <a:pt x="0" y="226225"/>
                  </a:moveTo>
                  <a:lnTo>
                    <a:pt x="1416812" y="226225"/>
                  </a:lnTo>
                  <a:lnTo>
                    <a:pt x="1416812" y="0"/>
                  </a:lnTo>
                  <a:lnTo>
                    <a:pt x="0" y="0"/>
                  </a:lnTo>
                  <a:lnTo>
                    <a:pt x="0" y="226225"/>
                  </a:lnTo>
                  <a:close/>
                </a:path>
              </a:pathLst>
            </a:custGeom>
            <a:ln w="12699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Terminologia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26314"/>
            <a:ext cx="2333625" cy="142494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49860" indent="-139700">
              <a:lnSpc>
                <a:spcPct val="100000"/>
              </a:lnSpc>
              <a:spcBef>
                <a:spcPts val="42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860" algn="l"/>
              </a:tabLst>
            </a:pPr>
            <a:r>
              <a:rPr sz="1300" spc="-10" dirty="0">
                <a:latin typeface="Times New Roman"/>
                <a:cs typeface="Times New Roman"/>
              </a:rPr>
              <a:t>Método</a:t>
            </a:r>
            <a:endParaRPr sz="1300">
              <a:latin typeface="Times New Roman"/>
              <a:cs typeface="Times New Roman"/>
            </a:endParaRPr>
          </a:p>
          <a:p>
            <a:pPr marL="330200" marR="10477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45" dirty="0">
                <a:latin typeface="Times New Roman"/>
                <a:cs typeface="Times New Roman"/>
              </a:rPr>
              <a:t>Conjunto</a:t>
            </a:r>
            <a:r>
              <a:rPr sz="1200" spc="-65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funcionalidades 	</a:t>
            </a:r>
            <a:r>
              <a:rPr sz="1200" spc="55" dirty="0">
                <a:latin typeface="Times New Roman"/>
                <a:cs typeface="Times New Roman"/>
              </a:rPr>
              <a:t>da</a:t>
            </a:r>
            <a:r>
              <a:rPr sz="1200" spc="-55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classe</a:t>
            </a:r>
            <a:endParaRPr sz="1200">
              <a:latin typeface="Times New Roman"/>
              <a:cs typeface="Times New Roman"/>
            </a:endParaRPr>
          </a:p>
          <a:p>
            <a:pPr marL="330200" marR="198755" lvl="1" indent="-121920">
              <a:lnSpc>
                <a:spcPct val="100000"/>
              </a:lnSpc>
              <a:spcBef>
                <a:spcPts val="28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20" dirty="0">
                <a:latin typeface="Times New Roman"/>
                <a:cs typeface="Times New Roman"/>
              </a:rPr>
              <a:t>Definem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as</a:t>
            </a:r>
            <a:r>
              <a:rPr sz="1200" spc="100" dirty="0">
                <a:latin typeface="Times New Roman"/>
                <a:cs typeface="Times New Roman"/>
              </a:rPr>
              <a:t> </a:t>
            </a:r>
            <a:r>
              <a:rPr sz="1200" spc="20" dirty="0">
                <a:latin typeface="Times New Roman"/>
                <a:cs typeface="Times New Roman"/>
              </a:rPr>
              <a:t>habilidades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-25" dirty="0">
                <a:latin typeface="Times New Roman"/>
                <a:cs typeface="Times New Roman"/>
              </a:rPr>
              <a:t>dos 	</a:t>
            </a:r>
            <a:r>
              <a:rPr sz="1200" spc="-10" dirty="0">
                <a:latin typeface="Times New Roman"/>
                <a:cs typeface="Times New Roman"/>
              </a:rPr>
              <a:t>objetos</a:t>
            </a:r>
            <a:endParaRPr sz="1200">
              <a:latin typeface="Times New Roman"/>
              <a:cs typeface="Times New Roman"/>
            </a:endParaRPr>
          </a:p>
          <a:p>
            <a:pPr marL="469900" marR="5080" lvl="2" indent="-123825">
              <a:lnSpc>
                <a:spcPct val="100000"/>
              </a:lnSpc>
              <a:spcBef>
                <a:spcPts val="260"/>
              </a:spcBef>
              <a:buClr>
                <a:srgbClr val="009DD9"/>
              </a:buClr>
              <a:buSzPct val="66666"/>
              <a:buFont typeface="DejaVu Sans"/>
              <a:buChar char="⚫"/>
              <a:tabLst>
                <a:tab pos="469900" algn="l"/>
              </a:tabLst>
            </a:pPr>
            <a:r>
              <a:rPr sz="1050" dirty="0">
                <a:latin typeface="Times New Roman"/>
                <a:cs typeface="Times New Roman"/>
              </a:rPr>
              <a:t>Exemplo</a:t>
            </a:r>
            <a:r>
              <a:rPr sz="1050" spc="-20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de</a:t>
            </a:r>
            <a:r>
              <a:rPr sz="1050" spc="25" dirty="0">
                <a:latin typeface="Times New Roman"/>
                <a:cs typeface="Times New Roman"/>
              </a:rPr>
              <a:t> </a:t>
            </a:r>
            <a:r>
              <a:rPr sz="1050" spc="50" dirty="0">
                <a:latin typeface="Times New Roman"/>
                <a:cs typeface="Times New Roman"/>
              </a:rPr>
              <a:t>métodos</a:t>
            </a:r>
            <a:r>
              <a:rPr sz="1050" spc="-35" dirty="0">
                <a:latin typeface="Times New Roman"/>
                <a:cs typeface="Times New Roman"/>
              </a:rPr>
              <a:t> </a:t>
            </a:r>
            <a:r>
              <a:rPr sz="1050" spc="55" dirty="0">
                <a:latin typeface="Times New Roman"/>
                <a:cs typeface="Times New Roman"/>
              </a:rPr>
              <a:t>da</a:t>
            </a:r>
            <a:r>
              <a:rPr sz="1050" spc="-10" dirty="0">
                <a:latin typeface="Times New Roman"/>
                <a:cs typeface="Times New Roman"/>
              </a:rPr>
              <a:t> classe </a:t>
            </a:r>
            <a:r>
              <a:rPr sz="1050" dirty="0">
                <a:latin typeface="Times New Roman"/>
                <a:cs typeface="Times New Roman"/>
              </a:rPr>
              <a:t>Seres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spc="45" dirty="0">
                <a:latin typeface="Times New Roman"/>
                <a:cs typeface="Times New Roman"/>
              </a:rPr>
              <a:t>Humanos: </a:t>
            </a:r>
            <a:r>
              <a:rPr sz="1050" dirty="0">
                <a:latin typeface="Times New Roman"/>
                <a:cs typeface="Times New Roman"/>
              </a:rPr>
              <a:t>correr,</a:t>
            </a:r>
            <a:r>
              <a:rPr sz="1050" spc="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nadar,</a:t>
            </a:r>
            <a:r>
              <a:rPr sz="1050" spc="110" dirty="0">
                <a:latin typeface="Times New Roman"/>
                <a:cs typeface="Times New Roman"/>
              </a:rPr>
              <a:t> </a:t>
            </a:r>
            <a:r>
              <a:rPr sz="1050" spc="-25" dirty="0">
                <a:latin typeface="Times New Roman"/>
                <a:cs typeface="Times New Roman"/>
              </a:rPr>
              <a:t>...</a:t>
            </a:r>
            <a:endParaRPr sz="105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2755900" y="1107312"/>
            <a:ext cx="1780539" cy="1900555"/>
            <a:chOff x="2755900" y="1107312"/>
            <a:chExt cx="1780539" cy="190055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57550" y="1107312"/>
              <a:ext cx="1778762" cy="190017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762250" y="1469199"/>
              <a:ext cx="1488440" cy="929005"/>
            </a:xfrm>
            <a:custGeom>
              <a:avLst/>
              <a:gdLst/>
              <a:ahLst/>
              <a:cxnLst/>
              <a:rect l="l" t="t" r="r" b="b"/>
              <a:pathLst>
                <a:path w="1488439" h="929005">
                  <a:moveTo>
                    <a:pt x="0" y="928687"/>
                  </a:moveTo>
                  <a:lnTo>
                    <a:pt x="1488313" y="928687"/>
                  </a:lnTo>
                  <a:lnTo>
                    <a:pt x="1488313" y="0"/>
                  </a:lnTo>
                  <a:lnTo>
                    <a:pt x="0" y="0"/>
                  </a:lnTo>
                  <a:lnTo>
                    <a:pt x="0" y="928687"/>
                  </a:lnTo>
                  <a:close/>
                </a:path>
              </a:pathLst>
            </a:custGeom>
            <a:ln w="12700">
              <a:solidFill>
                <a:srgbClr val="08509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419" y="0"/>
            <a:ext cx="4572800" cy="51003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3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Acessando</a:t>
            </a:r>
            <a:r>
              <a:rPr spc="-25" dirty="0"/>
              <a:t> </a:t>
            </a:r>
            <a:r>
              <a:rPr dirty="0"/>
              <a:t>os</a:t>
            </a:r>
            <a:r>
              <a:rPr spc="-40" dirty="0"/>
              <a:t> </a:t>
            </a:r>
            <a:r>
              <a:rPr spc="-10" dirty="0"/>
              <a:t>atributos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61874" y="967180"/>
            <a:ext cx="2360930" cy="8413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dirty="0">
                <a:latin typeface="Times New Roman"/>
                <a:cs typeface="Times New Roman"/>
              </a:rPr>
              <a:t>Para</a:t>
            </a:r>
            <a:r>
              <a:rPr sz="1300" spc="1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acessar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os</a:t>
            </a:r>
            <a:r>
              <a:rPr sz="1300" spc="25" dirty="0">
                <a:latin typeface="Times New Roman"/>
                <a:cs typeface="Times New Roman"/>
              </a:rPr>
              <a:t> </a:t>
            </a:r>
            <a:r>
              <a:rPr sz="1300" spc="45" dirty="0">
                <a:latin typeface="Times New Roman"/>
                <a:cs typeface="Times New Roman"/>
              </a:rPr>
              <a:t>atributos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0" dirty="0">
                <a:latin typeface="Times New Roman"/>
                <a:cs typeface="Times New Roman"/>
              </a:rPr>
              <a:t>de</a:t>
            </a:r>
            <a:r>
              <a:rPr sz="1300" spc="55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um </a:t>
            </a:r>
            <a:r>
              <a:rPr sz="1300" spc="20" dirty="0">
                <a:latin typeface="Times New Roman"/>
                <a:cs typeface="Times New Roman"/>
              </a:rPr>
              <a:t>objeto</a:t>
            </a:r>
            <a:r>
              <a:rPr sz="1300" spc="8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utilizamos</a:t>
            </a:r>
            <a:r>
              <a:rPr sz="1300" spc="70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a</a:t>
            </a:r>
            <a:r>
              <a:rPr sz="1300" spc="60" dirty="0">
                <a:latin typeface="Times New Roman"/>
                <a:cs typeface="Times New Roman"/>
              </a:rPr>
              <a:t> </a:t>
            </a:r>
            <a:r>
              <a:rPr sz="1300" spc="35" dirty="0">
                <a:latin typeface="Times New Roman"/>
                <a:cs typeface="Times New Roman"/>
              </a:rPr>
              <a:t>seguinte </a:t>
            </a:r>
            <a:r>
              <a:rPr sz="1300" spc="45" dirty="0">
                <a:latin typeface="Times New Roman"/>
                <a:cs typeface="Times New Roman"/>
              </a:rPr>
              <a:t>notação</a:t>
            </a:r>
            <a:endParaRPr sz="1300">
              <a:latin typeface="Times New Roman"/>
              <a:cs typeface="Times New Roman"/>
            </a:endParaRPr>
          </a:p>
          <a:p>
            <a:pPr marL="330835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0835" algn="l"/>
              </a:tabLst>
            </a:pPr>
            <a:r>
              <a:rPr sz="1200" b="1" spc="45" dirty="0">
                <a:latin typeface="Times New Roman"/>
                <a:cs typeface="Times New Roman"/>
              </a:rPr>
              <a:t>objeto.atributo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1874" y="2040381"/>
            <a:ext cx="2609850" cy="1191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9225" marR="5080" indent="-139700">
              <a:lnSpc>
                <a:spcPct val="100000"/>
              </a:lnSpc>
              <a:spcBef>
                <a:spcPts val="95"/>
              </a:spcBef>
              <a:buClr>
                <a:srgbClr val="0AD0D9"/>
              </a:buClr>
              <a:buSzPct val="92307"/>
              <a:buFont typeface="DejaVu Sans"/>
              <a:buChar char="⚫"/>
              <a:tabLst>
                <a:tab pos="149225" algn="l"/>
              </a:tabLst>
            </a:pPr>
            <a:r>
              <a:rPr sz="1300" spc="20" dirty="0">
                <a:latin typeface="Times New Roman"/>
                <a:cs typeface="Times New Roman"/>
              </a:rPr>
              <a:t>Desse</a:t>
            </a:r>
            <a:r>
              <a:rPr sz="1300" spc="6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modo,</a:t>
            </a:r>
            <a:r>
              <a:rPr sz="1300" spc="110" dirty="0">
                <a:latin typeface="Times New Roman"/>
                <a:cs typeface="Times New Roman"/>
              </a:rPr>
              <a:t> </a:t>
            </a:r>
            <a:r>
              <a:rPr sz="1300" spc="50" dirty="0">
                <a:latin typeface="Times New Roman"/>
                <a:cs typeface="Times New Roman"/>
              </a:rPr>
              <a:t>podemos</a:t>
            </a:r>
            <a:r>
              <a:rPr sz="1300" spc="85" dirty="0">
                <a:latin typeface="Times New Roman"/>
                <a:cs typeface="Times New Roman"/>
              </a:rPr>
              <a:t> </a:t>
            </a:r>
            <a:r>
              <a:rPr sz="1300" spc="20" dirty="0">
                <a:latin typeface="Times New Roman"/>
                <a:cs typeface="Times New Roman"/>
              </a:rPr>
              <a:t>modificar</a:t>
            </a:r>
            <a:r>
              <a:rPr sz="1300" dirty="0">
                <a:latin typeface="Times New Roman"/>
                <a:cs typeface="Times New Roman"/>
              </a:rPr>
              <a:t> </a:t>
            </a:r>
            <a:r>
              <a:rPr sz="1300" spc="-50" dirty="0">
                <a:latin typeface="Times New Roman"/>
                <a:cs typeface="Times New Roman"/>
              </a:rPr>
              <a:t>o </a:t>
            </a:r>
            <a:r>
              <a:rPr sz="1300" spc="50" dirty="0">
                <a:latin typeface="Times New Roman"/>
                <a:cs typeface="Times New Roman"/>
              </a:rPr>
              <a:t>seu</a:t>
            </a:r>
            <a:r>
              <a:rPr sz="1300" spc="5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valor </a:t>
            </a:r>
            <a:r>
              <a:rPr sz="1300" spc="60" dirty="0">
                <a:latin typeface="Times New Roman"/>
                <a:cs typeface="Times New Roman"/>
              </a:rPr>
              <a:t>ou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usá-lo</a:t>
            </a:r>
            <a:r>
              <a:rPr sz="1300" spc="10" dirty="0">
                <a:latin typeface="Times New Roman"/>
                <a:cs typeface="Times New Roman"/>
              </a:rPr>
              <a:t> </a:t>
            </a:r>
            <a:r>
              <a:rPr sz="1300" spc="65" dirty="0">
                <a:latin typeface="Times New Roman"/>
                <a:cs typeface="Times New Roman"/>
              </a:rPr>
              <a:t>em</a:t>
            </a:r>
            <a:r>
              <a:rPr sz="1300" spc="20" dirty="0">
                <a:latin typeface="Times New Roman"/>
                <a:cs typeface="Times New Roman"/>
              </a:rPr>
              <a:t> </a:t>
            </a:r>
            <a:r>
              <a:rPr sz="1300" spc="-10" dirty="0">
                <a:latin typeface="Times New Roman"/>
                <a:cs typeface="Times New Roman"/>
              </a:rPr>
              <a:t>expressões</a:t>
            </a:r>
            <a:endParaRPr sz="1300">
              <a:latin typeface="Times New Roman"/>
              <a:cs typeface="Times New Roman"/>
            </a:endParaRPr>
          </a:p>
          <a:p>
            <a:pPr marL="330200" marR="24130" lvl="1" indent="-121920">
              <a:lnSpc>
                <a:spcPct val="100000"/>
              </a:lnSpc>
              <a:spcBef>
                <a:spcPts val="305"/>
              </a:spcBef>
              <a:buClr>
                <a:srgbClr val="0E6EC5"/>
              </a:buClr>
              <a:buSzPct val="83333"/>
              <a:buFont typeface="DejaVu Sans"/>
              <a:buChar char="⚫"/>
              <a:tabLst>
                <a:tab pos="332105" algn="l"/>
              </a:tabLst>
            </a:pPr>
            <a:r>
              <a:rPr sz="1200" spc="10" dirty="0">
                <a:latin typeface="Times New Roman"/>
                <a:cs typeface="Times New Roman"/>
              </a:rPr>
              <a:t>Em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50" dirty="0">
                <a:latin typeface="Times New Roman"/>
                <a:cs typeface="Times New Roman"/>
              </a:rPr>
              <a:t>Python</a:t>
            </a:r>
            <a:r>
              <a:rPr sz="1200" spc="4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não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podemos</a:t>
            </a:r>
            <a:r>
              <a:rPr sz="1200" spc="-5" dirty="0">
                <a:latin typeface="Times New Roman"/>
                <a:cs typeface="Times New Roman"/>
              </a:rPr>
              <a:t> </a:t>
            </a:r>
            <a:r>
              <a:rPr sz="1200" spc="10" dirty="0">
                <a:latin typeface="Times New Roman"/>
                <a:cs typeface="Times New Roman"/>
              </a:rPr>
              <a:t>proibir</a:t>
            </a:r>
            <a:r>
              <a:rPr sz="1200" spc="-25" dirty="0">
                <a:latin typeface="Times New Roman"/>
                <a:cs typeface="Times New Roman"/>
              </a:rPr>
              <a:t> </a:t>
            </a:r>
            <a:r>
              <a:rPr sz="1200" spc="-50" dirty="0">
                <a:latin typeface="Times New Roman"/>
                <a:cs typeface="Times New Roman"/>
              </a:rPr>
              <a:t>o 	</a:t>
            </a:r>
            <a:r>
              <a:rPr sz="1200" dirty="0">
                <a:latin typeface="Times New Roman"/>
                <a:cs typeface="Times New Roman"/>
              </a:rPr>
              <a:t>acesso</a:t>
            </a:r>
            <a:r>
              <a:rPr sz="1200" spc="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aos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45" dirty="0">
                <a:latin typeface="Times New Roman"/>
                <a:cs typeface="Times New Roman"/>
              </a:rPr>
              <a:t>atributos</a:t>
            </a:r>
            <a:r>
              <a:rPr sz="1200" spc="20" dirty="0">
                <a:latin typeface="Times New Roman"/>
                <a:cs typeface="Times New Roman"/>
              </a:rPr>
              <a:t> </a:t>
            </a:r>
            <a:r>
              <a:rPr sz="1200" spc="55" dirty="0">
                <a:latin typeface="Times New Roman"/>
                <a:cs typeface="Times New Roman"/>
              </a:rPr>
              <a:t>de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objetos. 	</a:t>
            </a:r>
            <a:r>
              <a:rPr sz="1200" spc="45" dirty="0">
                <a:latin typeface="Times New Roman"/>
                <a:cs typeface="Times New Roman"/>
              </a:rPr>
              <a:t>Podemos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até</a:t>
            </a:r>
            <a:r>
              <a:rPr sz="1200" spc="8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incluir</a:t>
            </a:r>
            <a:r>
              <a:rPr sz="1200" spc="9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novos 	</a:t>
            </a:r>
            <a:r>
              <a:rPr sz="1200" spc="45" dirty="0">
                <a:latin typeface="Times New Roman"/>
                <a:cs typeface="Times New Roman"/>
              </a:rPr>
              <a:t>atributos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10" dirty="0">
                <a:latin typeface="Times New Roman"/>
                <a:cs typeface="Times New Roman"/>
              </a:rPr>
              <a:t>(</a:t>
            </a:r>
            <a:r>
              <a:rPr sz="1200" b="1" spc="-10" dirty="0">
                <a:latin typeface="Times New Roman"/>
                <a:cs typeface="Times New Roman"/>
              </a:rPr>
              <a:t>p.y</a:t>
            </a:r>
            <a:r>
              <a:rPr sz="1200" spc="-10" dirty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2929001" y="1250124"/>
            <a:ext cx="1543050" cy="1964689"/>
            <a:chOff x="2929001" y="1250124"/>
            <a:chExt cx="1543050" cy="1964689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29001" y="1250124"/>
              <a:ext cx="1543050" cy="107156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929001" y="2636113"/>
              <a:ext cx="992987" cy="578637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2947797" y="2444622"/>
            <a:ext cx="4083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Saída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26460" y="1035506"/>
            <a:ext cx="64452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Exemplo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40811" y="1824084"/>
            <a:ext cx="1417320" cy="349885"/>
          </a:xfrm>
          <a:custGeom>
            <a:avLst/>
            <a:gdLst/>
            <a:ahLst/>
            <a:cxnLst/>
            <a:rect l="l" t="t" r="r" b="b"/>
            <a:pathLst>
              <a:path w="1417320" h="349885">
                <a:moveTo>
                  <a:pt x="0" y="126000"/>
                </a:moveTo>
                <a:lnTo>
                  <a:pt x="1416812" y="126000"/>
                </a:lnTo>
                <a:lnTo>
                  <a:pt x="1416812" y="0"/>
                </a:lnTo>
                <a:lnTo>
                  <a:pt x="0" y="0"/>
                </a:lnTo>
                <a:lnTo>
                  <a:pt x="0" y="126000"/>
                </a:lnTo>
                <a:close/>
              </a:path>
              <a:path w="1417320" h="349885">
                <a:moveTo>
                  <a:pt x="0" y="349774"/>
                </a:moveTo>
                <a:lnTo>
                  <a:pt x="1416812" y="349774"/>
                </a:lnTo>
                <a:lnTo>
                  <a:pt x="1416812" y="223774"/>
                </a:lnTo>
                <a:lnTo>
                  <a:pt x="0" y="223774"/>
                </a:lnTo>
                <a:lnTo>
                  <a:pt x="0" y="349774"/>
                </a:lnTo>
                <a:close/>
              </a:path>
            </a:pathLst>
          </a:custGeom>
          <a:ln w="12700">
            <a:solidFill>
              <a:srgbClr val="0850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491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790</Words>
  <Application>Microsoft Office PowerPoint</Application>
  <PresentationFormat>Custom</PresentationFormat>
  <Paragraphs>226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Carlito</vt:lpstr>
      <vt:lpstr>DejaVu Sans</vt:lpstr>
      <vt:lpstr>Georgia</vt:lpstr>
      <vt:lpstr>Times New Roman</vt:lpstr>
      <vt:lpstr>Office Theme</vt:lpstr>
      <vt:lpstr>PowerPoint Presentation</vt:lpstr>
      <vt:lpstr>Programação procedimental</vt:lpstr>
      <vt:lpstr>Programação orientada a objetos</vt:lpstr>
      <vt:lpstr>Terminologia</vt:lpstr>
      <vt:lpstr>Terminologia</vt:lpstr>
      <vt:lpstr>Terminologia</vt:lpstr>
      <vt:lpstr>Terminologia</vt:lpstr>
      <vt:lpstr>Terminologia</vt:lpstr>
      <vt:lpstr>Acessando os atributos</vt:lpstr>
      <vt:lpstr>Acessando os atributos</vt:lpstr>
      <vt:lpstr>Acessando os atributos</vt:lpstr>
      <vt:lpstr>Encapsulamento</vt:lpstr>
      <vt:lpstr>Encapsulamento</vt:lpstr>
      <vt:lpstr>Construtor</vt:lpstr>
      <vt:lpstr>Construtor</vt:lpstr>
      <vt:lpstr>Construtor</vt:lpstr>
      <vt:lpstr>Imprimindo um objeto</vt:lpstr>
      <vt:lpstr>Imprimindo um objeto</vt:lpstr>
      <vt:lpstr>Imprimindo um objeto</vt:lpstr>
      <vt:lpstr>Comparando objetos</vt:lpstr>
      <vt:lpstr>Comparando objetos Exemplo</vt:lpstr>
      <vt:lpstr>Comparando objetos</vt:lpstr>
      <vt:lpstr>Comparando objetos</vt:lpstr>
      <vt:lpstr>Cópia de objetos</vt:lpstr>
      <vt:lpstr>Cópia de objetos</vt:lpstr>
      <vt:lpstr>Cópia de objetos</vt:lpstr>
      <vt:lpstr>Cópia de objetos</vt:lpstr>
      <vt:lpstr>Cópia de objetos</vt:lpstr>
      <vt:lpstr>Cópia de objetos</vt:lpstr>
      <vt:lpstr>Sobrecarga de operadores</vt:lpstr>
      <vt:lpstr>Sobrecarga de operadores</vt:lpstr>
      <vt:lpstr>Sobrecarga de operadores</vt:lpstr>
      <vt:lpstr>Material Complementar</vt:lpstr>
      <vt:lpstr>Material Complementar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Backes</dc:creator>
  <cp:lastModifiedBy>Eduardo Cunha Campos</cp:lastModifiedBy>
  <cp:revision>1</cp:revision>
  <dcterms:created xsi:type="dcterms:W3CDTF">2024-02-22T17:47:47Z</dcterms:created>
  <dcterms:modified xsi:type="dcterms:W3CDTF">2024-02-22T17:54:52Z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2022-05-30T00:00:00Z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2024-02-22T00:00:00Z</vt:filetime>
  </property>
  <property fmtid="{D5CDD505-2E9C-101B-9397-08002B2CF9AE}" pid="5" name="Producer">
    <vt:lpwstr>3-Heights(TM) PDF Security Shell 4.8.25.2 (http://www.pdf-tools.com)</vt:lpwstr>
  </property>
</Properties>
</file>