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666" r:id="rId12"/>
    <p:sldMasterId id="2147483667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</p:sldIdLst>
  <p:sldSz cy="5143500" cx="9144000"/>
  <p:notesSz cx="6858000" cy="9144000"/>
  <p:embeddedFontLst>
    <p:embeddedFont>
      <p:font typeface="Catamaran"/>
      <p:regular r:id="rId52"/>
      <p:bold r:id="rId53"/>
    </p:embeddedFont>
    <p:embeddedFont>
      <p:font typeface="Catamaran Thin"/>
      <p:regular r:id="rId54"/>
      <p:bold r:id="rId55"/>
    </p:embeddedFont>
    <p:embeddedFont>
      <p:font typeface="Ubuntu Mono"/>
      <p:regular r:id="rId56"/>
      <p:bold r:id="rId57"/>
      <p:italic r:id="rId58"/>
      <p:boldItalic r:id="rId59"/>
    </p:embeddedFont>
    <p:embeddedFont>
      <p:font typeface="Catamaran SemiBold"/>
      <p:regular r:id="rId60"/>
      <p:bold r:id="rId61"/>
    </p:embeddedFont>
    <p:embeddedFont>
      <p:font typeface="Catamaran Light"/>
      <p:regular r:id="rId62"/>
      <p:bold r:id="rId63"/>
    </p:embeddedFont>
    <p:embeddedFont>
      <p:font typeface="Catamaran Medium"/>
      <p:regular r:id="rId64"/>
      <p:bold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4A9E2D-F572-4BFF-BC75-46B6EDC24026}">
  <a:tblStyle styleId="{E24A9E2D-F572-4BFF-BC75-46B6EDC2402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6.xml"/><Relationship Id="rId42" Type="http://schemas.openxmlformats.org/officeDocument/2006/relationships/slide" Target="slides/slide28.xml"/><Relationship Id="rId41" Type="http://schemas.openxmlformats.org/officeDocument/2006/relationships/slide" Target="slides/slide27.xml"/><Relationship Id="rId44" Type="http://schemas.openxmlformats.org/officeDocument/2006/relationships/slide" Target="slides/slide30.xml"/><Relationship Id="rId43" Type="http://schemas.openxmlformats.org/officeDocument/2006/relationships/slide" Target="slides/slide29.xml"/><Relationship Id="rId46" Type="http://schemas.openxmlformats.org/officeDocument/2006/relationships/slide" Target="slides/slide32.xml"/><Relationship Id="rId45" Type="http://schemas.openxmlformats.org/officeDocument/2006/relationships/slide" Target="slides/slide31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4.xml"/><Relationship Id="rId47" Type="http://schemas.openxmlformats.org/officeDocument/2006/relationships/slide" Target="slides/slide33.xml"/><Relationship Id="rId49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62" Type="http://schemas.openxmlformats.org/officeDocument/2006/relationships/font" Target="fonts/CatamaranLight-regular.fntdata"/><Relationship Id="rId61" Type="http://schemas.openxmlformats.org/officeDocument/2006/relationships/font" Target="fonts/CatamaranSemiBold-bold.fntdata"/><Relationship Id="rId20" Type="http://schemas.openxmlformats.org/officeDocument/2006/relationships/slide" Target="slides/slide6.xml"/><Relationship Id="rId64" Type="http://schemas.openxmlformats.org/officeDocument/2006/relationships/font" Target="fonts/CatamaranMedium-regular.fntdata"/><Relationship Id="rId63" Type="http://schemas.openxmlformats.org/officeDocument/2006/relationships/font" Target="fonts/CatamaranLight-bold.fntdata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65" Type="http://schemas.openxmlformats.org/officeDocument/2006/relationships/font" Target="fonts/CatamaranMedium-bold.fntdata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60" Type="http://schemas.openxmlformats.org/officeDocument/2006/relationships/font" Target="fonts/CatamaranSemiBold-regular.fntdata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9" Type="http://schemas.openxmlformats.org/officeDocument/2006/relationships/slide" Target="slides/slide15.xml"/><Relationship Id="rId51" Type="http://schemas.openxmlformats.org/officeDocument/2006/relationships/slide" Target="slides/slide37.xml"/><Relationship Id="rId50" Type="http://schemas.openxmlformats.org/officeDocument/2006/relationships/slide" Target="slides/slide36.xml"/><Relationship Id="rId53" Type="http://schemas.openxmlformats.org/officeDocument/2006/relationships/font" Target="fonts/Catamaran-bold.fntdata"/><Relationship Id="rId52" Type="http://schemas.openxmlformats.org/officeDocument/2006/relationships/font" Target="fonts/Catamaran-regular.fntdata"/><Relationship Id="rId11" Type="http://schemas.openxmlformats.org/officeDocument/2006/relationships/slideMaster" Target="slideMasters/slideMaster8.xml"/><Relationship Id="rId55" Type="http://schemas.openxmlformats.org/officeDocument/2006/relationships/font" Target="fonts/CatamaranThin-bold.fntdata"/><Relationship Id="rId10" Type="http://schemas.openxmlformats.org/officeDocument/2006/relationships/slideMaster" Target="slideMasters/slideMaster7.xml"/><Relationship Id="rId54" Type="http://schemas.openxmlformats.org/officeDocument/2006/relationships/font" Target="fonts/CatamaranThin-regular.fntdata"/><Relationship Id="rId13" Type="http://schemas.openxmlformats.org/officeDocument/2006/relationships/slideMaster" Target="slideMasters/slideMaster10.xml"/><Relationship Id="rId57" Type="http://schemas.openxmlformats.org/officeDocument/2006/relationships/font" Target="fonts/UbuntuMono-bold.fntdata"/><Relationship Id="rId12" Type="http://schemas.openxmlformats.org/officeDocument/2006/relationships/slideMaster" Target="slideMasters/slideMaster9.xml"/><Relationship Id="rId56" Type="http://schemas.openxmlformats.org/officeDocument/2006/relationships/font" Target="fonts/UbuntuMono-regular.fntdata"/><Relationship Id="rId15" Type="http://schemas.openxmlformats.org/officeDocument/2006/relationships/slide" Target="slides/slide1.xml"/><Relationship Id="rId59" Type="http://schemas.openxmlformats.org/officeDocument/2006/relationships/font" Target="fonts/UbuntuMono-boldItalic.fntdata"/><Relationship Id="rId14" Type="http://schemas.openxmlformats.org/officeDocument/2006/relationships/notesMaster" Target="notesMasters/notesMaster1.xml"/><Relationship Id="rId58" Type="http://schemas.openxmlformats.org/officeDocument/2006/relationships/font" Target="fonts/UbuntuMono-italic.fntdata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/>
          <p:nvPr>
            <p:ph idx="2" type="sldImg"/>
          </p:nvPr>
        </p:nvSpPr>
        <p:spPr>
          <a:xfrm>
            <a:off x="381240" y="685800"/>
            <a:ext cx="6095160" cy="3427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saber mais sobre polimorfismo em geral: https://www.geeksforgeeks.org/ad-hoc-inclusion-parametric-coercion-polymorphisms/</a:t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:notes"/>
          <p:cNvSpPr/>
          <p:nvPr>
            <p:ph idx="2" type="sldImg"/>
          </p:nvPr>
        </p:nvSpPr>
        <p:spPr>
          <a:xfrm>
            <a:off x="381240" y="685800"/>
            <a:ext cx="6095160" cy="3427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p17:notes"/>
          <p:cNvSpPr txBox="1"/>
          <p:nvPr>
            <p:ph idx="1"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1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saber mais sobre polimorfismo em geral: https://www.geeksforgeeks.org/ad-hoc-inclusion-parametric-coercion-polymorphisms/</a:t>
            </a:r>
            <a:endParaRPr b="0" sz="1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>
            <p:ph type="title"/>
          </p:nvPr>
        </p:nvSpPr>
        <p:spPr>
          <a:xfrm>
            <a:off x="779040" y="721080"/>
            <a:ext cx="600948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"/>
          <p:cNvSpPr txBox="1"/>
          <p:nvPr>
            <p:ph idx="1" type="subTitle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/>
          <p:nvPr>
            <p:ph type="title"/>
          </p:nvPr>
        </p:nvSpPr>
        <p:spPr>
          <a:xfrm>
            <a:off x="779040" y="721080"/>
            <a:ext cx="600948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" type="body"/>
          </p:nvPr>
        </p:nvSpPr>
        <p:spPr>
          <a:xfrm>
            <a:off x="779040" y="1503720"/>
            <a:ext cx="293256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2" type="body"/>
          </p:nvPr>
        </p:nvSpPr>
        <p:spPr>
          <a:xfrm>
            <a:off x="3858480" y="1503720"/>
            <a:ext cx="293256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/>
          <p:nvPr>
            <p:ph type="title"/>
          </p:nvPr>
        </p:nvSpPr>
        <p:spPr>
          <a:xfrm>
            <a:off x="779040" y="721080"/>
            <a:ext cx="600948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sz="13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_1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_1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779040" y="721080"/>
            <a:ext cx="600948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sz="13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981000" y="-78120"/>
            <a:ext cx="11515320" cy="5220360"/>
            <a:chOff x="-981000" y="-78120"/>
            <a:chExt cx="11515320" cy="5220360"/>
          </a:xfrm>
        </p:grpSpPr>
        <p:sp>
          <p:nvSpPr>
            <p:cNvPr id="11" name="Google Shape;11;p1"/>
            <p:cNvSpPr/>
            <p:nvPr/>
          </p:nvSpPr>
          <p:spPr>
            <a:xfrm rot="10800000">
              <a:off x="4305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 rot="10800000">
              <a:off x="6420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 rot="10800000">
              <a:off x="219096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13328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24792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747684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763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19060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64195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53416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-9810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4792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3622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7848720" y="182700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448280" y="-7812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-581040" y="334080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152360" y="1313640"/>
              <a:ext cx="722520" cy="79740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6280" y="3161520"/>
              <a:ext cx="722520" cy="79740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 rot="10800000">
              <a:off x="7745400" y="1080"/>
              <a:ext cx="1026720" cy="7513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1"/>
          <p:cNvSpPr txBox="1"/>
          <p:nvPr>
            <p:ph type="title"/>
          </p:nvPr>
        </p:nvSpPr>
        <p:spPr>
          <a:xfrm>
            <a:off x="779040" y="721080"/>
            <a:ext cx="6009480" cy="62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9"/>
          <p:cNvGrpSpPr/>
          <p:nvPr/>
        </p:nvGrpSpPr>
        <p:grpSpPr>
          <a:xfrm>
            <a:off x="-981000" y="0"/>
            <a:ext cx="11515320" cy="5142240"/>
            <a:chOff x="-981000" y="0"/>
            <a:chExt cx="11515320" cy="5142240"/>
          </a:xfrm>
        </p:grpSpPr>
        <p:sp>
          <p:nvSpPr>
            <p:cNvPr id="198" name="Google Shape;198;p19"/>
            <p:cNvSpPr/>
            <p:nvPr/>
          </p:nvSpPr>
          <p:spPr>
            <a:xfrm>
              <a:off x="747684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 rot="10800000">
              <a:off x="4305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 rot="10800000">
              <a:off x="6420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 rot="10800000">
              <a:off x="219096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324792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763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219060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64195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853416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-9810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24792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3622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19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-45360" y="689760"/>
            <a:ext cx="622800" cy="68760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3"/>
          <p:cNvGrpSpPr/>
          <p:nvPr/>
        </p:nvGrpSpPr>
        <p:grpSpPr>
          <a:xfrm>
            <a:off x="6320880" y="0"/>
            <a:ext cx="3629880" cy="5142600"/>
            <a:chOff x="6320880" y="0"/>
            <a:chExt cx="3629880" cy="5142600"/>
          </a:xfrm>
        </p:grpSpPr>
        <p:sp>
          <p:nvSpPr>
            <p:cNvPr id="38" name="Google Shape;38;p3"/>
            <p:cNvSpPr/>
            <p:nvPr/>
          </p:nvSpPr>
          <p:spPr>
            <a:xfrm>
              <a:off x="6320880" y="4115880"/>
              <a:ext cx="1402560" cy="10267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806600" y="4115880"/>
              <a:ext cx="1402560" cy="10267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548200" y="2610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10800000">
              <a:off x="7807320" y="0"/>
              <a:ext cx="1403640" cy="51444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806600" y="154368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065000" y="2610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45480" y="1335240"/>
              <a:ext cx="834480" cy="92124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133760" y="3941640"/>
              <a:ext cx="506520" cy="559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10800000">
              <a:off x="7407720" y="0"/>
              <a:ext cx="719640" cy="52668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331760" y="2181960"/>
              <a:ext cx="960840" cy="10609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548200" y="28332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3"/>
          <p:cNvSpPr txBox="1"/>
          <p:nvPr>
            <p:ph type="title"/>
          </p:nvPr>
        </p:nvSpPr>
        <p:spPr>
          <a:xfrm>
            <a:off x="779040" y="721080"/>
            <a:ext cx="6009480" cy="62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3"/>
          <p:cNvSpPr txBox="1"/>
          <p:nvPr>
            <p:ph idx="1" type="body"/>
          </p:nvPr>
        </p:nvSpPr>
        <p:spPr>
          <a:xfrm>
            <a:off x="779040" y="1503720"/>
            <a:ext cx="293220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3"/>
          <p:cNvSpPr txBox="1"/>
          <p:nvPr>
            <p:ph idx="2" type="body"/>
          </p:nvPr>
        </p:nvSpPr>
        <p:spPr>
          <a:xfrm>
            <a:off x="3858480" y="1503720"/>
            <a:ext cx="293220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3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>
            <a:off x="-45360" y="689760"/>
            <a:ext cx="622800" cy="68760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6320880" y="0"/>
            <a:ext cx="3629880" cy="5142600"/>
            <a:chOff x="6320880" y="0"/>
            <a:chExt cx="3629880" cy="5142600"/>
          </a:xfrm>
        </p:grpSpPr>
        <p:sp>
          <p:nvSpPr>
            <p:cNvPr id="61" name="Google Shape;61;p5"/>
            <p:cNvSpPr/>
            <p:nvPr/>
          </p:nvSpPr>
          <p:spPr>
            <a:xfrm>
              <a:off x="6320880" y="4115880"/>
              <a:ext cx="1402560" cy="10267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806600" y="4115880"/>
              <a:ext cx="1402560" cy="10267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8548200" y="2610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 rot="10800000">
              <a:off x="7807320" y="0"/>
              <a:ext cx="1403640" cy="51444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7806600" y="154368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065000" y="2610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745480" y="1335240"/>
              <a:ext cx="834480" cy="92124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133760" y="3941640"/>
              <a:ext cx="506520" cy="559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rot="10800000">
              <a:off x="7407720" y="0"/>
              <a:ext cx="719640" cy="52668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7331760" y="2181960"/>
              <a:ext cx="960840" cy="10609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548200" y="28332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5"/>
          <p:cNvSpPr txBox="1"/>
          <p:nvPr>
            <p:ph type="title"/>
          </p:nvPr>
        </p:nvSpPr>
        <p:spPr>
          <a:xfrm>
            <a:off x="779040" y="721080"/>
            <a:ext cx="6009480" cy="62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5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Google Shape;74;p5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-981000" y="-78120"/>
            <a:ext cx="11515320" cy="5220360"/>
            <a:chOff x="-981000" y="-78120"/>
            <a:chExt cx="11515320" cy="5220360"/>
          </a:xfrm>
        </p:grpSpPr>
        <p:sp>
          <p:nvSpPr>
            <p:cNvPr id="81" name="Google Shape;81;p7"/>
            <p:cNvSpPr/>
            <p:nvPr/>
          </p:nvSpPr>
          <p:spPr>
            <a:xfrm rot="10800000">
              <a:off x="4305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 rot="10800000">
              <a:off x="6420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 rot="10800000">
              <a:off x="219096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113328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24792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7684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63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219060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64195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853416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-9810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324792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53622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7848720" y="182700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448280" y="-7812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581040" y="334080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1152360" y="1313640"/>
              <a:ext cx="722520" cy="79740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7496280" y="3161520"/>
              <a:ext cx="722520" cy="79740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7745400" y="1080"/>
              <a:ext cx="1026720" cy="7513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7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9"/>
          <p:cNvGrpSpPr/>
          <p:nvPr/>
        </p:nvGrpSpPr>
        <p:grpSpPr>
          <a:xfrm>
            <a:off x="-981000" y="-78120"/>
            <a:ext cx="11515320" cy="5220360"/>
            <a:chOff x="-981000" y="-78120"/>
            <a:chExt cx="11515320" cy="5220360"/>
          </a:xfrm>
        </p:grpSpPr>
        <p:sp>
          <p:nvSpPr>
            <p:cNvPr id="105" name="Google Shape;105;p9"/>
            <p:cNvSpPr/>
            <p:nvPr/>
          </p:nvSpPr>
          <p:spPr>
            <a:xfrm rot="10800000">
              <a:off x="4305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 rot="10800000">
              <a:off x="6420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"/>
            <p:cNvSpPr/>
            <p:nvPr/>
          </p:nvSpPr>
          <p:spPr>
            <a:xfrm rot="10800000">
              <a:off x="219096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113328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24792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747684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763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219060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64195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853416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-9810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324792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53622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7848720" y="182700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1448280" y="-7812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-581040" y="3340800"/>
              <a:ext cx="1370520" cy="1513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1152360" y="1313640"/>
              <a:ext cx="722520" cy="79740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7496280" y="3161520"/>
              <a:ext cx="722520" cy="79740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 rot="10800000">
              <a:off x="7745400" y="1080"/>
              <a:ext cx="1026720" cy="7513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/>
          <p:nvPr/>
        </p:nvSpPr>
        <p:spPr>
          <a:xfrm>
            <a:off x="2500920" y="285480"/>
            <a:ext cx="4141440" cy="457164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4F0089">
              <a:alpha val="14901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4239000" y="104760"/>
            <a:ext cx="664560" cy="73368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3593520" y="38520"/>
            <a:ext cx="1956240" cy="65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6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b="0" i="0" sz="9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1"/>
          <p:cNvSpPr/>
          <p:nvPr/>
        </p:nvSpPr>
        <p:spPr>
          <a:xfrm rot="10800000">
            <a:off x="6915600" y="0"/>
            <a:ext cx="2001600" cy="733680"/>
          </a:xfrm>
          <a:custGeom>
            <a:rect b="b" l="l" r="r" t="t"/>
            <a:pathLst>
              <a:path extrusionOk="0" h="21175" w="2160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 rot="10800000">
            <a:off x="2190960" y="0"/>
            <a:ext cx="2001600" cy="733680"/>
          </a:xfrm>
          <a:custGeom>
            <a:rect b="b" l="l" r="r" t="t"/>
            <a:pathLst>
              <a:path extrusionOk="0" h="21175" w="2160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1609560" y="4039200"/>
            <a:ext cx="2000160" cy="1103040"/>
          </a:xfrm>
          <a:custGeom>
            <a:rect b="b" l="l" r="r" t="t"/>
            <a:pathLst>
              <a:path extrusionOk="0" h="21315" w="2160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7591320" y="4039200"/>
            <a:ext cx="2000160" cy="1103040"/>
          </a:xfrm>
          <a:custGeom>
            <a:rect b="b" l="l" r="r" t="t"/>
            <a:pathLst>
              <a:path extrusionOk="0" h="21315" w="2160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875160" y="3108600"/>
            <a:ext cx="1237320" cy="136620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6750000" y="2565720"/>
            <a:ext cx="1669680" cy="184320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8078400" y="1646280"/>
            <a:ext cx="1237320" cy="136620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-276120" y="372240"/>
            <a:ext cx="2000160" cy="220788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6750000" y="993960"/>
            <a:ext cx="873360" cy="96408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-210960" y="4039200"/>
            <a:ext cx="873360" cy="96408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/>
          <p:nvPr/>
        </p:nvSpPr>
        <p:spPr>
          <a:xfrm>
            <a:off x="-45360" y="689760"/>
            <a:ext cx="622800" cy="68760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13"/>
          <p:cNvGrpSpPr/>
          <p:nvPr/>
        </p:nvGrpSpPr>
        <p:grpSpPr>
          <a:xfrm>
            <a:off x="6320880" y="0"/>
            <a:ext cx="3629880" cy="5142600"/>
            <a:chOff x="6320880" y="0"/>
            <a:chExt cx="3629880" cy="5142600"/>
          </a:xfrm>
        </p:grpSpPr>
        <p:sp>
          <p:nvSpPr>
            <p:cNvPr id="145" name="Google Shape;145;p13"/>
            <p:cNvSpPr/>
            <p:nvPr/>
          </p:nvSpPr>
          <p:spPr>
            <a:xfrm>
              <a:off x="6320880" y="4115880"/>
              <a:ext cx="1402560" cy="10267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7806600" y="4115880"/>
              <a:ext cx="1402560" cy="10267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8548200" y="2610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 rot="10800000">
              <a:off x="7807320" y="0"/>
              <a:ext cx="1403640" cy="51444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7806600" y="154368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065000" y="2610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8745480" y="1335240"/>
              <a:ext cx="834480" cy="92124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133760" y="3941640"/>
              <a:ext cx="506520" cy="559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 rot="10800000">
              <a:off x="7407720" y="0"/>
              <a:ext cx="719640" cy="52668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7331760" y="2181960"/>
              <a:ext cx="960840" cy="10609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8548200" y="28332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13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>
            <a:off x="-45360" y="689760"/>
            <a:ext cx="622800" cy="68760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15"/>
          <p:cNvGrpSpPr/>
          <p:nvPr/>
        </p:nvGrpSpPr>
        <p:grpSpPr>
          <a:xfrm>
            <a:off x="6320880" y="0"/>
            <a:ext cx="3629880" cy="5142600"/>
            <a:chOff x="6320880" y="0"/>
            <a:chExt cx="3629880" cy="5142600"/>
          </a:xfrm>
        </p:grpSpPr>
        <p:sp>
          <p:nvSpPr>
            <p:cNvPr id="162" name="Google Shape;162;p15"/>
            <p:cNvSpPr/>
            <p:nvPr/>
          </p:nvSpPr>
          <p:spPr>
            <a:xfrm>
              <a:off x="6320880" y="4115880"/>
              <a:ext cx="1402560" cy="10267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7806600" y="4115880"/>
              <a:ext cx="1402560" cy="102672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8548200" y="2610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 rot="10800000">
              <a:off x="7807320" y="0"/>
              <a:ext cx="1403640" cy="51444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7806600" y="154368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7065000" y="2610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8745480" y="1335240"/>
              <a:ext cx="834480" cy="92124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7133760" y="3941640"/>
              <a:ext cx="506520" cy="5590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 rot="10800000">
              <a:off x="7407720" y="0"/>
              <a:ext cx="719640" cy="52668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331760" y="2181960"/>
              <a:ext cx="960840" cy="10609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4901"/>
              </a:srgbClr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8548200" y="2833200"/>
              <a:ext cx="1402560" cy="15483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5"/>
          <p:cNvSpPr txBox="1"/>
          <p:nvPr>
            <p:ph type="title"/>
          </p:nvPr>
        </p:nvSpPr>
        <p:spPr>
          <a:xfrm>
            <a:off x="779040" y="721080"/>
            <a:ext cx="6009480" cy="62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15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7"/>
          <p:cNvGrpSpPr/>
          <p:nvPr/>
        </p:nvGrpSpPr>
        <p:grpSpPr>
          <a:xfrm>
            <a:off x="-981000" y="0"/>
            <a:ext cx="11515320" cy="5142240"/>
            <a:chOff x="-981000" y="0"/>
            <a:chExt cx="11515320" cy="5142240"/>
          </a:xfrm>
        </p:grpSpPr>
        <p:sp>
          <p:nvSpPr>
            <p:cNvPr id="180" name="Google Shape;180;p17"/>
            <p:cNvSpPr/>
            <p:nvPr/>
          </p:nvSpPr>
          <p:spPr>
            <a:xfrm>
              <a:off x="747684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 rot="10800000">
              <a:off x="4305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 rot="10800000">
              <a:off x="642024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 rot="10800000">
              <a:off x="2190960" y="0"/>
              <a:ext cx="2001600" cy="73368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3247920" y="4039200"/>
              <a:ext cx="2000160" cy="1103040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763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19060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641952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534160" y="22010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9810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324792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5362200" y="372240"/>
              <a:ext cx="2000160" cy="22078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000" lIns="45700" spcFirstLastPara="1" rIns="457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17"/>
          <p:cNvSpPr/>
          <p:nvPr/>
        </p:nvSpPr>
        <p:spPr>
          <a:xfrm>
            <a:off x="4259880" y="4686480"/>
            <a:ext cx="622800" cy="455760"/>
          </a:xfrm>
          <a:custGeom>
            <a:rect b="b" l="l" r="r" t="t"/>
            <a:pathLst>
              <a:path extrusionOk="0" h="21385" w="21600">
                <a:moveTo>
                  <a:pt x="21600" y="21385"/>
                </a:moveTo>
                <a:lnTo>
                  <a:pt x="21600" y="10472"/>
                </a:lnTo>
                <a:cubicBezTo>
                  <a:pt x="21600" y="8748"/>
                  <a:pt x="20920" y="7155"/>
                  <a:pt x="19816" y="6292"/>
                </a:cubicBezTo>
                <a:lnTo>
                  <a:pt x="12585" y="647"/>
                </a:lnTo>
                <a:cubicBezTo>
                  <a:pt x="11480" y="-215"/>
                  <a:pt x="10120" y="-215"/>
                  <a:pt x="9015" y="647"/>
                </a:cubicBezTo>
                <a:lnTo>
                  <a:pt x="1785" y="6292"/>
                </a:lnTo>
                <a:cubicBezTo>
                  <a:pt x="680" y="7154"/>
                  <a:pt x="0" y="8748"/>
                  <a:pt x="0" y="10472"/>
                </a:cubicBezTo>
                <a:lnTo>
                  <a:pt x="0" y="213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000" lIns="45700" spcFirstLastPara="1" rIns="457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7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300"/>
              <a:buFont typeface="Catamaran"/>
              <a:buNone/>
              <a:defRPr b="0" i="0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google.com/presentation/d/1g7fK2N1sYmhBoHAMI2oJEE7qewbF_ve-DAtZ9e9z1rM/edit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youtube.com/watch?v=Nn6XVFA-jHc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703080" y="2340000"/>
            <a:ext cx="3076200" cy="1979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</a:pPr>
            <a:r>
              <a:rPr b="1" lang="en" sz="48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Herança e</a:t>
            </a:r>
            <a:br>
              <a:rPr lang="en" sz="4800"/>
            </a:br>
            <a:r>
              <a:rPr b="1" lang="en" sz="48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Classes Abstratas</a:t>
            </a:r>
            <a:endParaRPr b="0" sz="4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703080" y="391320"/>
            <a:ext cx="4156200" cy="14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Programação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 Computadores II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(com Python)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/>
          <p:nvPr/>
        </p:nvSpPr>
        <p:spPr>
          <a:xfrm rot="54600">
            <a:off x="4687560" y="3505320"/>
            <a:ext cx="4134240" cy="1910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Prof. Eduardo Cunha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DECOM / CEFET-MG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6048720" y="143640"/>
            <a:ext cx="2983680" cy="3294000"/>
          </a:xfrm>
          <a:custGeom>
            <a:rect b="b" l="l" r="r" t="t"/>
            <a:pathLst>
              <a:path extrusionOk="0" h="21456" w="21598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0960" y="3702600"/>
            <a:ext cx="1336680" cy="133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idx="1" type="body"/>
          </p:nvPr>
        </p:nvSpPr>
        <p:spPr>
          <a:xfrm>
            <a:off x="7790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É uma boa prática chamar o construtor da superclasse, pois ele inicializa os atributos definidos na superclasse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super().__init__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4057560" y="410400"/>
            <a:ext cx="5085720" cy="4578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7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7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7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7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7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7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7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7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super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().</a:t>
            </a:r>
            <a:r>
              <a:rPr b="0" i="0" lang="en" sz="17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+ </a:t>
            </a:r>
            <a:r>
              <a:rPr b="0" i="0" lang="en" sz="17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" Miau"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vidas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750" u="none" cap="none" strike="noStrike">
                <a:solidFill>
                  <a:srgbClr val="098658"/>
                </a:solidFill>
                <a:latin typeface="Ubuntu Mono"/>
                <a:ea typeface="Ubuntu Mono"/>
                <a:cs typeface="Ubuntu Mono"/>
                <a:sym typeface="Ubuntu Mono"/>
              </a:rPr>
              <a:t>7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7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7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"Mingau"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7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7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0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Classe object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1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Toda classe declarada sem declaração de herança está implicitamente herdando da classe 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rPr>
              <a:t>object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SemiBold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Métodos como __eq__ e __str__ são herdados de object e podem ser sobrepostos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1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/>
          <p:nvPr>
            <p:ph idx="1" type="body"/>
          </p:nvPr>
        </p:nvSpPr>
        <p:spPr>
          <a:xfrm>
            <a:off x="7790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herança define uma relação de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subtipo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No exemplo, Gato é um subtipo de Animal, ou seja, toda instância de Gato é também instância de 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Dizemos, ainda, que</a:t>
            </a:r>
            <a:br>
              <a:rPr b="0" i="0" lang="en" sz="2000" u="none" cap="none" strike="noStrike"/>
            </a:b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todo gato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é um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2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 e subtipo (é-um)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4243320" y="1598040"/>
            <a:ext cx="4035960" cy="3166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pass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pass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()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isinstance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))   </a:t>
            </a:r>
            <a:r>
              <a:rPr b="0" i="0" lang="en" sz="1450" u="none" cap="none" strike="noStrike">
                <a:solidFill>
                  <a:srgbClr val="008000"/>
                </a:solidFill>
                <a:latin typeface="Ubuntu Mono"/>
                <a:ea typeface="Ubuntu Mono"/>
                <a:cs typeface="Ubuntu Mono"/>
                <a:sym typeface="Ubuntu Mono"/>
              </a:rPr>
              <a:t># True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isinstance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)) </a:t>
            </a:r>
            <a:r>
              <a:rPr b="0" i="0" lang="en" sz="1450" u="none" cap="none" strike="noStrike">
                <a:solidFill>
                  <a:srgbClr val="008000"/>
                </a:solidFill>
                <a:latin typeface="Ubuntu Mono"/>
                <a:ea typeface="Ubuntu Mono"/>
                <a:cs typeface="Ubuntu Mono"/>
                <a:sym typeface="Ubuntu Mono"/>
              </a:rPr>
              <a:t># True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isinstance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object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)) </a:t>
            </a:r>
            <a:r>
              <a:rPr b="0" i="0" lang="en" sz="1450" u="none" cap="none" strike="noStrike">
                <a:solidFill>
                  <a:srgbClr val="008000"/>
                </a:solidFill>
                <a:latin typeface="Ubuntu Mono"/>
                <a:ea typeface="Ubuntu Mono"/>
                <a:cs typeface="Ubuntu Mono"/>
                <a:sym typeface="Ubuntu Mono"/>
              </a:rPr>
              <a:t># True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/>
          <p:nvPr>
            <p:ph idx="1" type="body"/>
          </p:nvPr>
        </p:nvSpPr>
        <p:spPr>
          <a:xfrm>
            <a:off x="7790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Em Python uma classe pode derivar de mais de uma classe (basta escrever a lista de classes separadas por vírgula), o que chamamos de herança múltipla (em Java, por exemplo, isso não é possível).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3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 múltipla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3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39812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Não vamos abordar herança múltipla nesta disciplina.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>
            <p:ph type="title"/>
          </p:nvPr>
        </p:nvSpPr>
        <p:spPr>
          <a:xfrm>
            <a:off x="703080" y="3250080"/>
            <a:ext cx="4953960" cy="1158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</a:pPr>
            <a:r>
              <a:rPr b="1" lang="en" sz="48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Polimorfismo</a:t>
            </a:r>
            <a:endParaRPr b="0" sz="4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Conceito: polimorfismo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 grego, </a:t>
            </a:r>
            <a:r>
              <a:rPr b="0" i="1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que tem muitas formas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Ideia de que um símbolo pode representar coisas diferentes a depender do contexto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Exemplo em linguagem natural (polissemia):</a:t>
            </a:r>
            <a:br>
              <a:rPr b="0" i="0" lang="en" sz="2400" u="none" cap="none" strike="noStrike"/>
            </a:b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vela </a:t>
            </a:r>
            <a:r>
              <a:rPr b="0" i="0" lang="en" sz="2400" u="none" cap="none" strike="noStrike"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(de barco)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vela </a:t>
            </a:r>
            <a:r>
              <a:rPr b="0" i="0" lang="en" sz="2400" u="none" cap="none" strike="noStrike"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(de bolo)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5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Polimorfismo de subtipo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6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36"/>
          <p:cNvSpPr/>
          <p:nvPr/>
        </p:nvSpPr>
        <p:spPr>
          <a:xfrm>
            <a:off x="6029280" y="333000"/>
            <a:ext cx="2998800" cy="47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'andando'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'engatinhando'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passeia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for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i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in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range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98658"/>
                </a:solidFill>
                <a:latin typeface="Ubuntu Mono"/>
                <a:ea typeface="Ubuntu Mono"/>
                <a:cs typeface="Ubuntu Mono"/>
                <a:sym typeface="Ubuntu Mono"/>
              </a:rPr>
              <a:t>5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.anda()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6"/>
          <p:cNvSpPr txBox="1"/>
          <p:nvPr>
            <p:ph idx="1" type="body"/>
          </p:nvPr>
        </p:nvSpPr>
        <p:spPr>
          <a:xfrm>
            <a:off x="779040" y="1503720"/>
            <a:ext cx="524916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 código ao lado,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animal.anda()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pode se referir ao método de cima ou ao método de baixo, pois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pode ser um objeto da classe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ou de uma de suas subclasses*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Se determinado código manipula objetos de uma classe, ele também deve funcionar com objetos de subclasses* </a:t>
            </a:r>
            <a:r>
              <a:rPr b="0" i="0" lang="en" sz="1400" u="none" cap="none" strike="noStrike">
                <a:solidFill>
                  <a:schemeClr val="dk2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(* de forma geral, classes descendentes)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8198640" y="2921400"/>
            <a:ext cx="375120" cy="1552320"/>
          </a:xfrm>
          <a:custGeom>
            <a:rect b="b" l="l" r="r" t="t"/>
            <a:pathLst>
              <a:path extrusionOk="0" h="62134" w="15048">
                <a:moveTo>
                  <a:pt x="0" y="62134"/>
                </a:moveTo>
                <a:cubicBezTo>
                  <a:pt x="2469" y="56373"/>
                  <a:pt x="13373" y="37925"/>
                  <a:pt x="14813" y="27569"/>
                </a:cubicBezTo>
                <a:cubicBezTo>
                  <a:pt x="16253" y="17213"/>
                  <a:pt x="9670" y="4595"/>
                  <a:pt x="8641" y="0"/>
                </a:cubicBezTo>
              </a:path>
            </a:pathLst>
          </a:custGeom>
          <a:noFill/>
          <a:ln cap="flat" cmpd="sng" w="28575">
            <a:solidFill>
              <a:srgbClr val="A3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6"/>
          <p:cNvSpPr/>
          <p:nvPr/>
        </p:nvSpPr>
        <p:spPr>
          <a:xfrm>
            <a:off x="8219160" y="1172880"/>
            <a:ext cx="838080" cy="3331800"/>
          </a:xfrm>
          <a:custGeom>
            <a:rect b="b" l="l" r="r" t="t"/>
            <a:pathLst>
              <a:path extrusionOk="0" h="133319" w="33569">
                <a:moveTo>
                  <a:pt x="0" y="133319"/>
                </a:moveTo>
                <a:cubicBezTo>
                  <a:pt x="5555" y="120015"/>
                  <a:pt x="31409" y="75712"/>
                  <a:pt x="33329" y="53492"/>
                </a:cubicBezTo>
                <a:cubicBezTo>
                  <a:pt x="35249" y="31272"/>
                  <a:pt x="15156" y="8915"/>
                  <a:pt x="11521" y="0"/>
                </a:cubicBezTo>
              </a:path>
            </a:pathLst>
          </a:custGeom>
          <a:noFill/>
          <a:ln cap="flat" cmpd="sng" w="28575">
            <a:solidFill>
              <a:srgbClr val="A3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7452360" y="4310280"/>
            <a:ext cx="673200" cy="30024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6370200" y="2158560"/>
            <a:ext cx="2516760" cy="70020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6"/>
          <p:cNvSpPr/>
          <p:nvPr/>
        </p:nvSpPr>
        <p:spPr>
          <a:xfrm>
            <a:off x="6370200" y="757440"/>
            <a:ext cx="2064240" cy="70020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Duck typing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7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37"/>
          <p:cNvSpPr txBox="1"/>
          <p:nvPr>
            <p:ph idx="1" type="body"/>
          </p:nvPr>
        </p:nvSpPr>
        <p:spPr>
          <a:xfrm>
            <a:off x="779040" y="1503720"/>
            <a:ext cx="524916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Em Python e outras linguagens de tipagem dinâmica, não importa o tipo do objeto, e sim quais métodos e atributos ele define. Isso significa que a função 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passeia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funciona com qualquer objeto que possua o método 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anda()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independentemente de seu tipo.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7"/>
          <p:cNvSpPr/>
          <p:nvPr/>
        </p:nvSpPr>
        <p:spPr>
          <a:xfrm>
            <a:off x="6029280" y="333000"/>
            <a:ext cx="2998800" cy="5233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'andando'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Robo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'tac-tac-tac'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1" i="0" lang="en" sz="1550" u="sng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passeia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for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i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in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range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98658"/>
                </a:solidFill>
                <a:latin typeface="Ubuntu Mono"/>
                <a:ea typeface="Ubuntu Mono"/>
                <a:cs typeface="Ubuntu Mono"/>
                <a:sym typeface="Ubuntu Mono"/>
              </a:rPr>
              <a:t>5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.anda()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7"/>
          <p:cNvSpPr/>
          <p:nvPr/>
        </p:nvSpPr>
        <p:spPr>
          <a:xfrm>
            <a:off x="8188560" y="2921400"/>
            <a:ext cx="385200" cy="1212840"/>
          </a:xfrm>
          <a:custGeom>
            <a:rect b="b" l="l" r="r" t="t"/>
            <a:pathLst>
              <a:path extrusionOk="0" h="48555" w="15447">
                <a:moveTo>
                  <a:pt x="0" y="48555"/>
                </a:moveTo>
                <a:cubicBezTo>
                  <a:pt x="2538" y="45057"/>
                  <a:pt x="13716" y="35662"/>
                  <a:pt x="15225" y="27569"/>
                </a:cubicBezTo>
                <a:cubicBezTo>
                  <a:pt x="16734" y="19477"/>
                  <a:pt x="10082" y="4595"/>
                  <a:pt x="9053" y="0"/>
                </a:cubicBezTo>
              </a:path>
            </a:pathLst>
          </a:custGeom>
          <a:noFill/>
          <a:ln cap="flat" cmpd="sng" w="28575">
            <a:solidFill>
              <a:srgbClr val="A3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7"/>
          <p:cNvSpPr/>
          <p:nvPr/>
        </p:nvSpPr>
        <p:spPr>
          <a:xfrm>
            <a:off x="8219160" y="1172880"/>
            <a:ext cx="907200" cy="2951280"/>
          </a:xfrm>
          <a:custGeom>
            <a:rect b="b" l="l" r="r" t="t"/>
            <a:pathLst>
              <a:path extrusionOk="0" h="118094" w="36326">
                <a:moveTo>
                  <a:pt x="0" y="118094"/>
                </a:moveTo>
                <a:cubicBezTo>
                  <a:pt x="6035" y="109865"/>
                  <a:pt x="34290" y="88399"/>
                  <a:pt x="36210" y="68717"/>
                </a:cubicBezTo>
                <a:cubicBezTo>
                  <a:pt x="38130" y="49035"/>
                  <a:pt x="15636" y="11453"/>
                  <a:pt x="11521" y="0"/>
                </a:cubicBezTo>
              </a:path>
            </a:pathLst>
          </a:custGeom>
          <a:noFill/>
          <a:ln cap="flat" cmpd="sng" w="28575">
            <a:solidFill>
              <a:srgbClr val="A3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7452360" y="3974760"/>
            <a:ext cx="673200" cy="30024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900000" y="4320000"/>
            <a:ext cx="4514040" cy="74268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89828F"/>
            </a:solidFill>
            <a:prstDash val="dot"/>
            <a:round/>
            <a:headEnd len="sm" w="sm" type="none"/>
            <a:tailEnd len="sm" w="sm" type="none"/>
          </a:ln>
          <a:effectLst>
            <a:outerShdw blurRad="71280" rotWithShape="0" algn="bl" dir="3004483" dist="66190">
              <a:srgbClr val="89828F">
                <a:alpha val="49803"/>
              </a:srgbClr>
            </a:outerShdw>
          </a:effectLst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210635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“If it walks like a duck and it quacks like a duck, then it must be a duck"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6370200" y="2158560"/>
            <a:ext cx="2516760" cy="70020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6370200" y="757440"/>
            <a:ext cx="2064240" cy="70020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 txBox="1"/>
          <p:nvPr>
            <p:ph type="title"/>
          </p:nvPr>
        </p:nvSpPr>
        <p:spPr>
          <a:xfrm>
            <a:off x="703080" y="3250080"/>
            <a:ext cx="4953960" cy="1158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</a:pPr>
            <a:r>
              <a:rPr b="1" lang="en" sz="48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Classes abstratas</a:t>
            </a:r>
            <a:endParaRPr b="0" sz="4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Classes abstratas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9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39"/>
          <p:cNvSpPr txBox="1"/>
          <p:nvPr>
            <p:ph idx="1" type="body"/>
          </p:nvPr>
        </p:nvSpPr>
        <p:spPr>
          <a:xfrm>
            <a:off x="779040" y="1503720"/>
            <a:ext cx="7521480" cy="353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0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1900"/>
              <a:buFont typeface="Catamaran Light"/>
              <a:buChar char="⬢"/>
            </a:pPr>
            <a:r>
              <a:rPr b="0" i="0" lang="en" sz="19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São classes que </a:t>
            </a:r>
            <a:r>
              <a:rPr b="0" i="0" lang="en" sz="19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não podem ser instanciadas</a:t>
            </a:r>
            <a:r>
              <a:rPr b="0" i="0" lang="en" sz="19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pois definem um ou mais métodos </a:t>
            </a:r>
            <a:r>
              <a:rPr b="0" i="0" lang="en" sz="19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abstratos</a:t>
            </a:r>
            <a:r>
              <a:rPr b="0" i="0" lang="en" sz="19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(i.e., sem implementação)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1900"/>
              <a:buFont typeface="Catamaran Light"/>
              <a:buChar char="⬡"/>
            </a:pPr>
            <a:r>
              <a:rPr b="0" i="0" lang="en" sz="19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Útil quando você quer criar uma família de classes que diferem apenas pela implementação de um ou mais métodos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0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1900"/>
              <a:buFont typeface="Catamaran Light"/>
              <a:buChar char="⬢"/>
            </a:pPr>
            <a:r>
              <a:rPr b="0" i="0" lang="en" sz="19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As demais classes são chamadas de </a:t>
            </a:r>
            <a:r>
              <a:rPr b="0" i="0" lang="en" sz="19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concretas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0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1900"/>
              <a:buFont typeface="Catamaran Light"/>
              <a:buChar char="⬢"/>
            </a:pPr>
            <a:r>
              <a:rPr b="0" i="0" lang="en" sz="19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Uma subclasse de uma classe abstrata pode ser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1900"/>
              <a:buFont typeface="Catamaran Light"/>
              <a:buChar char="⬡"/>
            </a:pPr>
            <a:r>
              <a:rPr b="0" i="0" lang="en" sz="19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concretas</a:t>
            </a:r>
            <a:r>
              <a:rPr b="0" i="0" lang="en" sz="19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se implementarem todos os métodos abstratos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1900"/>
              <a:buFont typeface="Catamaran Light"/>
              <a:buChar char="⬡"/>
            </a:pPr>
            <a:r>
              <a:rPr b="0" i="0" lang="en" sz="19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abstrata</a:t>
            </a:r>
            <a:r>
              <a:rPr b="0" i="0" lang="en" sz="19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caso contrário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>
            <p:ph type="title"/>
          </p:nvPr>
        </p:nvSpPr>
        <p:spPr>
          <a:xfrm>
            <a:off x="703080" y="3250080"/>
            <a:ext cx="4953960" cy="1158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</a:pPr>
            <a:r>
              <a:rPr b="1" lang="en" sz="48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Herança</a:t>
            </a:r>
            <a:endParaRPr b="0" sz="4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type="title"/>
          </p:nvPr>
        </p:nvSpPr>
        <p:spPr>
          <a:xfrm>
            <a:off x="779040" y="835920"/>
            <a:ext cx="408024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tamaran"/>
              <a:buNone/>
            </a:pPr>
            <a:r>
              <a:rPr b="1" lang="en" sz="30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Ex: Classes abstratas</a:t>
            </a:r>
            <a:br>
              <a:rPr lang="en" sz="3000"/>
            </a:br>
            <a:endParaRPr b="0" sz="3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0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4680000" y="0"/>
            <a:ext cx="4499280" cy="5487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from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abc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import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ABC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abstractmethod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Forma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ABC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cor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cor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cor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@abstractmethod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area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4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pass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@abstractmethod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perimetro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4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pass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x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Forma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"azul"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  </a:t>
            </a:r>
            <a:r>
              <a:rPr b="0" i="0" lang="en" sz="1450" u="none" cap="none" strike="noStrike">
                <a:solidFill>
                  <a:srgbClr val="008000"/>
                </a:solidFill>
                <a:latin typeface="Ubuntu Mono"/>
                <a:ea typeface="Ubuntu Mono"/>
                <a:cs typeface="Ubuntu Mono"/>
                <a:sym typeface="Ubuntu Mono"/>
              </a:rPr>
              <a:t># TypeError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0"/>
          <p:cNvSpPr txBox="1"/>
          <p:nvPr>
            <p:ph idx="1" type="body"/>
          </p:nvPr>
        </p:nvSpPr>
        <p:spPr>
          <a:xfrm>
            <a:off x="7790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Tentar instanciar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Forma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resulta no erro: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TypeError: Can't instantiate abstract class Forma with abstract methods area, perimetro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0"/>
          <p:cNvSpPr/>
          <p:nvPr/>
        </p:nvSpPr>
        <p:spPr>
          <a:xfrm>
            <a:off x="5729760" y="100440"/>
            <a:ext cx="3367800" cy="39240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E.g. Classes abstratas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1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41"/>
          <p:cNvSpPr/>
          <p:nvPr/>
        </p:nvSpPr>
        <p:spPr>
          <a:xfrm>
            <a:off x="5690520" y="180000"/>
            <a:ext cx="3452760" cy="47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Quadrado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Forma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cor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lado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super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().__init__(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cor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.lado =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lado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area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return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.lado ** </a:t>
            </a:r>
            <a:r>
              <a:rPr b="0" i="0" lang="en" sz="1550" u="none" cap="none" strike="noStrike">
                <a:solidFill>
                  <a:srgbClr val="098658"/>
                </a:solidFill>
                <a:latin typeface="Ubuntu Mono"/>
                <a:ea typeface="Ubuntu Mono"/>
                <a:cs typeface="Ubuntu Mono"/>
                <a:sym typeface="Ubuntu Mono"/>
              </a:rPr>
              <a:t>2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perimetro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return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098658"/>
                </a:solidFill>
                <a:latin typeface="Ubuntu Mono"/>
                <a:ea typeface="Ubuntu Mono"/>
                <a:cs typeface="Ubuntu Mono"/>
                <a:sym typeface="Ubuntu Mono"/>
              </a:rPr>
              <a:t>4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*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.lado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q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Quadrado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"azul"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550" u="none" cap="none" strike="noStrike">
                <a:solidFill>
                  <a:srgbClr val="098658"/>
                </a:solidFill>
                <a:latin typeface="Ubuntu Mono"/>
                <a:ea typeface="Ubuntu Mono"/>
                <a:cs typeface="Ubuntu Mono"/>
                <a:sym typeface="Ubuntu Mono"/>
              </a:rPr>
              <a:t>10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1"/>
          <p:cNvSpPr txBox="1"/>
          <p:nvPr>
            <p:ph idx="1" type="body"/>
          </p:nvPr>
        </p:nvSpPr>
        <p:spPr>
          <a:xfrm>
            <a:off x="7790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Quadrado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estende e implementa todos os métodos abstratos de </a:t>
            </a:r>
            <a:r>
              <a:rPr b="1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Forma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Por isso, é uma classe concreta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Classes abstratas – exemplo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2"/>
          <p:cNvSpPr/>
          <p:nvPr/>
        </p:nvSpPr>
        <p:spPr>
          <a:xfrm>
            <a:off x="5729760" y="64080"/>
            <a:ext cx="3452760" cy="515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Forma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ABC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cor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cor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cor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@abstractmethod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area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 </a:t>
            </a:r>
            <a:r>
              <a:rPr b="0" i="0" lang="en" sz="14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pass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@abstractmethod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perimetro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 </a:t>
            </a:r>
            <a:r>
              <a:rPr b="0" i="0" lang="en" sz="14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pass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4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imprime_resumo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"Área:"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area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())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4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"Perímetro:"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</a:t>
            </a:r>
            <a:br>
              <a:rPr b="0" i="0" lang="en" sz="145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      </a:t>
            </a:r>
            <a:r>
              <a:rPr b="0" i="0" lang="en" sz="14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4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perimetro</a:t>
            </a:r>
            <a:r>
              <a:rPr b="0" i="0" lang="en" sz="14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())</a:t>
            </a:r>
            <a:endParaRPr b="0" i="0" sz="1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2"/>
          <p:cNvSpPr txBox="1"/>
          <p:nvPr>
            <p:ph idx="1" type="body"/>
          </p:nvPr>
        </p:nvSpPr>
        <p:spPr>
          <a:xfrm>
            <a:off x="779040" y="1503720"/>
            <a:ext cx="444564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 método concreto </a:t>
            </a:r>
            <a:r>
              <a:rPr b="1" i="0" lang="en" sz="22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imprime_resumo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pode chamar métodos abstratos, pois eles serão definidos em classes concretas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Isso permite definir um algoritmo no qual alguns passos ficam em aberto, podendo ser definidos por uma subclasse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3"/>
          <p:cNvSpPr txBox="1"/>
          <p:nvPr>
            <p:ph type="title"/>
          </p:nvPr>
        </p:nvSpPr>
        <p:spPr>
          <a:xfrm>
            <a:off x="703080" y="3250080"/>
            <a:ext cx="4953960" cy="1158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</a:pPr>
            <a:r>
              <a:rPr b="1" lang="en" sz="48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Protocolos</a:t>
            </a:r>
            <a:endParaRPr b="0" sz="4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Protocolos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4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Ver slides sobre </a:t>
            </a:r>
            <a:r>
              <a:rPr b="0" i="0" lang="en" sz="2400" u="sng" cap="none" strike="noStrike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3"/>
              </a:rPr>
              <a:t>tipagem estática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Em Java e TypeScript é chamado de </a:t>
            </a:r>
            <a:r>
              <a:rPr b="0" i="0" lang="en" sz="2400" u="sng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interface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4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/>
          <p:nvPr>
            <p:ph type="title"/>
          </p:nvPr>
        </p:nvSpPr>
        <p:spPr>
          <a:xfrm>
            <a:off x="703080" y="3250080"/>
            <a:ext cx="4953960" cy="1158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</a:pPr>
            <a:r>
              <a:rPr b="1" lang="en" sz="4800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Herança vs composição</a:t>
            </a:r>
            <a:endParaRPr b="0" sz="4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"/>
          <p:cNvSpPr txBox="1"/>
          <p:nvPr>
            <p:ph idx="1" type="body"/>
          </p:nvPr>
        </p:nvSpPr>
        <p:spPr>
          <a:xfrm>
            <a:off x="779040" y="1260000"/>
            <a:ext cx="640440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Composição entre classes ocorre quando uma classe possui um atributo de uma outra classe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Composição define uma relação de “</a:t>
            </a:r>
            <a:r>
              <a:rPr b="1" i="0" lang="en" sz="2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tem um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"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Exemplos: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⬡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Círculo tem um Ponto (centro)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⬡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Palavra tem uma lista de Letras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⬡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Carro tem um Volante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6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Composição: “tem um"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6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Não use herança somente para aproveitar código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Use herança quando há uma relação de “</a:t>
            </a:r>
            <a:r>
              <a:rPr b="1" i="0" lang="en" sz="2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é um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" entre classes. Exemplos: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⬡"/>
            </a:pP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é um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⬡"/>
            </a:pP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Quadrado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é uma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FormaGeométrica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Garanta que tudo o que foi herdado se aplica à subclasse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7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Herança: “é um"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7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Ex.: faz sentido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estender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pois todo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b="1" i="0" lang="en" sz="2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é um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classe </a:t>
            </a: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define todos os comportamentos que são comuns a todos os animais (ex.: mover-se, reproduzir-se)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1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herda esses comportamentos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8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Herança: “é um"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8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33" name="Google Shape;433;p48"/>
          <p:cNvGrpSpPr/>
          <p:nvPr/>
        </p:nvGrpSpPr>
        <p:grpSpPr>
          <a:xfrm>
            <a:off x="5448240" y="180000"/>
            <a:ext cx="3551040" cy="1439280"/>
            <a:chOff x="5448240" y="180000"/>
            <a:chExt cx="3551040" cy="1439280"/>
          </a:xfrm>
        </p:grpSpPr>
        <p:sp>
          <p:nvSpPr>
            <p:cNvPr id="434" name="Google Shape;434;p48"/>
            <p:cNvSpPr/>
            <p:nvPr/>
          </p:nvSpPr>
          <p:spPr>
            <a:xfrm>
              <a:off x="5448240" y="180000"/>
              <a:ext cx="3551040" cy="1439280"/>
            </a:xfrm>
            <a:prstGeom prst="ellipse">
              <a:avLst/>
            </a:prstGeom>
            <a:noFill/>
            <a:ln cap="flat" cmpd="sng" w="9525">
              <a:solidFill>
                <a:srgbClr val="8982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8"/>
            <p:cNvSpPr/>
            <p:nvPr/>
          </p:nvSpPr>
          <p:spPr>
            <a:xfrm>
              <a:off x="6356520" y="548640"/>
              <a:ext cx="1734480" cy="702360"/>
            </a:xfrm>
            <a:prstGeom prst="ellipse">
              <a:avLst/>
            </a:prstGeom>
            <a:noFill/>
            <a:ln cap="flat" cmpd="sng" w="9525">
              <a:solidFill>
                <a:srgbClr val="8982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8"/>
            <p:cNvSpPr/>
            <p:nvPr/>
          </p:nvSpPr>
          <p:spPr>
            <a:xfrm>
              <a:off x="7143480" y="471960"/>
              <a:ext cx="1061280" cy="515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Gato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8"/>
            <p:cNvSpPr/>
            <p:nvPr/>
          </p:nvSpPr>
          <p:spPr>
            <a:xfrm>
              <a:off x="7585920" y="246960"/>
              <a:ext cx="1061280" cy="515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rPr>
                <a:t>Animal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Ponto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define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mover()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Círculo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possui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raio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mover()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area()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Círculo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deve estender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Ponto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⬡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Conceitualmente,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Círculo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não é um ponto, e sim tem um ponto (centro)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9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Herança: contra-exemplos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9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idx="1" type="body"/>
          </p:nvPr>
        </p:nvSpPr>
        <p:spPr>
          <a:xfrm>
            <a:off x="7790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Herança é um mecanismo de linguagens OO na qual uma classe (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classe derivada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 adquire membros de outra classe (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classe base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3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3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3"/>
          <p:cNvSpPr txBox="1"/>
          <p:nvPr>
            <p:ph idx="1" type="body"/>
          </p:nvPr>
        </p:nvSpPr>
        <p:spPr>
          <a:xfrm>
            <a:off x="4133880" y="3759840"/>
            <a:ext cx="2807280" cy="139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Na notação UML, representamos a herança com uma seta vazada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3360" y="607320"/>
            <a:ext cx="1970280" cy="308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0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Vetor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é uma coleção de elementos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Pilha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é uma coleção de elementos no qual o último a entrar é o primeiro a sair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Pilha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deve estender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Vetor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⬡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Pilha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pode ser implementado com outras estruturas, não apenas vetores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⬡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Vetor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define operações (ex.: trocar elemento) que não se aplicam a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Pilha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0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Herança: contra-exemplos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0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Quadrado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deve estender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Retangulo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Até faz sentido: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Quadrado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é um tipo de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Retangulo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Problema: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Retangulo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possui largura e altura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1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Herança: contra-exemplos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1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51"/>
          <p:cNvSpPr/>
          <p:nvPr/>
        </p:nvSpPr>
        <p:spPr>
          <a:xfrm>
            <a:off x="2236680" y="3329280"/>
            <a:ext cx="3575880" cy="1599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1080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q</a:t>
            </a:r>
            <a:r>
              <a:rPr b="0" i="0" lang="en" sz="15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 = Quadrado()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1080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q</a:t>
            </a:r>
            <a:r>
              <a:rPr b="0" i="0" lang="en" sz="15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.largura = </a:t>
            </a:r>
            <a:r>
              <a:rPr b="0" i="0" lang="en" sz="1550" u="none" cap="none" strike="noStrike">
                <a:solidFill>
                  <a:srgbClr val="098658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3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1080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q</a:t>
            </a:r>
            <a:r>
              <a:rPr b="0" i="0" lang="en" sz="15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.altura = </a:t>
            </a:r>
            <a:r>
              <a:rPr b="0" i="0" lang="en" sz="1550" u="none" cap="none" strike="noStrike">
                <a:solidFill>
                  <a:srgbClr val="098658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4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# qual é o valor de q.largura?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2"/>
          <p:cNvSpPr txBox="1"/>
          <p:nvPr>
            <p:ph idx="1" type="body"/>
          </p:nvPr>
        </p:nvSpPr>
        <p:spPr>
          <a:xfrm>
            <a:off x="779040" y="1503720"/>
            <a:ext cx="7500240" cy="335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Composição entre classes ocorre quando uma classe possui um atributo de uma outra classe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Composição define uma relação de “</a:t>
            </a:r>
            <a:r>
              <a:rPr b="1" i="0" lang="en" sz="2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tem um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"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Exemplos: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⬡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Círculo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tem um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Ponto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(centro)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⬡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Palavra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tem uma lista de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Letras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⬡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Carro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tem um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Volante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2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Composição: “tem um"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2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1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⬢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Composição dá mais flexibilidade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⬡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Não é preciso usar todas as partes de um componente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⬡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Pode-se trocar os componentes em tempo de execução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400"/>
              <a:buFont typeface="Catamaran Light"/>
              <a:buChar char="⬡"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Pode-se combinar diferentes componentes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3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Favoreça composição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3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4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Exemplo: jogo de estratégia em tempo real (com herança)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4"/>
          <p:cNvSpPr txBox="1"/>
          <p:nvPr>
            <p:ph idx="1" type="body"/>
          </p:nvPr>
        </p:nvSpPr>
        <p:spPr>
          <a:xfrm>
            <a:off x="779040" y="1503720"/>
            <a:ext cx="7500240" cy="335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Classe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Pessoa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pode mover-se e atacar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 ataque varia: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20" lvl="0" marL="45720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rgbClr val="9D91EE"/>
              </a:buClr>
              <a:buSzPts val="2200"/>
              <a:buFont typeface="Catamaran Light"/>
              <a:buChar char="⬢"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subclasse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Arqueiro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ataque a longa distância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200"/>
              <a:buFont typeface="Catamaran Light"/>
              <a:buChar char="⬢"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subclasse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Guerreiro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com espada, curta distância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Um arqueiro nunca pode virar um guerreiro, pois</a:t>
            </a:r>
            <a:br>
              <a:rPr b="0" i="0" lang="en" sz="2200" u="none" cap="none" strike="noStrike"/>
            </a:b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um objeto do tipo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Arqueiro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não pode mudar seu tipo para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Guerreiro</a:t>
            </a: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durante a execução do programa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4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5"/>
          <p:cNvSpPr txBox="1"/>
          <p:nvPr>
            <p:ph idx="1" type="body"/>
          </p:nvPr>
        </p:nvSpPr>
        <p:spPr>
          <a:xfrm>
            <a:off x="779040" y="1808280"/>
            <a:ext cx="750024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 Light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Agora considere que qualquer pessoa deve poder se locomover a pé ou a cavalo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 Light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Classe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Pessoa</a:t>
            </a:r>
            <a:r>
              <a:rPr b="0" i="0" lang="en" sz="21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pode mover-se e atacar, e possui uma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Arma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 Light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ação de atacar consiste em usar a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Arma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040" lvl="0" marL="45720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Arco</a:t>
            </a:r>
            <a:r>
              <a:rPr b="0" i="0" lang="en" sz="21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estende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Arma</a:t>
            </a:r>
            <a:r>
              <a:rPr b="0" i="0" lang="en" sz="21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permite atacar a longa distância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0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Espada</a:t>
            </a:r>
            <a:r>
              <a:rPr b="0" i="0" lang="en" sz="21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estende </a:t>
            </a:r>
            <a:r>
              <a:rPr b="0" i="0" lang="en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Arma</a:t>
            </a:r>
            <a:r>
              <a:rPr b="0" i="0" lang="en" sz="21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permite atacar a curta distância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 Light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É possível trocar a arma durante o jogo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5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Exemplo: jogo de estratégia em tempo real (com composição)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5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6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6"/>
          <p:cNvSpPr txBox="1"/>
          <p:nvPr>
            <p:ph idx="1" type="body"/>
          </p:nvPr>
        </p:nvSpPr>
        <p:spPr>
          <a:xfrm>
            <a:off x="779040" y="1436040"/>
            <a:ext cx="642024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400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Agradeço ao Prof.  Rodrigo Rocha (UFBA) pelo material disponibilizado.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2960" y="2340000"/>
            <a:ext cx="616320" cy="101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0840" y="2403000"/>
            <a:ext cx="658440" cy="10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7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4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Vídeo Complementar</a:t>
            </a: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sobre Classes Abstratas em </a:t>
            </a:r>
            <a:r>
              <a:rPr b="1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Python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7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Assista em: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https://www.youtube.com/watch?v=Nn6XVFA-jHc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Nomenclatura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360" y="1499040"/>
            <a:ext cx="1502280" cy="295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24"/>
          <p:cNvGraphicFramePr/>
          <p:nvPr/>
        </p:nvGraphicFramePr>
        <p:xfrm>
          <a:off x="4601160" y="283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{E24A9E2D-F572-4BFF-BC75-46B6EDC24026}</a:tableStyleId>
              </a:tblPr>
              <a:tblGrid>
                <a:gridCol w="2156400"/>
                <a:gridCol w="2156400"/>
              </a:tblGrid>
              <a:tr h="9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 u="none" cap="none" strike="noStrike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Animal</a:t>
                      </a:r>
                      <a:endParaRPr b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 u="none" cap="none" strike="noStrike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Gato</a:t>
                      </a:r>
                      <a:endParaRPr b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Light"/>
                          <a:ea typeface="Catamaran Light"/>
                          <a:cs typeface="Catamaran Light"/>
                          <a:sym typeface="Catamaran Light"/>
                        </a:rPr>
                        <a:t>classe </a:t>
                      </a: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Medium"/>
                          <a:ea typeface="Catamaran Medium"/>
                          <a:cs typeface="Catamaran Medium"/>
                          <a:sym typeface="Catamaran Medium"/>
                        </a:rPr>
                        <a:t>base</a:t>
                      </a:r>
                      <a:endParaRPr b="0" sz="2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Light"/>
                          <a:ea typeface="Catamaran Light"/>
                          <a:cs typeface="Catamaran Light"/>
                          <a:sym typeface="Catamaran Light"/>
                        </a:rPr>
                        <a:t>classe </a:t>
                      </a: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Medium"/>
                          <a:ea typeface="Catamaran Medium"/>
                          <a:cs typeface="Catamaran Medium"/>
                          <a:sym typeface="Catamaran Medium"/>
                        </a:rPr>
                        <a:t>derivada</a:t>
                      </a:r>
                      <a:endParaRPr b="0" sz="2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Light"/>
                          <a:ea typeface="Catamaran Light"/>
                          <a:cs typeface="Catamaran Light"/>
                          <a:sym typeface="Catamaran Light"/>
                        </a:rPr>
                        <a:t>classe </a:t>
                      </a: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Medium"/>
                          <a:ea typeface="Catamaran Medium"/>
                          <a:cs typeface="Catamaran Medium"/>
                          <a:sym typeface="Catamaran Medium"/>
                        </a:rPr>
                        <a:t>mãe</a:t>
                      </a:r>
                      <a:endParaRPr b="0" sz="2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Light"/>
                          <a:ea typeface="Catamaran Light"/>
                          <a:cs typeface="Catamaran Light"/>
                          <a:sym typeface="Catamaran Light"/>
                        </a:rPr>
                        <a:t>classe </a:t>
                      </a: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Medium"/>
                          <a:ea typeface="Catamaran Medium"/>
                          <a:cs typeface="Catamaran Medium"/>
                          <a:sym typeface="Catamaran Medium"/>
                        </a:rPr>
                        <a:t>filha</a:t>
                      </a:r>
                      <a:endParaRPr b="0" sz="2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Medium"/>
                          <a:ea typeface="Catamaran Medium"/>
                          <a:cs typeface="Catamaran Medium"/>
                          <a:sym typeface="Catamaran Medium"/>
                        </a:rPr>
                        <a:t>superclasse</a:t>
                      </a:r>
                      <a:endParaRPr b="0" sz="2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2200" u="none" cap="none" strike="noStrike">
                          <a:solidFill>
                            <a:schemeClr val="dk1"/>
                          </a:solidFill>
                          <a:latin typeface="Catamaran Medium"/>
                          <a:ea typeface="Catamaran Medium"/>
                          <a:cs typeface="Catamaran Medium"/>
                          <a:sym typeface="Catamaran Medium"/>
                        </a:rPr>
                        <a:t>subclasse</a:t>
                      </a:r>
                      <a:endParaRPr b="0" sz="2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4" name="Google Shape;244;p24"/>
          <p:cNvSpPr txBox="1"/>
          <p:nvPr>
            <p:ph idx="1" type="body"/>
          </p:nvPr>
        </p:nvSpPr>
        <p:spPr>
          <a:xfrm>
            <a:off x="4743360" y="3232080"/>
            <a:ext cx="371592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Dizemos que: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20" lvl="0" marL="45720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Gato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herda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 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Gato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deriva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 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2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D91EE"/>
              </a:buClr>
              <a:buSzPts val="2000"/>
              <a:buFont typeface="Catamaran Light"/>
              <a:buChar char="⬢"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Gato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estende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Herança em Python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5"/>
          <p:cNvSpPr txBox="1"/>
          <p:nvPr>
            <p:ph idx="1" type="body"/>
          </p:nvPr>
        </p:nvSpPr>
        <p:spPr>
          <a:xfrm>
            <a:off x="933480" y="1503720"/>
            <a:ext cx="3205800" cy="263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Ao declarar uma classe, escreva o nome de outra classe entre parênteses para estendê-la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 exemplo, Gato herdou o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construtor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 o método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anda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da classe 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5"/>
          <p:cNvSpPr txBox="1"/>
          <p:nvPr>
            <p:ph idx="1" type="body"/>
          </p:nvPr>
        </p:nvSpPr>
        <p:spPr>
          <a:xfrm>
            <a:off x="5236560" y="410760"/>
            <a:ext cx="386784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6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6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6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6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6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6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6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'andando'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6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6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650" u="none" cap="none" strike="noStrike">
                <a:solidFill>
                  <a:srgbClr val="AF00DB"/>
                </a:solidFill>
                <a:latin typeface="Ubuntu Mono"/>
                <a:ea typeface="Ubuntu Mono"/>
                <a:cs typeface="Ubuntu Mono"/>
                <a:sym typeface="Ubuntu Mono"/>
              </a:rPr>
              <a:t>pass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80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6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6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"Mingau"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95E26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80"/>
              </a:buClr>
              <a:buSzPts val="1650"/>
              <a:buFont typeface="Ubuntu Mono"/>
              <a:buNone/>
            </a:pPr>
            <a:r>
              <a:rPr b="0" i="0" lang="en" sz="16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6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6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6317640" y="2700720"/>
            <a:ext cx="776880" cy="25884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933480" y="4315680"/>
            <a:ext cx="3376080" cy="67284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89828F"/>
            </a:solidFill>
            <a:prstDash val="dot"/>
            <a:round/>
            <a:headEnd len="sm" w="sm" type="none"/>
            <a:tailEnd len="sm" w="sm" type="none"/>
          </a:ln>
          <a:effectLst>
            <a:outerShdw blurRad="71280" rotWithShape="0" algn="bl" dir="3004483" dist="66190">
              <a:srgbClr val="89828F">
                <a:alpha val="49803"/>
              </a:srgbClr>
            </a:outerShdw>
          </a:effectLst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210635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Exercício: adicione métodos à classe Animal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O que você pode fazer na classe derivada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6"/>
          <p:cNvSpPr txBox="1"/>
          <p:nvPr>
            <p:ph idx="1" type="body"/>
          </p:nvPr>
        </p:nvSpPr>
        <p:spPr>
          <a:xfrm>
            <a:off x="779040" y="1503720"/>
            <a:ext cx="529200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✅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rPr>
              <a:t>Acessar atributos e métodos herdados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✅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rPr>
              <a:t>Adicionar novos atributos e métodos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✅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rPr>
              <a:t>Redefinir (sobrepor) métodos herdados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❌ 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rPr>
              <a:t>Remover membros herdados: </a:t>
            </a:r>
            <a:r>
              <a:rPr b="0" i="0" lang="en" sz="2000" u="sng" cap="none" strike="noStrike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rPr>
              <a:t>não pode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6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779040" y="1503720"/>
            <a:ext cx="6009480" cy="28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Ocorre quando uma subclasse fornece uma nova implementação para um método herdado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Override</a:t>
            </a:r>
            <a:r>
              <a:rPr b="0" i="0" lang="en" sz="24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= sobrepor, passar por cima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 Light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OBS.: É mais comum traduzir </a:t>
            </a:r>
            <a:r>
              <a:rPr b="0" i="1" lang="en" sz="16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override</a:t>
            </a:r>
            <a:r>
              <a:rPr b="0" i="0" lang="en" sz="16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como sobrescrever (o que é um equívoco, pois essa seria a tradução de </a:t>
            </a:r>
            <a:r>
              <a:rPr b="0" i="1" lang="en" sz="16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overwrite</a:t>
            </a:r>
            <a:r>
              <a:rPr b="0" i="0" lang="en" sz="16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). Note que o método original não deixa de existir, então não se trata de sobrescrever.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Sobreposição (override)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>
            <p:ph type="title"/>
          </p:nvPr>
        </p:nvSpPr>
        <p:spPr>
          <a:xfrm>
            <a:off x="779040" y="835920"/>
            <a:ext cx="516024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Sobreposição em Python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8"/>
          <p:cNvSpPr txBox="1"/>
          <p:nvPr>
            <p:ph idx="1" type="body"/>
          </p:nvPr>
        </p:nvSpPr>
        <p:spPr>
          <a:xfrm>
            <a:off x="7790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 exemplo, </a:t>
            </a:r>
            <a:r>
              <a:rPr b="0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sobrepõe o método </a:t>
            </a:r>
            <a:r>
              <a:rPr b="0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da classe </a:t>
            </a:r>
            <a:r>
              <a:rPr b="0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8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5580000" y="0"/>
            <a:ext cx="3662640" cy="5496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'andando'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'engatinhando'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"Mingau"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g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5806800" y="3060720"/>
            <a:ext cx="2575080" cy="66528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/>
          <p:nvPr>
            <p:ph idx="1" type="body"/>
          </p:nvPr>
        </p:nvSpPr>
        <p:spPr>
          <a:xfrm>
            <a:off x="779040" y="1503720"/>
            <a:ext cx="2807280" cy="32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Light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Em alguns casos queremos que a nova implementação de um método sobreposto chame a implementação original da superclasse; esta pode ser acessada com </a:t>
            </a:r>
            <a:r>
              <a:rPr b="0" i="0" lang="en" sz="20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super()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"/>
          <p:cNvSpPr txBox="1"/>
          <p:nvPr>
            <p:ph type="title"/>
          </p:nvPr>
        </p:nvSpPr>
        <p:spPr>
          <a:xfrm>
            <a:off x="779040" y="835920"/>
            <a:ext cx="6009480" cy="395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</a:pPr>
            <a:r>
              <a:rPr b="1" lang="en" sz="3200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super()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"/>
          <p:cNvSpPr txBox="1"/>
          <p:nvPr>
            <p:ph idx="12" type="sldNum"/>
          </p:nvPr>
        </p:nvSpPr>
        <p:spPr>
          <a:xfrm>
            <a:off x="8480520" y="4749840"/>
            <a:ext cx="54756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tamaran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5969880" y="3857760"/>
            <a:ext cx="903240" cy="392400"/>
          </a:xfrm>
          <a:prstGeom prst="rect">
            <a:avLst/>
          </a:prstGeom>
          <a:solidFill>
            <a:srgbClr val="F8E300">
              <a:alpha val="36862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5124240" y="410400"/>
            <a:ext cx="4201560" cy="4424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__init__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.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= 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nome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</a:t>
            </a:r>
            <a:r>
              <a:rPr b="0" i="0" lang="en" sz="15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5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5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'andando'</a:t>
            </a:r>
            <a:r>
              <a:rPr b="0" i="0" lang="en" sz="15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85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class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8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Gato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8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Animal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</a:t>
            </a:r>
            <a:r>
              <a:rPr b="0" i="0" lang="en" sz="1850" u="none" cap="none" strike="noStrike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def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b="0" i="0" lang="en" sz="18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anda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850" u="none" cap="none" strike="noStrike">
                <a:solidFill>
                  <a:srgbClr val="001080"/>
                </a:solidFill>
                <a:latin typeface="Ubuntu Mono"/>
                <a:ea typeface="Ubuntu Mono"/>
                <a:cs typeface="Ubuntu Mono"/>
                <a:sym typeface="Ubuntu Mono"/>
              </a:rPr>
              <a:t>self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):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850" u="none" cap="none" strike="noStrike">
                <a:solidFill>
                  <a:srgbClr val="267F99"/>
                </a:solidFill>
                <a:latin typeface="Ubuntu Mono"/>
                <a:ea typeface="Ubuntu Mono"/>
                <a:cs typeface="Ubuntu Mono"/>
                <a:sym typeface="Ubuntu Mono"/>
              </a:rPr>
              <a:t>super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().anda()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</a:t>
            </a:r>
            <a:r>
              <a:rPr b="0" i="0" lang="en" sz="1850" u="none" cap="none" strike="noStrike">
                <a:solidFill>
                  <a:srgbClr val="795E26"/>
                </a:solidFill>
                <a:latin typeface="Ubuntu Mono"/>
                <a:ea typeface="Ubuntu Mono"/>
                <a:cs typeface="Ubuntu Mono"/>
                <a:sym typeface="Ubuntu Mono"/>
              </a:rPr>
              <a:t>print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(</a:t>
            </a:r>
            <a:r>
              <a:rPr b="0" i="0" lang="en" sz="1850" u="none" cap="none" strike="noStrike">
                <a:solidFill>
                  <a:srgbClr val="A31515"/>
                </a:solidFill>
                <a:latin typeface="Ubuntu Mono"/>
                <a:ea typeface="Ubuntu Mono"/>
                <a:cs typeface="Ubuntu Mono"/>
                <a:sym typeface="Ubuntu Mono"/>
              </a:rPr>
              <a:t>'engatinhando'</a:t>
            </a:r>
            <a:r>
              <a:rPr b="0" i="0" lang="en" sz="185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779040" y="4066560"/>
            <a:ext cx="4497120" cy="116316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89828F"/>
            </a:solidFill>
            <a:prstDash val="dot"/>
            <a:round/>
            <a:headEnd len="sm" w="sm" type="none"/>
            <a:tailEnd len="sm" w="sm" type="none"/>
          </a:ln>
          <a:effectLst>
            <a:outerShdw blurRad="71280" rotWithShape="0" algn="bl" dir="3004483" dist="66190">
              <a:srgbClr val="89828F">
                <a:alpha val="49803"/>
              </a:srgbClr>
            </a:outerShdw>
          </a:effectLst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210635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Exercício: crie uma classe Relatorio, com método imprime, e uma subclasse RelatorioProtegido, que recebe um usuário e só permite imprimir o relatório se o usuário for admin.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7152480" y="2072160"/>
            <a:ext cx="1282680" cy="1993320"/>
          </a:xfrm>
          <a:custGeom>
            <a:rect b="b" l="l" r="r" t="t"/>
            <a:pathLst>
              <a:path extrusionOk="0" h="79776" w="51345">
                <a:moveTo>
                  <a:pt x="24599" y="79776"/>
                </a:moveTo>
                <a:cubicBezTo>
                  <a:pt x="28984" y="70477"/>
                  <a:pt x="55009" y="37278"/>
                  <a:pt x="50909" y="23982"/>
                </a:cubicBezTo>
                <a:cubicBezTo>
                  <a:pt x="46809" y="10686"/>
                  <a:pt x="8485" y="3997"/>
                  <a:pt x="0" y="0"/>
                </a:cubicBezTo>
              </a:path>
            </a:pathLst>
          </a:custGeom>
          <a:noFill/>
          <a:ln cap="flat" cmpd="sng" w="28575">
            <a:solidFill>
              <a:srgbClr val="A3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